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39"/>
  </p:handoutMasterIdLst>
  <p:sldIdLst>
    <p:sldId id="256" r:id="rId2"/>
    <p:sldId id="372" r:id="rId3"/>
    <p:sldId id="350" r:id="rId4"/>
    <p:sldId id="351" r:id="rId5"/>
    <p:sldId id="352" r:id="rId6"/>
    <p:sldId id="374" r:id="rId7"/>
    <p:sldId id="356" r:id="rId8"/>
    <p:sldId id="353" r:id="rId9"/>
    <p:sldId id="354" r:id="rId10"/>
    <p:sldId id="375" r:id="rId11"/>
    <p:sldId id="355" r:id="rId12"/>
    <p:sldId id="342" r:id="rId13"/>
    <p:sldId id="257" r:id="rId14"/>
    <p:sldId id="357" r:id="rId15"/>
    <p:sldId id="358" r:id="rId16"/>
    <p:sldId id="262" r:id="rId17"/>
    <p:sldId id="261" r:id="rId18"/>
    <p:sldId id="335" r:id="rId19"/>
    <p:sldId id="265" r:id="rId20"/>
    <p:sldId id="346" r:id="rId21"/>
    <p:sldId id="370" r:id="rId22"/>
    <p:sldId id="371" r:id="rId23"/>
    <p:sldId id="362" r:id="rId24"/>
    <p:sldId id="344" r:id="rId25"/>
    <p:sldId id="266" r:id="rId26"/>
    <p:sldId id="298" r:id="rId27"/>
    <p:sldId id="361" r:id="rId28"/>
    <p:sldId id="364" r:id="rId29"/>
    <p:sldId id="349" r:id="rId30"/>
    <p:sldId id="363" r:id="rId31"/>
    <p:sldId id="366" r:id="rId32"/>
    <p:sldId id="367" r:id="rId33"/>
    <p:sldId id="368" r:id="rId34"/>
    <p:sldId id="369" r:id="rId35"/>
    <p:sldId id="336" r:id="rId36"/>
    <p:sldId id="340" r:id="rId37"/>
    <p:sldId id="365" r:id="rId38"/>
  </p:sldIdLst>
  <p:sldSz cx="9144000" cy="5715000" type="screen16x1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80" autoAdjust="0"/>
    <p:restoredTop sz="94761" autoAdjust="0"/>
  </p:normalViewPr>
  <p:slideViewPr>
    <p:cSldViewPr>
      <p:cViewPr varScale="1">
        <p:scale>
          <a:sx n="88" d="100"/>
          <a:sy n="88" d="100"/>
        </p:scale>
        <p:origin x="-816" y="-102"/>
      </p:cViewPr>
      <p:guideLst>
        <p:guide orient="horz" pos="1800"/>
        <p:guide pos="2880"/>
      </p:guideLst>
    </p:cSldViewPr>
  </p:slideViewPr>
  <p:outlineViewPr>
    <p:cViewPr>
      <p:scale>
        <a:sx n="33" d="100"/>
        <a:sy n="33" d="100"/>
      </p:scale>
      <p:origin x="0" y="18174"/>
    </p:cViewPr>
  </p:outlineViewPr>
  <p:notesTextViewPr>
    <p:cViewPr>
      <p:scale>
        <a:sx n="100" d="100"/>
        <a:sy n="100" d="100"/>
      </p:scale>
      <p:origin x="0" y="0"/>
    </p:cViewPr>
  </p:notesTextViewPr>
  <p:sorterViewPr>
    <p:cViewPr>
      <p:scale>
        <a:sx n="70" d="100"/>
        <a:sy n="70" d="100"/>
      </p:scale>
      <p:origin x="0" y="496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122327-5CC4-4CCE-92E9-7339232B5E00}"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46C3FCD5-E8C2-4215-AED7-D059EA912427}">
      <dgm:prSet phldrT="[Text]" custT="1"/>
      <dgm:spPr/>
      <dgm:t>
        <a:bodyPr/>
        <a:lstStyle/>
        <a:p>
          <a:r>
            <a:rPr lang="en-IN" sz="1200" b="1" dirty="0" smtClean="0">
              <a:solidFill>
                <a:schemeClr val="tx1"/>
              </a:solidFill>
              <a:latin typeface="Arial" pitchFamily="34" charset="0"/>
              <a:cs typeface="Arial" pitchFamily="34" charset="0"/>
            </a:rPr>
            <a:t>Strengths</a:t>
          </a:r>
          <a:endParaRPr lang="en-US" sz="1200" b="1" dirty="0">
            <a:solidFill>
              <a:schemeClr val="tx1"/>
            </a:solidFill>
            <a:latin typeface="Arial" pitchFamily="34" charset="0"/>
            <a:cs typeface="Arial" pitchFamily="34" charset="0"/>
          </a:endParaRPr>
        </a:p>
      </dgm:t>
    </dgm:pt>
    <dgm:pt modelId="{7EA41C80-FD10-4360-910C-E3399809900A}" type="parTrans" cxnId="{C88AA9B6-E8E4-4C6A-9100-28CBEA3F6C88}">
      <dgm:prSet/>
      <dgm:spPr/>
      <dgm:t>
        <a:bodyPr/>
        <a:lstStyle/>
        <a:p>
          <a:endParaRPr lang="en-US" sz="1200" b="1">
            <a:solidFill>
              <a:schemeClr val="tx1"/>
            </a:solidFill>
          </a:endParaRPr>
        </a:p>
      </dgm:t>
    </dgm:pt>
    <dgm:pt modelId="{51985042-3307-4EFC-93DC-3E422B461D47}" type="sibTrans" cxnId="{C88AA9B6-E8E4-4C6A-9100-28CBEA3F6C88}">
      <dgm:prSet/>
      <dgm:spPr/>
      <dgm:t>
        <a:bodyPr/>
        <a:lstStyle/>
        <a:p>
          <a:endParaRPr lang="en-US" sz="1200" b="1">
            <a:solidFill>
              <a:schemeClr val="tx1"/>
            </a:solidFill>
          </a:endParaRPr>
        </a:p>
      </dgm:t>
    </dgm:pt>
    <dgm:pt modelId="{979CF36E-B714-4DF6-B1EB-D66ACA739434}">
      <dgm:prSet phldrT="[Text]" custT="1"/>
      <dgm:spPr/>
      <dgm:t>
        <a:bodyPr/>
        <a:lstStyle/>
        <a:p>
          <a:r>
            <a:rPr lang="en-IN" sz="1200" b="1" dirty="0" smtClean="0">
              <a:solidFill>
                <a:schemeClr val="tx1"/>
              </a:solidFill>
              <a:latin typeface="Arial" pitchFamily="34" charset="0"/>
              <a:cs typeface="Arial" pitchFamily="34" charset="0"/>
            </a:rPr>
            <a:t>Faculties involved (Permanent / Guest Faculty) having expertise in relevant field and experience  </a:t>
          </a:r>
          <a:endParaRPr lang="en-US" sz="1200" b="1" dirty="0">
            <a:solidFill>
              <a:schemeClr val="tx1"/>
            </a:solidFill>
            <a:latin typeface="Arial" pitchFamily="34" charset="0"/>
            <a:cs typeface="Arial" pitchFamily="34" charset="0"/>
          </a:endParaRPr>
        </a:p>
      </dgm:t>
    </dgm:pt>
    <dgm:pt modelId="{2BA20A75-3AE7-4448-B13F-BB0316AB9FF9}" type="parTrans" cxnId="{0E3F6346-ADD5-4338-990C-158CC552FE66}">
      <dgm:prSet/>
      <dgm:spPr/>
      <dgm:t>
        <a:bodyPr/>
        <a:lstStyle/>
        <a:p>
          <a:endParaRPr lang="en-US" sz="1200" b="1">
            <a:solidFill>
              <a:schemeClr val="tx1"/>
            </a:solidFill>
          </a:endParaRPr>
        </a:p>
      </dgm:t>
    </dgm:pt>
    <dgm:pt modelId="{4D55C471-AC19-4B4C-80CA-D4BE420229DB}" type="sibTrans" cxnId="{0E3F6346-ADD5-4338-990C-158CC552FE66}">
      <dgm:prSet/>
      <dgm:spPr/>
      <dgm:t>
        <a:bodyPr/>
        <a:lstStyle/>
        <a:p>
          <a:endParaRPr lang="en-US" sz="1200" b="1">
            <a:solidFill>
              <a:schemeClr val="tx1"/>
            </a:solidFill>
          </a:endParaRPr>
        </a:p>
      </dgm:t>
    </dgm:pt>
    <dgm:pt modelId="{4D2445EC-57A3-41E4-8678-6F169D730EE7}">
      <dgm:prSet phldrT="[Text]" custT="1"/>
      <dgm:spPr/>
      <dgm:t>
        <a:bodyPr/>
        <a:lstStyle/>
        <a:p>
          <a:r>
            <a:rPr lang="en-IN" sz="1200" b="1" dirty="0" smtClean="0">
              <a:solidFill>
                <a:schemeClr val="tx1"/>
              </a:solidFill>
              <a:latin typeface="Arial" pitchFamily="34" charset="0"/>
              <a:cs typeface="Arial" pitchFamily="34" charset="0"/>
            </a:rPr>
            <a:t>NET Oriented Curriculum for Students </a:t>
          </a:r>
          <a:endParaRPr lang="en-US" sz="1200" b="1" dirty="0">
            <a:solidFill>
              <a:schemeClr val="tx1"/>
            </a:solidFill>
            <a:latin typeface="Arial" pitchFamily="34" charset="0"/>
            <a:cs typeface="Arial" pitchFamily="34" charset="0"/>
          </a:endParaRPr>
        </a:p>
      </dgm:t>
    </dgm:pt>
    <dgm:pt modelId="{5D888726-18DA-404B-95FD-308D26C221A2}" type="parTrans" cxnId="{95C06CA6-CD06-4661-99F2-7424BACABE7E}">
      <dgm:prSet/>
      <dgm:spPr/>
      <dgm:t>
        <a:bodyPr/>
        <a:lstStyle/>
        <a:p>
          <a:endParaRPr lang="en-US" sz="1200" b="1">
            <a:solidFill>
              <a:schemeClr val="tx1"/>
            </a:solidFill>
          </a:endParaRPr>
        </a:p>
      </dgm:t>
    </dgm:pt>
    <dgm:pt modelId="{8EFBC492-D14A-4F81-8B26-AF04E2601EA0}" type="sibTrans" cxnId="{95C06CA6-CD06-4661-99F2-7424BACABE7E}">
      <dgm:prSet/>
      <dgm:spPr/>
      <dgm:t>
        <a:bodyPr/>
        <a:lstStyle/>
        <a:p>
          <a:endParaRPr lang="en-US" sz="1200" b="1">
            <a:solidFill>
              <a:schemeClr val="tx1"/>
            </a:solidFill>
          </a:endParaRPr>
        </a:p>
      </dgm:t>
    </dgm:pt>
    <dgm:pt modelId="{D3367328-7589-4A7D-B9F1-EE45FECBF2C1}">
      <dgm:prSet phldrT="[Text]" custT="1"/>
      <dgm:spPr/>
      <dgm:t>
        <a:bodyPr/>
        <a:lstStyle/>
        <a:p>
          <a:r>
            <a:rPr lang="en-IN" sz="1200" b="1" dirty="0" smtClean="0">
              <a:solidFill>
                <a:schemeClr val="tx1"/>
              </a:solidFill>
              <a:latin typeface="Arial" pitchFamily="34" charset="0"/>
              <a:cs typeface="Arial" pitchFamily="34" charset="0"/>
            </a:rPr>
            <a:t>Weakness</a:t>
          </a:r>
          <a:endParaRPr lang="en-US" sz="1200" b="1" dirty="0">
            <a:solidFill>
              <a:schemeClr val="tx1"/>
            </a:solidFill>
            <a:latin typeface="Arial" pitchFamily="34" charset="0"/>
            <a:cs typeface="Arial" pitchFamily="34" charset="0"/>
          </a:endParaRPr>
        </a:p>
      </dgm:t>
    </dgm:pt>
    <dgm:pt modelId="{24477F62-EAD6-473D-A5F8-B27EFCCBC567}" type="parTrans" cxnId="{85A317ED-0531-443D-95A7-E3703B5E1C62}">
      <dgm:prSet/>
      <dgm:spPr/>
      <dgm:t>
        <a:bodyPr/>
        <a:lstStyle/>
        <a:p>
          <a:endParaRPr lang="en-US" sz="1200" b="1">
            <a:solidFill>
              <a:schemeClr val="tx1"/>
            </a:solidFill>
          </a:endParaRPr>
        </a:p>
      </dgm:t>
    </dgm:pt>
    <dgm:pt modelId="{55F67E8D-26A0-45A4-BE73-5D7ACDD8CBDC}" type="sibTrans" cxnId="{85A317ED-0531-443D-95A7-E3703B5E1C62}">
      <dgm:prSet/>
      <dgm:spPr/>
      <dgm:t>
        <a:bodyPr/>
        <a:lstStyle/>
        <a:p>
          <a:endParaRPr lang="en-US" sz="1200" b="1">
            <a:solidFill>
              <a:schemeClr val="tx1"/>
            </a:solidFill>
          </a:endParaRPr>
        </a:p>
      </dgm:t>
    </dgm:pt>
    <dgm:pt modelId="{A88DDFA6-1130-43D9-9F5D-40BA432C05B8}">
      <dgm:prSet phldrT="[Text]" custT="1"/>
      <dgm:spPr/>
      <dgm:t>
        <a:bodyPr/>
        <a:lstStyle/>
        <a:p>
          <a:r>
            <a:rPr lang="en-IN" sz="1200" b="1" dirty="0" smtClean="0">
              <a:solidFill>
                <a:schemeClr val="tx1"/>
              </a:solidFill>
              <a:latin typeface="Arial" pitchFamily="34" charset="0"/>
              <a:cs typeface="Arial" pitchFamily="34" charset="0"/>
            </a:rPr>
            <a:t>Inadequate Permanent Staff  for Research</a:t>
          </a:r>
          <a:endParaRPr lang="en-US" sz="1200" b="1" dirty="0">
            <a:solidFill>
              <a:schemeClr val="tx1"/>
            </a:solidFill>
            <a:latin typeface="Arial" pitchFamily="34" charset="0"/>
            <a:cs typeface="Arial" pitchFamily="34" charset="0"/>
          </a:endParaRPr>
        </a:p>
      </dgm:t>
    </dgm:pt>
    <dgm:pt modelId="{F25FCEDF-E804-4549-B312-DEFD40B52DD1}" type="parTrans" cxnId="{C1B91B20-3A33-4D7B-9082-F976C4E2B9C5}">
      <dgm:prSet/>
      <dgm:spPr/>
      <dgm:t>
        <a:bodyPr/>
        <a:lstStyle/>
        <a:p>
          <a:endParaRPr lang="en-US" sz="1200" b="1">
            <a:solidFill>
              <a:schemeClr val="tx1"/>
            </a:solidFill>
          </a:endParaRPr>
        </a:p>
      </dgm:t>
    </dgm:pt>
    <dgm:pt modelId="{FA0A234B-3896-402E-8C24-C633D2A2B8EF}" type="sibTrans" cxnId="{C1B91B20-3A33-4D7B-9082-F976C4E2B9C5}">
      <dgm:prSet/>
      <dgm:spPr/>
      <dgm:t>
        <a:bodyPr/>
        <a:lstStyle/>
        <a:p>
          <a:endParaRPr lang="en-US" sz="1200" b="1">
            <a:solidFill>
              <a:schemeClr val="tx1"/>
            </a:solidFill>
          </a:endParaRPr>
        </a:p>
      </dgm:t>
    </dgm:pt>
    <dgm:pt modelId="{B37DF600-56FA-43AF-9ABD-F318FCFE8D7A}">
      <dgm:prSet phldrT="[Text]" custT="1"/>
      <dgm:spPr/>
      <dgm:t>
        <a:bodyPr/>
        <a:lstStyle/>
        <a:p>
          <a:r>
            <a:rPr lang="en-IN" sz="900" b="1" dirty="0" smtClean="0">
              <a:solidFill>
                <a:schemeClr val="tx1"/>
              </a:solidFill>
              <a:latin typeface="Arial" pitchFamily="34" charset="0"/>
              <a:cs typeface="Arial" pitchFamily="34" charset="0"/>
            </a:rPr>
            <a:t>Opportunities</a:t>
          </a:r>
        </a:p>
      </dgm:t>
    </dgm:pt>
    <dgm:pt modelId="{DEB214FC-6049-4507-A817-A1A660E26202}" type="parTrans" cxnId="{72590EC9-A2C1-4772-9AA4-A07746ABFEDB}">
      <dgm:prSet/>
      <dgm:spPr/>
      <dgm:t>
        <a:bodyPr/>
        <a:lstStyle/>
        <a:p>
          <a:endParaRPr lang="en-US" sz="1200" b="1">
            <a:solidFill>
              <a:schemeClr val="tx1"/>
            </a:solidFill>
          </a:endParaRPr>
        </a:p>
      </dgm:t>
    </dgm:pt>
    <dgm:pt modelId="{31604070-2EFC-498C-AB48-163CB6299C2D}" type="sibTrans" cxnId="{72590EC9-A2C1-4772-9AA4-A07746ABFEDB}">
      <dgm:prSet/>
      <dgm:spPr/>
      <dgm:t>
        <a:bodyPr/>
        <a:lstStyle/>
        <a:p>
          <a:endParaRPr lang="en-US" sz="1200" b="1">
            <a:solidFill>
              <a:schemeClr val="tx1"/>
            </a:solidFill>
          </a:endParaRPr>
        </a:p>
      </dgm:t>
    </dgm:pt>
    <dgm:pt modelId="{DDD2CFF0-F034-4653-B657-09E82853B2DE}">
      <dgm:prSet phldrT="[Text]" custT="1"/>
      <dgm:spPr/>
      <dgm:t>
        <a:bodyPr/>
        <a:lstStyle/>
        <a:p>
          <a:r>
            <a:rPr lang="en-IN" sz="1200" b="1" dirty="0" smtClean="0">
              <a:solidFill>
                <a:schemeClr val="tx1"/>
              </a:solidFill>
              <a:latin typeface="Arial" pitchFamily="34" charset="0"/>
              <a:cs typeface="Arial" pitchFamily="34" charset="0"/>
            </a:rPr>
            <a:t>Soon going to adopt CBCS System for M. Sc. Zoology</a:t>
          </a:r>
        </a:p>
      </dgm:t>
    </dgm:pt>
    <dgm:pt modelId="{2CFB709B-6637-450A-A983-EE0F22470D73}" type="parTrans" cxnId="{82B3067A-5852-46CD-ABA7-102493C8DBE2}">
      <dgm:prSet/>
      <dgm:spPr/>
      <dgm:t>
        <a:bodyPr/>
        <a:lstStyle/>
        <a:p>
          <a:endParaRPr lang="en-US" sz="1200" b="1">
            <a:solidFill>
              <a:schemeClr val="tx1"/>
            </a:solidFill>
          </a:endParaRPr>
        </a:p>
      </dgm:t>
    </dgm:pt>
    <dgm:pt modelId="{3C23BC0E-48FC-439A-B2D5-C6635AF16E68}" type="sibTrans" cxnId="{82B3067A-5852-46CD-ABA7-102493C8DBE2}">
      <dgm:prSet/>
      <dgm:spPr/>
      <dgm:t>
        <a:bodyPr/>
        <a:lstStyle/>
        <a:p>
          <a:endParaRPr lang="en-US" sz="1200" b="1">
            <a:solidFill>
              <a:schemeClr val="tx1"/>
            </a:solidFill>
          </a:endParaRPr>
        </a:p>
      </dgm:t>
    </dgm:pt>
    <dgm:pt modelId="{11836E9F-85A1-47C2-93B4-559BC7420B5B}">
      <dgm:prSet phldrT="[Text]" custT="1"/>
      <dgm:spPr/>
      <dgm:t>
        <a:bodyPr/>
        <a:lstStyle/>
        <a:p>
          <a:r>
            <a:rPr lang="en-IN" sz="1200" b="1" dirty="0" smtClean="0">
              <a:solidFill>
                <a:schemeClr val="tx1"/>
              </a:solidFill>
              <a:latin typeface="Arial" pitchFamily="34" charset="0"/>
              <a:cs typeface="Arial" pitchFamily="34" charset="0"/>
            </a:rPr>
            <a:t>Overall Development of Students with the help of Standard Pedagogical tools</a:t>
          </a:r>
          <a:endParaRPr lang="en-US" sz="1200" b="1" dirty="0">
            <a:solidFill>
              <a:schemeClr val="tx1"/>
            </a:solidFill>
            <a:latin typeface="Arial" pitchFamily="34" charset="0"/>
            <a:cs typeface="Arial" pitchFamily="34" charset="0"/>
          </a:endParaRPr>
        </a:p>
      </dgm:t>
    </dgm:pt>
    <dgm:pt modelId="{4A2C072C-2472-459E-82B5-6328B644D429}" type="parTrans" cxnId="{E88E5A9A-6F7C-4530-9A4C-1588D5A2ACD8}">
      <dgm:prSet/>
      <dgm:spPr/>
      <dgm:t>
        <a:bodyPr/>
        <a:lstStyle/>
        <a:p>
          <a:endParaRPr lang="en-US" sz="1200"/>
        </a:p>
      </dgm:t>
    </dgm:pt>
    <dgm:pt modelId="{EFBE2513-4E7D-4B1D-94BF-014383EA6405}" type="sibTrans" cxnId="{E88E5A9A-6F7C-4530-9A4C-1588D5A2ACD8}">
      <dgm:prSet/>
      <dgm:spPr/>
      <dgm:t>
        <a:bodyPr/>
        <a:lstStyle/>
        <a:p>
          <a:endParaRPr lang="en-US" sz="1200"/>
        </a:p>
      </dgm:t>
    </dgm:pt>
    <dgm:pt modelId="{C753652C-00AB-4291-8CE5-01E79312F2A3}">
      <dgm:prSet phldrT="[Text]" custT="1"/>
      <dgm:spPr/>
      <dgm:t>
        <a:bodyPr/>
        <a:lstStyle/>
        <a:p>
          <a:r>
            <a:rPr lang="en-IN" sz="1200" b="1" dirty="0" smtClean="0">
              <a:solidFill>
                <a:schemeClr val="tx1"/>
              </a:solidFill>
              <a:latin typeface="Arial" pitchFamily="34" charset="0"/>
              <a:cs typeface="Arial" pitchFamily="34" charset="0"/>
            </a:rPr>
            <a:t>Add-on Courses may added Value in Teaching Learning</a:t>
          </a:r>
        </a:p>
      </dgm:t>
    </dgm:pt>
    <dgm:pt modelId="{1BED870C-0DE0-4EC2-852C-EC6E9C7C576B}" type="parTrans" cxnId="{C6A659F4-CE0E-4B5C-8B1E-2272B6C288AA}">
      <dgm:prSet/>
      <dgm:spPr/>
      <dgm:t>
        <a:bodyPr/>
        <a:lstStyle/>
        <a:p>
          <a:endParaRPr lang="en-US" sz="1200"/>
        </a:p>
      </dgm:t>
    </dgm:pt>
    <dgm:pt modelId="{7877B4F9-5606-45E7-9E9D-1C59D3069CC7}" type="sibTrans" cxnId="{C6A659F4-CE0E-4B5C-8B1E-2272B6C288AA}">
      <dgm:prSet/>
      <dgm:spPr/>
      <dgm:t>
        <a:bodyPr/>
        <a:lstStyle/>
        <a:p>
          <a:endParaRPr lang="en-US" sz="1200"/>
        </a:p>
      </dgm:t>
    </dgm:pt>
    <dgm:pt modelId="{D1DD713F-0110-4C68-A931-93E4A15AC447}">
      <dgm:prSet phldrT="[Text]" custT="1"/>
      <dgm:spPr/>
      <dgm:t>
        <a:bodyPr/>
        <a:lstStyle/>
        <a:p>
          <a:r>
            <a:rPr lang="en-IN" sz="800" b="1" dirty="0" smtClean="0">
              <a:solidFill>
                <a:schemeClr val="tx1"/>
              </a:solidFill>
              <a:latin typeface="Arial" pitchFamily="34" charset="0"/>
              <a:cs typeface="Arial" pitchFamily="34" charset="0"/>
            </a:rPr>
            <a:t>Threats</a:t>
          </a:r>
        </a:p>
      </dgm:t>
    </dgm:pt>
    <dgm:pt modelId="{9F0C7EE1-A1CF-4F11-A3C3-A1F9EBDC633F}" type="sibTrans" cxnId="{998EC757-7105-47EC-A85B-1594ED41A92B}">
      <dgm:prSet/>
      <dgm:spPr/>
      <dgm:t>
        <a:bodyPr/>
        <a:lstStyle/>
        <a:p>
          <a:endParaRPr lang="en-US" sz="1200" b="1">
            <a:solidFill>
              <a:schemeClr val="tx1"/>
            </a:solidFill>
          </a:endParaRPr>
        </a:p>
      </dgm:t>
    </dgm:pt>
    <dgm:pt modelId="{005A190D-97EB-4B25-B33B-8C94B7FE4A5F}" type="parTrans" cxnId="{998EC757-7105-47EC-A85B-1594ED41A92B}">
      <dgm:prSet/>
      <dgm:spPr/>
      <dgm:t>
        <a:bodyPr/>
        <a:lstStyle/>
        <a:p>
          <a:endParaRPr lang="en-US" sz="1200" b="1">
            <a:solidFill>
              <a:schemeClr val="tx1"/>
            </a:solidFill>
          </a:endParaRPr>
        </a:p>
      </dgm:t>
    </dgm:pt>
    <dgm:pt modelId="{3BAE5340-9700-4812-BC71-82FA12E84BFC}" type="pres">
      <dgm:prSet presAssocID="{2E122327-5CC4-4CCE-92E9-7339232B5E00}" presName="linearFlow" presStyleCnt="0">
        <dgm:presLayoutVars>
          <dgm:dir/>
          <dgm:animLvl val="lvl"/>
          <dgm:resizeHandles val="exact"/>
        </dgm:presLayoutVars>
      </dgm:prSet>
      <dgm:spPr/>
      <dgm:t>
        <a:bodyPr/>
        <a:lstStyle/>
        <a:p>
          <a:endParaRPr lang="en-US"/>
        </a:p>
      </dgm:t>
    </dgm:pt>
    <dgm:pt modelId="{3A7DB2E9-DDF3-47B3-A950-CF0D942EC7C7}" type="pres">
      <dgm:prSet presAssocID="{46C3FCD5-E8C2-4215-AED7-D059EA912427}" presName="composite" presStyleCnt="0"/>
      <dgm:spPr/>
    </dgm:pt>
    <dgm:pt modelId="{21B13A22-62C0-4CB5-8DF1-E83F4A2E3DFD}" type="pres">
      <dgm:prSet presAssocID="{46C3FCD5-E8C2-4215-AED7-D059EA912427}" presName="parentText" presStyleLbl="alignNode1" presStyleIdx="0" presStyleCnt="4">
        <dgm:presLayoutVars>
          <dgm:chMax val="1"/>
          <dgm:bulletEnabled val="1"/>
        </dgm:presLayoutVars>
      </dgm:prSet>
      <dgm:spPr/>
      <dgm:t>
        <a:bodyPr/>
        <a:lstStyle/>
        <a:p>
          <a:endParaRPr lang="en-US"/>
        </a:p>
      </dgm:t>
    </dgm:pt>
    <dgm:pt modelId="{9FEDEF1D-2BC3-4409-A817-5FC61A1B888B}" type="pres">
      <dgm:prSet presAssocID="{46C3FCD5-E8C2-4215-AED7-D059EA912427}" presName="descendantText" presStyleLbl="alignAcc1" presStyleIdx="0" presStyleCnt="4">
        <dgm:presLayoutVars>
          <dgm:bulletEnabled val="1"/>
        </dgm:presLayoutVars>
      </dgm:prSet>
      <dgm:spPr/>
      <dgm:t>
        <a:bodyPr/>
        <a:lstStyle/>
        <a:p>
          <a:endParaRPr lang="en-US"/>
        </a:p>
      </dgm:t>
    </dgm:pt>
    <dgm:pt modelId="{0AD5C42E-EC74-4094-8F6A-0750BDA510C8}" type="pres">
      <dgm:prSet presAssocID="{51985042-3307-4EFC-93DC-3E422B461D47}" presName="sp" presStyleCnt="0"/>
      <dgm:spPr/>
    </dgm:pt>
    <dgm:pt modelId="{522F37D7-F6C1-4B8F-923E-A91D3ADD633A}" type="pres">
      <dgm:prSet presAssocID="{D3367328-7589-4A7D-B9F1-EE45FECBF2C1}" presName="composite" presStyleCnt="0"/>
      <dgm:spPr/>
    </dgm:pt>
    <dgm:pt modelId="{77DEC1A6-A3BD-4A1D-B87A-9E4D50A27AA3}" type="pres">
      <dgm:prSet presAssocID="{D3367328-7589-4A7D-B9F1-EE45FECBF2C1}" presName="parentText" presStyleLbl="alignNode1" presStyleIdx="1" presStyleCnt="4">
        <dgm:presLayoutVars>
          <dgm:chMax val="1"/>
          <dgm:bulletEnabled val="1"/>
        </dgm:presLayoutVars>
      </dgm:prSet>
      <dgm:spPr/>
      <dgm:t>
        <a:bodyPr/>
        <a:lstStyle/>
        <a:p>
          <a:endParaRPr lang="en-US"/>
        </a:p>
      </dgm:t>
    </dgm:pt>
    <dgm:pt modelId="{36BCBCEA-FF29-4DCA-9F9B-65C5E4124101}" type="pres">
      <dgm:prSet presAssocID="{D3367328-7589-4A7D-B9F1-EE45FECBF2C1}" presName="descendantText" presStyleLbl="alignAcc1" presStyleIdx="1" presStyleCnt="4">
        <dgm:presLayoutVars>
          <dgm:bulletEnabled val="1"/>
        </dgm:presLayoutVars>
      </dgm:prSet>
      <dgm:spPr/>
      <dgm:t>
        <a:bodyPr/>
        <a:lstStyle/>
        <a:p>
          <a:endParaRPr lang="en-US"/>
        </a:p>
      </dgm:t>
    </dgm:pt>
    <dgm:pt modelId="{B6209D61-E0DA-4D9A-AC25-B73B1D5ADF03}" type="pres">
      <dgm:prSet presAssocID="{55F67E8D-26A0-45A4-BE73-5D7ACDD8CBDC}" presName="sp" presStyleCnt="0"/>
      <dgm:spPr/>
    </dgm:pt>
    <dgm:pt modelId="{2902F230-295E-488B-B94E-387CC1E56FDF}" type="pres">
      <dgm:prSet presAssocID="{B37DF600-56FA-43AF-9ABD-F318FCFE8D7A}" presName="composite" presStyleCnt="0"/>
      <dgm:spPr/>
    </dgm:pt>
    <dgm:pt modelId="{0AFDA8DE-1211-487D-87B1-825D65D941F7}" type="pres">
      <dgm:prSet presAssocID="{B37DF600-56FA-43AF-9ABD-F318FCFE8D7A}" presName="parentText" presStyleLbl="alignNode1" presStyleIdx="2" presStyleCnt="4">
        <dgm:presLayoutVars>
          <dgm:chMax val="1"/>
          <dgm:bulletEnabled val="1"/>
        </dgm:presLayoutVars>
      </dgm:prSet>
      <dgm:spPr/>
      <dgm:t>
        <a:bodyPr/>
        <a:lstStyle/>
        <a:p>
          <a:endParaRPr lang="en-US"/>
        </a:p>
      </dgm:t>
    </dgm:pt>
    <dgm:pt modelId="{955AD4D3-0054-45A8-994F-C96A0AB742A2}" type="pres">
      <dgm:prSet presAssocID="{B37DF600-56FA-43AF-9ABD-F318FCFE8D7A}" presName="descendantText" presStyleLbl="alignAcc1" presStyleIdx="2" presStyleCnt="4">
        <dgm:presLayoutVars>
          <dgm:bulletEnabled val="1"/>
        </dgm:presLayoutVars>
      </dgm:prSet>
      <dgm:spPr/>
      <dgm:t>
        <a:bodyPr/>
        <a:lstStyle/>
        <a:p>
          <a:endParaRPr lang="en-US"/>
        </a:p>
      </dgm:t>
    </dgm:pt>
    <dgm:pt modelId="{D089428B-F718-4D6A-8D06-ED5F7BF64F54}" type="pres">
      <dgm:prSet presAssocID="{31604070-2EFC-498C-AB48-163CB6299C2D}" presName="sp" presStyleCnt="0"/>
      <dgm:spPr/>
    </dgm:pt>
    <dgm:pt modelId="{1DF876A7-612A-490F-AFF2-25CFD8977E33}" type="pres">
      <dgm:prSet presAssocID="{D1DD713F-0110-4C68-A931-93E4A15AC447}" presName="composite" presStyleCnt="0"/>
      <dgm:spPr/>
    </dgm:pt>
    <dgm:pt modelId="{CCF9582A-D2CC-4A32-B746-2FAA56D44612}" type="pres">
      <dgm:prSet presAssocID="{D1DD713F-0110-4C68-A931-93E4A15AC447}" presName="parentText" presStyleLbl="alignNode1" presStyleIdx="3" presStyleCnt="4">
        <dgm:presLayoutVars>
          <dgm:chMax val="1"/>
          <dgm:bulletEnabled val="1"/>
        </dgm:presLayoutVars>
      </dgm:prSet>
      <dgm:spPr/>
      <dgm:t>
        <a:bodyPr/>
        <a:lstStyle/>
        <a:p>
          <a:endParaRPr lang="en-US"/>
        </a:p>
      </dgm:t>
    </dgm:pt>
    <dgm:pt modelId="{37D37FE8-382D-4B7A-9315-E42B69C5876B}" type="pres">
      <dgm:prSet presAssocID="{D1DD713F-0110-4C68-A931-93E4A15AC447}" presName="descendantText" presStyleLbl="alignAcc1" presStyleIdx="3" presStyleCnt="4" custLinFactNeighborY="35718">
        <dgm:presLayoutVars>
          <dgm:bulletEnabled val="1"/>
        </dgm:presLayoutVars>
      </dgm:prSet>
      <dgm:spPr/>
      <dgm:t>
        <a:bodyPr/>
        <a:lstStyle/>
        <a:p>
          <a:endParaRPr lang="en-US"/>
        </a:p>
      </dgm:t>
    </dgm:pt>
  </dgm:ptLst>
  <dgm:cxnLst>
    <dgm:cxn modelId="{24E22570-C670-4ADC-B86A-196DAFDE4B26}" type="presOf" srcId="{DDD2CFF0-F034-4653-B657-09E82853B2DE}" destId="{955AD4D3-0054-45A8-994F-C96A0AB742A2}" srcOrd="0" destOrd="0" presId="urn:microsoft.com/office/officeart/2005/8/layout/chevron2"/>
    <dgm:cxn modelId="{9B953508-7108-494A-9412-904C1F779CD0}" type="presOf" srcId="{2E122327-5CC4-4CCE-92E9-7339232B5E00}" destId="{3BAE5340-9700-4812-BC71-82FA12E84BFC}" srcOrd="0" destOrd="0" presId="urn:microsoft.com/office/officeart/2005/8/layout/chevron2"/>
    <dgm:cxn modelId="{88BCD8C4-1DCA-47D9-BF76-95AE479EF18C}" type="presOf" srcId="{11836E9F-85A1-47C2-93B4-559BC7420B5B}" destId="{9FEDEF1D-2BC3-4409-A817-5FC61A1B888B}" srcOrd="0" destOrd="2" presId="urn:microsoft.com/office/officeart/2005/8/layout/chevron2"/>
    <dgm:cxn modelId="{8B46534D-E0FA-4D52-AB98-C8CD731B0FA6}" type="presOf" srcId="{D3367328-7589-4A7D-B9F1-EE45FECBF2C1}" destId="{77DEC1A6-A3BD-4A1D-B87A-9E4D50A27AA3}" srcOrd="0" destOrd="0" presId="urn:microsoft.com/office/officeart/2005/8/layout/chevron2"/>
    <dgm:cxn modelId="{D75F9D0E-5EF4-424E-8A57-42BCF7EBFF47}" type="presOf" srcId="{4D2445EC-57A3-41E4-8678-6F169D730EE7}" destId="{9FEDEF1D-2BC3-4409-A817-5FC61A1B888B}" srcOrd="0" destOrd="1" presId="urn:microsoft.com/office/officeart/2005/8/layout/chevron2"/>
    <dgm:cxn modelId="{C88AA9B6-E8E4-4C6A-9100-28CBEA3F6C88}" srcId="{2E122327-5CC4-4CCE-92E9-7339232B5E00}" destId="{46C3FCD5-E8C2-4215-AED7-D059EA912427}" srcOrd="0" destOrd="0" parTransId="{7EA41C80-FD10-4360-910C-E3399809900A}" sibTransId="{51985042-3307-4EFC-93DC-3E422B461D47}"/>
    <dgm:cxn modelId="{D8A55BE7-19A7-4C56-A0AA-1D75400FAD82}" type="presOf" srcId="{A88DDFA6-1130-43D9-9F5D-40BA432C05B8}" destId="{36BCBCEA-FF29-4DCA-9F9B-65C5E4124101}" srcOrd="0" destOrd="0" presId="urn:microsoft.com/office/officeart/2005/8/layout/chevron2"/>
    <dgm:cxn modelId="{385844E1-E28C-4652-8C0D-502244FEEDC1}" type="presOf" srcId="{C753652C-00AB-4291-8CE5-01E79312F2A3}" destId="{955AD4D3-0054-45A8-994F-C96A0AB742A2}" srcOrd="0" destOrd="1" presId="urn:microsoft.com/office/officeart/2005/8/layout/chevron2"/>
    <dgm:cxn modelId="{C746B3E2-3C6A-4B03-BF19-D90038EBCDD6}" type="presOf" srcId="{D1DD713F-0110-4C68-A931-93E4A15AC447}" destId="{CCF9582A-D2CC-4A32-B746-2FAA56D44612}" srcOrd="0" destOrd="0" presId="urn:microsoft.com/office/officeart/2005/8/layout/chevron2"/>
    <dgm:cxn modelId="{E88E5A9A-6F7C-4530-9A4C-1588D5A2ACD8}" srcId="{46C3FCD5-E8C2-4215-AED7-D059EA912427}" destId="{11836E9F-85A1-47C2-93B4-559BC7420B5B}" srcOrd="2" destOrd="0" parTransId="{4A2C072C-2472-459E-82B5-6328B644D429}" sibTransId="{EFBE2513-4E7D-4B1D-94BF-014383EA6405}"/>
    <dgm:cxn modelId="{B3A78D2E-2D19-426E-9F73-112E5F42D792}" type="presOf" srcId="{46C3FCD5-E8C2-4215-AED7-D059EA912427}" destId="{21B13A22-62C0-4CB5-8DF1-E83F4A2E3DFD}" srcOrd="0" destOrd="0" presId="urn:microsoft.com/office/officeart/2005/8/layout/chevron2"/>
    <dgm:cxn modelId="{998EC757-7105-47EC-A85B-1594ED41A92B}" srcId="{2E122327-5CC4-4CCE-92E9-7339232B5E00}" destId="{D1DD713F-0110-4C68-A931-93E4A15AC447}" srcOrd="3" destOrd="0" parTransId="{005A190D-97EB-4B25-B33B-8C94B7FE4A5F}" sibTransId="{9F0C7EE1-A1CF-4F11-A3C3-A1F9EBDC633F}"/>
    <dgm:cxn modelId="{82B3067A-5852-46CD-ABA7-102493C8DBE2}" srcId="{B37DF600-56FA-43AF-9ABD-F318FCFE8D7A}" destId="{DDD2CFF0-F034-4653-B657-09E82853B2DE}" srcOrd="0" destOrd="0" parTransId="{2CFB709B-6637-450A-A983-EE0F22470D73}" sibTransId="{3C23BC0E-48FC-439A-B2D5-C6635AF16E68}"/>
    <dgm:cxn modelId="{CF0B32A2-7C14-429F-99F1-9564504D04A7}" type="presOf" srcId="{979CF36E-B714-4DF6-B1EB-D66ACA739434}" destId="{9FEDEF1D-2BC3-4409-A817-5FC61A1B888B}" srcOrd="0" destOrd="0" presId="urn:microsoft.com/office/officeart/2005/8/layout/chevron2"/>
    <dgm:cxn modelId="{9F2568AA-B04C-4EAF-90E0-B92029511120}" type="presOf" srcId="{B37DF600-56FA-43AF-9ABD-F318FCFE8D7A}" destId="{0AFDA8DE-1211-487D-87B1-825D65D941F7}" srcOrd="0" destOrd="0" presId="urn:microsoft.com/office/officeart/2005/8/layout/chevron2"/>
    <dgm:cxn modelId="{C6A659F4-CE0E-4B5C-8B1E-2272B6C288AA}" srcId="{B37DF600-56FA-43AF-9ABD-F318FCFE8D7A}" destId="{C753652C-00AB-4291-8CE5-01E79312F2A3}" srcOrd="1" destOrd="0" parTransId="{1BED870C-0DE0-4EC2-852C-EC6E9C7C576B}" sibTransId="{7877B4F9-5606-45E7-9E9D-1C59D3069CC7}"/>
    <dgm:cxn modelId="{95C06CA6-CD06-4661-99F2-7424BACABE7E}" srcId="{46C3FCD5-E8C2-4215-AED7-D059EA912427}" destId="{4D2445EC-57A3-41E4-8678-6F169D730EE7}" srcOrd="1" destOrd="0" parTransId="{5D888726-18DA-404B-95FD-308D26C221A2}" sibTransId="{8EFBC492-D14A-4F81-8B26-AF04E2601EA0}"/>
    <dgm:cxn modelId="{85A317ED-0531-443D-95A7-E3703B5E1C62}" srcId="{2E122327-5CC4-4CCE-92E9-7339232B5E00}" destId="{D3367328-7589-4A7D-B9F1-EE45FECBF2C1}" srcOrd="1" destOrd="0" parTransId="{24477F62-EAD6-473D-A5F8-B27EFCCBC567}" sibTransId="{55F67E8D-26A0-45A4-BE73-5D7ACDD8CBDC}"/>
    <dgm:cxn modelId="{72590EC9-A2C1-4772-9AA4-A07746ABFEDB}" srcId="{2E122327-5CC4-4CCE-92E9-7339232B5E00}" destId="{B37DF600-56FA-43AF-9ABD-F318FCFE8D7A}" srcOrd="2" destOrd="0" parTransId="{DEB214FC-6049-4507-A817-A1A660E26202}" sibTransId="{31604070-2EFC-498C-AB48-163CB6299C2D}"/>
    <dgm:cxn modelId="{C1B91B20-3A33-4D7B-9082-F976C4E2B9C5}" srcId="{D3367328-7589-4A7D-B9F1-EE45FECBF2C1}" destId="{A88DDFA6-1130-43D9-9F5D-40BA432C05B8}" srcOrd="0" destOrd="0" parTransId="{F25FCEDF-E804-4549-B312-DEFD40B52DD1}" sibTransId="{FA0A234B-3896-402E-8C24-C633D2A2B8EF}"/>
    <dgm:cxn modelId="{0E3F6346-ADD5-4338-990C-158CC552FE66}" srcId="{46C3FCD5-E8C2-4215-AED7-D059EA912427}" destId="{979CF36E-B714-4DF6-B1EB-D66ACA739434}" srcOrd="0" destOrd="0" parTransId="{2BA20A75-3AE7-4448-B13F-BB0316AB9FF9}" sibTransId="{4D55C471-AC19-4B4C-80CA-D4BE420229DB}"/>
    <dgm:cxn modelId="{8B1D7002-0B94-46E9-A0E1-28C8B8129F42}" type="presParOf" srcId="{3BAE5340-9700-4812-BC71-82FA12E84BFC}" destId="{3A7DB2E9-DDF3-47B3-A950-CF0D942EC7C7}" srcOrd="0" destOrd="0" presId="urn:microsoft.com/office/officeart/2005/8/layout/chevron2"/>
    <dgm:cxn modelId="{C8855B32-9FAA-4D48-8FFD-29BFC65801B7}" type="presParOf" srcId="{3A7DB2E9-DDF3-47B3-A950-CF0D942EC7C7}" destId="{21B13A22-62C0-4CB5-8DF1-E83F4A2E3DFD}" srcOrd="0" destOrd="0" presId="urn:microsoft.com/office/officeart/2005/8/layout/chevron2"/>
    <dgm:cxn modelId="{2D13A199-DFB4-496F-A3AA-396E14E8ECBB}" type="presParOf" srcId="{3A7DB2E9-DDF3-47B3-A950-CF0D942EC7C7}" destId="{9FEDEF1D-2BC3-4409-A817-5FC61A1B888B}" srcOrd="1" destOrd="0" presId="urn:microsoft.com/office/officeart/2005/8/layout/chevron2"/>
    <dgm:cxn modelId="{AB6CB059-49AC-4F5B-AB77-16E6C128D400}" type="presParOf" srcId="{3BAE5340-9700-4812-BC71-82FA12E84BFC}" destId="{0AD5C42E-EC74-4094-8F6A-0750BDA510C8}" srcOrd="1" destOrd="0" presId="urn:microsoft.com/office/officeart/2005/8/layout/chevron2"/>
    <dgm:cxn modelId="{EE8A7C84-29F0-438B-A9DE-2AB31DF84B32}" type="presParOf" srcId="{3BAE5340-9700-4812-BC71-82FA12E84BFC}" destId="{522F37D7-F6C1-4B8F-923E-A91D3ADD633A}" srcOrd="2" destOrd="0" presId="urn:microsoft.com/office/officeart/2005/8/layout/chevron2"/>
    <dgm:cxn modelId="{327B4933-7E9C-4337-8933-EB509B30D306}" type="presParOf" srcId="{522F37D7-F6C1-4B8F-923E-A91D3ADD633A}" destId="{77DEC1A6-A3BD-4A1D-B87A-9E4D50A27AA3}" srcOrd="0" destOrd="0" presId="urn:microsoft.com/office/officeart/2005/8/layout/chevron2"/>
    <dgm:cxn modelId="{D4A49DDF-26AF-4299-AF0B-8E7B7926A02D}" type="presParOf" srcId="{522F37D7-F6C1-4B8F-923E-A91D3ADD633A}" destId="{36BCBCEA-FF29-4DCA-9F9B-65C5E4124101}" srcOrd="1" destOrd="0" presId="urn:microsoft.com/office/officeart/2005/8/layout/chevron2"/>
    <dgm:cxn modelId="{DC495AF3-01A3-4C12-BAC5-3EF32543CD0F}" type="presParOf" srcId="{3BAE5340-9700-4812-BC71-82FA12E84BFC}" destId="{B6209D61-E0DA-4D9A-AC25-B73B1D5ADF03}" srcOrd="3" destOrd="0" presId="urn:microsoft.com/office/officeart/2005/8/layout/chevron2"/>
    <dgm:cxn modelId="{B193B884-771B-4E6E-A62F-EB0277289059}" type="presParOf" srcId="{3BAE5340-9700-4812-BC71-82FA12E84BFC}" destId="{2902F230-295E-488B-B94E-387CC1E56FDF}" srcOrd="4" destOrd="0" presId="urn:microsoft.com/office/officeart/2005/8/layout/chevron2"/>
    <dgm:cxn modelId="{82E2C034-B833-4539-B4B5-96959EA1858E}" type="presParOf" srcId="{2902F230-295E-488B-B94E-387CC1E56FDF}" destId="{0AFDA8DE-1211-487D-87B1-825D65D941F7}" srcOrd="0" destOrd="0" presId="urn:microsoft.com/office/officeart/2005/8/layout/chevron2"/>
    <dgm:cxn modelId="{ED090218-37D4-46C4-9F9D-B2C9F12F1584}" type="presParOf" srcId="{2902F230-295E-488B-B94E-387CC1E56FDF}" destId="{955AD4D3-0054-45A8-994F-C96A0AB742A2}" srcOrd="1" destOrd="0" presId="urn:microsoft.com/office/officeart/2005/8/layout/chevron2"/>
    <dgm:cxn modelId="{7B63AD15-2ABF-488D-8FB8-C667765226F6}" type="presParOf" srcId="{3BAE5340-9700-4812-BC71-82FA12E84BFC}" destId="{D089428B-F718-4D6A-8D06-ED5F7BF64F54}" srcOrd="5" destOrd="0" presId="urn:microsoft.com/office/officeart/2005/8/layout/chevron2"/>
    <dgm:cxn modelId="{39095009-93A4-4843-BEA3-F6DB23260A78}" type="presParOf" srcId="{3BAE5340-9700-4812-BC71-82FA12E84BFC}" destId="{1DF876A7-612A-490F-AFF2-25CFD8977E33}" srcOrd="6" destOrd="0" presId="urn:microsoft.com/office/officeart/2005/8/layout/chevron2"/>
    <dgm:cxn modelId="{573B65F0-4EA5-49F9-BAAF-F05E4EEDDAA4}" type="presParOf" srcId="{1DF876A7-612A-490F-AFF2-25CFD8977E33}" destId="{CCF9582A-D2CC-4A32-B746-2FAA56D44612}" srcOrd="0" destOrd="0" presId="urn:microsoft.com/office/officeart/2005/8/layout/chevron2"/>
    <dgm:cxn modelId="{C6F970B7-2DFB-4AB4-8A6C-100ED75AA576}" type="presParOf" srcId="{1DF876A7-612A-490F-AFF2-25CFD8977E33}" destId="{37D37FE8-382D-4B7A-9315-E42B69C5876B}" srcOrd="1" destOrd="0" presId="urn:microsoft.com/office/officeart/2005/8/layout/chevron2"/>
  </dgm:cxnLst>
  <dgm:bg/>
  <dgm:whole/>
</dgm:dataModel>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sz="quarter" idx="1"/>
          </p:nvPr>
        </p:nvSpPr>
        <p:spPr>
          <a:xfrm>
            <a:off x="3815373" y="0"/>
            <a:ext cx="2918831" cy="493316"/>
          </a:xfrm>
          <a:prstGeom prst="rect">
            <a:avLst/>
          </a:prstGeom>
        </p:spPr>
        <p:txBody>
          <a:bodyPr vert="horz" lIns="91440" tIns="45720" rIns="91440" bIns="45720" rtlCol="0"/>
          <a:lstStyle>
            <a:lvl1pPr algn="r">
              <a:defRPr sz="1200"/>
            </a:lvl1pPr>
          </a:lstStyle>
          <a:p>
            <a:fld id="{4F89D99A-74EC-4F43-B9D5-4528D5E8190E}" type="datetimeFigureOut">
              <a:rPr lang="en-US" smtClean="0"/>
              <a:pPr/>
              <a:t>12/6/2021</a:t>
            </a:fld>
            <a:endParaRPr lang="en-IN"/>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lIns="91440" tIns="45720" rIns="91440" bIns="45720" rtlCol="0" anchor="b"/>
          <a:lstStyle>
            <a:lvl1pPr algn="r">
              <a:defRPr sz="1200"/>
            </a:lvl1pPr>
          </a:lstStyle>
          <a:p>
            <a:fld id="{0FD8498F-0A02-4336-8CC8-698D4CDB12B2}" type="slidenum">
              <a:rPr lang="en-IN" smtClean="0"/>
              <a:pPr/>
              <a:t>‹#›</a:t>
            </a:fld>
            <a:endParaRPr lang="en-IN"/>
          </a:p>
        </p:txBody>
      </p:sp>
    </p:spTree>
    <p:extLst>
      <p:ext uri="{BB962C8B-B14F-4D97-AF65-F5344CB8AC3E}">
        <p14:creationId xmlns:p14="http://schemas.microsoft.com/office/powerpoint/2010/main" xmlns="" val="690164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497586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5044440"/>
            <a:ext cx="2249424"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5036820"/>
            <a:ext cx="6784848"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3365500"/>
            <a:ext cx="6477000" cy="15240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5041698"/>
            <a:ext cx="6705600" cy="5715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5057249"/>
            <a:ext cx="2057400" cy="571500"/>
          </a:xfrm>
        </p:spPr>
        <p:txBody>
          <a:bodyPr>
            <a:noAutofit/>
          </a:bodyPr>
          <a:lstStyle>
            <a:lvl1pPr algn="ctr">
              <a:defRPr sz="2000">
                <a:solidFill>
                  <a:srgbClr val="FFFFFF"/>
                </a:solidFill>
              </a:defRPr>
            </a:lvl1pPr>
          </a:lstStyle>
          <a:p>
            <a:fld id="{8DEB0ABE-6CF3-4790-A89E-48E0662FF58D}" type="datetimeFigureOut">
              <a:rPr lang="en-US" smtClean="0"/>
              <a:pPr/>
              <a:t>12/6/2021</a:t>
            </a:fld>
            <a:endParaRPr lang="en-US"/>
          </a:p>
        </p:txBody>
      </p:sp>
      <p:sp>
        <p:nvSpPr>
          <p:cNvPr id="17" name="Footer Placeholder 16"/>
          <p:cNvSpPr>
            <a:spLocks noGrp="1"/>
          </p:cNvSpPr>
          <p:nvPr>
            <p:ph type="ftr" sz="quarter" idx="11"/>
          </p:nvPr>
        </p:nvSpPr>
        <p:spPr>
          <a:xfrm>
            <a:off x="2085393" y="197115"/>
            <a:ext cx="5867400" cy="304271"/>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190500"/>
            <a:ext cx="838200" cy="317500"/>
          </a:xfrm>
        </p:spPr>
        <p:txBody>
          <a:bodyPr/>
          <a:lstStyle>
            <a:lvl1pPr>
              <a:defRPr>
                <a:solidFill>
                  <a:schemeClr val="tx2"/>
                </a:solidFill>
              </a:defRPr>
            </a:lvl1pPr>
          </a:lstStyle>
          <a:p>
            <a:fld id="{6ABAA830-0552-4064-BFFA-D3DD7ABFBC20}"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EB0ABE-6CF3-4790-A89E-48E0662FF58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AA830-0552-4064-BFFA-D3DD7ABFBC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508000"/>
            <a:ext cx="2057400" cy="4597136"/>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08000"/>
            <a:ext cx="5562600" cy="4597137"/>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5207002"/>
            <a:ext cx="2209800" cy="304271"/>
          </a:xfrm>
        </p:spPr>
        <p:txBody>
          <a:bodyPr/>
          <a:lstStyle/>
          <a:p>
            <a:fld id="{8DEB0ABE-6CF3-4790-A89E-48E0662FF58D}" type="datetimeFigureOut">
              <a:rPr lang="en-US" smtClean="0"/>
              <a:pPr/>
              <a:t>12/6/2021</a:t>
            </a:fld>
            <a:endParaRPr lang="en-US"/>
          </a:p>
        </p:txBody>
      </p:sp>
      <p:sp>
        <p:nvSpPr>
          <p:cNvPr id="5" name="Footer Placeholder 4"/>
          <p:cNvSpPr>
            <a:spLocks noGrp="1"/>
          </p:cNvSpPr>
          <p:nvPr>
            <p:ph type="ftr" sz="quarter" idx="11"/>
          </p:nvPr>
        </p:nvSpPr>
        <p:spPr>
          <a:xfrm>
            <a:off x="457202" y="5206840"/>
            <a:ext cx="5573483" cy="304271"/>
          </a:xfrm>
        </p:spPr>
        <p:txBody>
          <a:bodyPr/>
          <a:lstStyle/>
          <a:p>
            <a:endParaRPr lang="en-US"/>
          </a:p>
        </p:txBody>
      </p:sp>
      <p:sp>
        <p:nvSpPr>
          <p:cNvPr id="7" name="Rectangle 6"/>
          <p:cNvSpPr/>
          <p:nvPr/>
        </p:nvSpPr>
        <p:spPr bwMode="white">
          <a:xfrm>
            <a:off x="6096318" y="0"/>
            <a:ext cx="320040" cy="5715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508000"/>
            <a:ext cx="228600" cy="52070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4445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6034088" y="100012"/>
            <a:ext cx="444500" cy="244476"/>
          </a:xfrm>
        </p:spPr>
        <p:txBody>
          <a:bodyPr/>
          <a:lstStyle/>
          <a:p>
            <a:fld id="{6ABAA830-0552-4064-BFFA-D3DD7ABFBC20}"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190500"/>
            <a:ext cx="8153400" cy="8255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DEB0ABE-6CF3-4790-A89E-48E0662FF58D}" type="datetimeFigureOut">
              <a:rPr lang="en-US" smtClean="0"/>
              <a:pPr/>
              <a:t>12/6/2021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ABAA830-0552-4064-BFFA-D3DD7ABFBC20}" type="slidenum">
              <a:rPr lang="en-US" smtClean="0"/>
              <a:pPr/>
              <a:t>‹#›</a:t>
            </a:fld>
            <a:endParaRPr lang="en-US"/>
          </a:p>
        </p:txBody>
      </p:sp>
      <p:sp>
        <p:nvSpPr>
          <p:cNvPr id="8" name="Content Placeholder 7"/>
          <p:cNvSpPr>
            <a:spLocks noGrp="1"/>
          </p:cNvSpPr>
          <p:nvPr>
            <p:ph sz="quarter" idx="1"/>
          </p:nvPr>
        </p:nvSpPr>
        <p:spPr>
          <a:xfrm>
            <a:off x="612648" y="1333500"/>
            <a:ext cx="8153400" cy="37465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1" y="2286000"/>
            <a:ext cx="7123113" cy="1394354"/>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270000"/>
            <a:ext cx="9144000" cy="9525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333500"/>
            <a:ext cx="1295400" cy="825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333500"/>
            <a:ext cx="7772400" cy="8255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333500"/>
            <a:ext cx="7620000" cy="8255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8DEB0ABE-6CF3-4790-A89E-48E0662FF58D}" type="datetimeFigureOut">
              <a:rPr lang="en-US" smtClean="0"/>
              <a:pPr/>
              <a:t>12/6/2021</a:t>
            </a:fld>
            <a:endParaRPr lang="en-US"/>
          </a:p>
        </p:txBody>
      </p:sp>
      <p:sp>
        <p:nvSpPr>
          <p:cNvPr id="13" name="Slide Number Placeholder 12"/>
          <p:cNvSpPr>
            <a:spLocks noGrp="1"/>
          </p:cNvSpPr>
          <p:nvPr>
            <p:ph type="sldNum" sz="quarter" idx="11"/>
          </p:nvPr>
        </p:nvSpPr>
        <p:spPr>
          <a:xfrm>
            <a:off x="0" y="1460500"/>
            <a:ext cx="1295400" cy="584730"/>
          </a:xfrm>
        </p:spPr>
        <p:txBody>
          <a:bodyPr>
            <a:noAutofit/>
          </a:bodyPr>
          <a:lstStyle>
            <a:lvl1pPr>
              <a:defRPr sz="2400">
                <a:solidFill>
                  <a:srgbClr val="FFFFFF"/>
                </a:solidFill>
              </a:defRPr>
            </a:lvl1pPr>
          </a:lstStyle>
          <a:p>
            <a:fld id="{6ABAA830-0552-4064-BFFA-D3DD7ABFBC2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324639"/>
            <a:ext cx="3886200" cy="3810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324639"/>
            <a:ext cx="3886200" cy="3810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8DEB0ABE-6CF3-4790-A89E-48E0662FF58D}" type="datetimeFigureOut">
              <a:rPr lang="en-US" smtClean="0"/>
              <a:pPr/>
              <a:t>12/6/2021</a:t>
            </a:fld>
            <a:endParaRPr lang="en-US"/>
          </a:p>
        </p:txBody>
      </p:sp>
      <p:sp>
        <p:nvSpPr>
          <p:cNvPr id="10" name="Slide Number Placeholder 9"/>
          <p:cNvSpPr>
            <a:spLocks noGrp="1"/>
          </p:cNvSpPr>
          <p:nvPr>
            <p:ph type="sldNum" sz="quarter" idx="16"/>
          </p:nvPr>
        </p:nvSpPr>
        <p:spPr/>
        <p:txBody>
          <a:bodyPr rtlCol="0"/>
          <a:lstStyle/>
          <a:p>
            <a:fld id="{6ABAA830-0552-4064-BFFA-D3DD7ABFBC2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27542"/>
            <a:ext cx="8153400" cy="724958"/>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032000"/>
            <a:ext cx="3886200" cy="29845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032000"/>
            <a:ext cx="3886200" cy="29845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8DEB0ABE-6CF3-4790-A89E-48E0662FF58D}" type="datetimeFigureOut">
              <a:rPr lang="en-US" smtClean="0"/>
              <a:pPr/>
              <a:t>12/6/2021</a:t>
            </a:fld>
            <a:endParaRPr lang="en-US"/>
          </a:p>
        </p:txBody>
      </p:sp>
      <p:sp>
        <p:nvSpPr>
          <p:cNvPr id="12" name="Slide Number Placeholder 11"/>
          <p:cNvSpPr>
            <a:spLocks noGrp="1"/>
          </p:cNvSpPr>
          <p:nvPr>
            <p:ph type="sldNum" sz="quarter" idx="16"/>
          </p:nvPr>
        </p:nvSpPr>
        <p:spPr/>
        <p:txBody>
          <a:bodyPr rtlCol="0"/>
          <a:lstStyle/>
          <a:p>
            <a:fld id="{6ABAA830-0552-4064-BFFA-D3DD7ABFBC2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460500"/>
            <a:ext cx="3886200" cy="53340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460500"/>
            <a:ext cx="3886200" cy="53340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DEB0ABE-6CF3-4790-A89E-48E0662FF58D}" type="datetimeFigureOut">
              <a:rPr lang="en-US" smtClean="0"/>
              <a:pPr/>
              <a:t>12/6/2021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ABAA830-0552-4064-BFFA-D3DD7ABFBC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EB0ABE-6CF3-4790-A89E-48E0662FF58D}" type="datetimeFigureOut">
              <a:rPr lang="en-US" smtClean="0"/>
              <a:pPr/>
              <a:t>12/6/2021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5207000"/>
            <a:ext cx="533400" cy="317500"/>
          </a:xfrm>
        </p:spPr>
        <p:txBody>
          <a:bodyPr/>
          <a:lstStyle>
            <a:lvl1pPr>
              <a:defRPr>
                <a:solidFill>
                  <a:schemeClr val="tx2"/>
                </a:solidFill>
              </a:defRPr>
            </a:lvl1pPr>
          </a:lstStyle>
          <a:p>
            <a:fld id="{6ABAA830-0552-4064-BFFA-D3DD7ABFBC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7542"/>
            <a:ext cx="8077200" cy="724958"/>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8DEB0ABE-6CF3-4790-A89E-48E0662FF58D}" type="datetimeFigureOut">
              <a:rPr lang="en-US" smtClean="0"/>
              <a:pPr/>
              <a:t>12/6/2021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ABAA830-0552-4064-BFFA-D3DD7ABFBC20}" type="slidenum">
              <a:rPr lang="en-US" smtClean="0"/>
              <a:pPr/>
              <a:t>‹#›</a:t>
            </a:fld>
            <a:endParaRPr lang="en-US"/>
          </a:p>
        </p:txBody>
      </p:sp>
      <p:sp>
        <p:nvSpPr>
          <p:cNvPr id="3" name="Text Placeholder 2"/>
          <p:cNvSpPr>
            <a:spLocks noGrp="1"/>
          </p:cNvSpPr>
          <p:nvPr>
            <p:ph type="body" idx="2"/>
          </p:nvPr>
        </p:nvSpPr>
        <p:spPr>
          <a:xfrm>
            <a:off x="609600" y="1460500"/>
            <a:ext cx="1600200" cy="36195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460500"/>
            <a:ext cx="6400800" cy="3683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4572000"/>
            <a:ext cx="7315200" cy="5715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3810000"/>
            <a:ext cx="9144000" cy="7391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3886200"/>
            <a:ext cx="1463040" cy="59436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3878580"/>
            <a:ext cx="7598664" cy="59436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3873500"/>
            <a:ext cx="7315200" cy="5715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572262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5207000"/>
            <a:ext cx="2667000" cy="304271"/>
          </a:xfrm>
        </p:spPr>
        <p:txBody>
          <a:bodyPr rtlCol="0"/>
          <a:lstStyle/>
          <a:p>
            <a:fld id="{8DEB0ABE-6CF3-4790-A89E-48E0662FF58D}" type="datetimeFigureOut">
              <a:rPr lang="en-US" smtClean="0"/>
              <a:pPr/>
              <a:t>12/6/2021</a:t>
            </a:fld>
            <a:endParaRPr lang="en-US"/>
          </a:p>
        </p:txBody>
      </p:sp>
      <p:sp>
        <p:nvSpPr>
          <p:cNvPr id="13" name="Slide Number Placeholder 12"/>
          <p:cNvSpPr>
            <a:spLocks noGrp="1"/>
          </p:cNvSpPr>
          <p:nvPr>
            <p:ph type="sldNum" sz="quarter" idx="11"/>
          </p:nvPr>
        </p:nvSpPr>
        <p:spPr>
          <a:xfrm>
            <a:off x="0" y="3889374"/>
            <a:ext cx="1447800" cy="552982"/>
          </a:xfrm>
        </p:spPr>
        <p:txBody>
          <a:bodyPr rtlCol="0"/>
          <a:lstStyle>
            <a:lvl1pPr>
              <a:defRPr sz="2800"/>
            </a:lvl1pPr>
          </a:lstStyle>
          <a:p>
            <a:fld id="{6ABAA830-0552-4064-BFFA-D3DD7ABFBC20}" type="slidenum">
              <a:rPr lang="en-US" smtClean="0"/>
              <a:pPr/>
              <a:t>‹#›</a:t>
            </a:fld>
            <a:endParaRPr lang="en-US"/>
          </a:p>
        </p:txBody>
      </p:sp>
      <p:sp>
        <p:nvSpPr>
          <p:cNvPr id="14" name="Footer Placeholder 13"/>
          <p:cNvSpPr>
            <a:spLocks noGrp="1"/>
          </p:cNvSpPr>
          <p:nvPr>
            <p:ph type="ftr" sz="quarter" idx="12"/>
          </p:nvPr>
        </p:nvSpPr>
        <p:spPr>
          <a:xfrm>
            <a:off x="1600200" y="5206839"/>
            <a:ext cx="4572000" cy="304271"/>
          </a:xfrm>
        </p:spPr>
        <p:txBody>
          <a:bodyPr rtlCol="0"/>
          <a:lstStyle/>
          <a:p>
            <a:endParaRPr lang="en-US"/>
          </a:p>
        </p:txBody>
      </p:sp>
      <p:sp>
        <p:nvSpPr>
          <p:cNvPr id="3" name="Picture Placeholder 2"/>
          <p:cNvSpPr>
            <a:spLocks noGrp="1"/>
          </p:cNvSpPr>
          <p:nvPr>
            <p:ph type="pic" idx="1"/>
          </p:nvPr>
        </p:nvSpPr>
        <p:spPr>
          <a:xfrm>
            <a:off x="1560576" y="0"/>
            <a:ext cx="7583424" cy="3807460"/>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90500"/>
            <a:ext cx="8153400" cy="8255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333500"/>
            <a:ext cx="8153400" cy="377190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5207000"/>
            <a:ext cx="2667000" cy="304271"/>
          </a:xfrm>
          <a:prstGeom prst="rect">
            <a:avLst/>
          </a:prstGeom>
        </p:spPr>
        <p:txBody>
          <a:bodyPr vert="horz" anchor="ctr" anchorCtr="0"/>
          <a:lstStyle>
            <a:lvl1pPr algn="l" eaLnBrk="1" latinLnBrk="0" hangingPunct="1">
              <a:defRPr kumimoji="0" sz="1400">
                <a:solidFill>
                  <a:schemeClr val="tx2"/>
                </a:solidFill>
              </a:defRPr>
            </a:lvl1pPr>
          </a:lstStyle>
          <a:p>
            <a:fld id="{8DEB0ABE-6CF3-4790-A89E-48E0662FF58D}" type="datetimeFigureOut">
              <a:rPr lang="en-US" smtClean="0"/>
              <a:pPr/>
              <a:t>12/6/2021</a:t>
            </a:fld>
            <a:endParaRPr lang="en-US"/>
          </a:p>
        </p:txBody>
      </p:sp>
      <p:sp>
        <p:nvSpPr>
          <p:cNvPr id="3" name="Footer Placeholder 2"/>
          <p:cNvSpPr>
            <a:spLocks noGrp="1"/>
          </p:cNvSpPr>
          <p:nvPr>
            <p:ph type="ftr" sz="quarter" idx="3"/>
          </p:nvPr>
        </p:nvSpPr>
        <p:spPr>
          <a:xfrm>
            <a:off x="609601" y="5206839"/>
            <a:ext cx="5421083" cy="304271"/>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028700"/>
            <a:ext cx="9144000" cy="2667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066800"/>
            <a:ext cx="533400" cy="1905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066800"/>
            <a:ext cx="8553450" cy="1905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060185"/>
            <a:ext cx="533400" cy="203730"/>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ABAA830-0552-4064-BFFA-D3DD7ABFBC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9500"/>
          </a:xfrm>
        </p:spPr>
        <p:txBody>
          <a:bodyPr>
            <a:normAutofit fontScale="90000"/>
          </a:bodyPr>
          <a:lstStyle/>
          <a:p>
            <a:pPr algn="ctr"/>
            <a:r>
              <a:rPr lang="en-IN" sz="4000" b="1" dirty="0">
                <a:solidFill>
                  <a:schemeClr val="tx1"/>
                </a:solidFill>
                <a:latin typeface="Algerian" pitchFamily="82" charset="0"/>
              </a:rPr>
              <a:t>DEPARTMENT OF </a:t>
            </a:r>
            <a:r>
              <a:rPr lang="en-IN" sz="4000" b="1" dirty="0" smtClean="0">
                <a:solidFill>
                  <a:schemeClr val="tx1"/>
                </a:solidFill>
                <a:latin typeface="Algerian" pitchFamily="82" charset="0"/>
              </a:rPr>
              <a:t>Zoology</a:t>
            </a:r>
            <a:br>
              <a:rPr lang="en-IN" sz="4000" b="1" dirty="0" smtClean="0">
                <a:solidFill>
                  <a:schemeClr val="tx1"/>
                </a:solidFill>
                <a:latin typeface="Algerian" pitchFamily="82" charset="0"/>
              </a:rPr>
            </a:br>
            <a:r>
              <a:rPr lang="en-IN" sz="4000" b="1" dirty="0" smtClean="0">
                <a:solidFill>
                  <a:schemeClr val="tx1"/>
                </a:solidFill>
                <a:latin typeface="Algerian" pitchFamily="82" charset="0"/>
              </a:rPr>
              <a:t>Faculty of Science</a:t>
            </a:r>
            <a:endParaRPr lang="en-US" dirty="0">
              <a:solidFill>
                <a:schemeClr val="tx1"/>
              </a:solidFill>
              <a:latin typeface="Algerian" pitchFamily="82" charset="0"/>
            </a:endParaRPr>
          </a:p>
        </p:txBody>
      </p:sp>
      <p:pic>
        <p:nvPicPr>
          <p:cNvPr id="3074" name="Picture 2" descr="G:\VC Sir Instruction Based Work\NAAC\6x3.jpg"/>
          <p:cNvPicPr>
            <a:picLocks noChangeAspect="1" noChangeArrowheads="1"/>
          </p:cNvPicPr>
          <p:nvPr/>
        </p:nvPicPr>
        <p:blipFill>
          <a:blip r:embed="rId2"/>
          <a:srcRect/>
          <a:stretch>
            <a:fillRect/>
          </a:stretch>
        </p:blipFill>
        <p:spPr bwMode="auto">
          <a:xfrm>
            <a:off x="0" y="1270000"/>
            <a:ext cx="9144000" cy="4445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254556"/>
            <a:ext cx="8763000" cy="5346144"/>
          </a:xfrm>
          <a:prstGeom prst="rect">
            <a:avLst/>
          </a:prstGeom>
        </p:spPr>
        <p:txBody>
          <a:bodyPr wrap="square">
            <a:spAutoFit/>
          </a:bodyPr>
          <a:lstStyle/>
          <a:p>
            <a:pPr lvl="0" algn="just">
              <a:lnSpc>
                <a:spcPct val="150000"/>
              </a:lnSpc>
              <a:spcBef>
                <a:spcPts val="0"/>
              </a:spcBef>
              <a:spcAft>
                <a:spcPts val="1800"/>
              </a:spcAft>
              <a:buFont typeface="Wingdings" pitchFamily="2" charset="2"/>
              <a:buChar char="q"/>
            </a:pPr>
            <a:r>
              <a:rPr lang="en-US" sz="2000" dirty="0" smtClean="0">
                <a:latin typeface="Times New Roman" pitchFamily="18" charset="0"/>
                <a:cs typeface="Times New Roman" pitchFamily="18" charset="0"/>
              </a:rPr>
              <a:t> To provide transformative, holistic &amp; value-based immersive learning experiences to students.</a:t>
            </a:r>
          </a:p>
          <a:p>
            <a:pPr lvl="0" algn="just">
              <a:lnSpc>
                <a:spcPct val="150000"/>
              </a:lnSpc>
              <a:spcBef>
                <a:spcPts val="0"/>
              </a:spcBef>
              <a:spcAft>
                <a:spcPts val="1800"/>
              </a:spcAft>
              <a:buFont typeface="Wingdings" pitchFamily="2" charset="2"/>
              <a:buChar char="q"/>
            </a:pPr>
            <a:r>
              <a:rPr lang="en-US" sz="2000" dirty="0" smtClean="0">
                <a:latin typeface="Times New Roman" pitchFamily="18" charset="0"/>
                <a:cs typeface="Times New Roman" pitchFamily="18" charset="0"/>
              </a:rPr>
              <a:t> To contribute meaningfully in solving pressing societal problems and well-being of the people.</a:t>
            </a:r>
          </a:p>
          <a:p>
            <a:pPr lvl="0" algn="just">
              <a:lnSpc>
                <a:spcPct val="150000"/>
              </a:lnSpc>
              <a:spcBef>
                <a:spcPts val="0"/>
              </a:spcBef>
              <a:spcAft>
                <a:spcPts val="1800"/>
              </a:spcAft>
              <a:buFont typeface="Wingdings" pitchFamily="2" charset="2"/>
              <a:buChar char="q"/>
            </a:pPr>
            <a:r>
              <a:rPr lang="en-US" sz="2000" dirty="0" smtClean="0">
                <a:latin typeface="Times New Roman" pitchFamily="18" charset="0"/>
                <a:cs typeface="Times New Roman" pitchFamily="18" charset="0"/>
              </a:rPr>
              <a:t> To be a hub of original productive research and innovative thinking.</a:t>
            </a:r>
          </a:p>
          <a:p>
            <a:pPr lvl="0" algn="just">
              <a:lnSpc>
                <a:spcPct val="150000"/>
              </a:lnSpc>
              <a:spcBef>
                <a:spcPts val="0"/>
              </a:spcBef>
              <a:spcAft>
                <a:spcPts val="1800"/>
              </a:spcAft>
              <a:buFont typeface="Wingdings" pitchFamily="2" charset="2"/>
              <a:buChar char="q"/>
            </a:pPr>
            <a:r>
              <a:rPr lang="en-US" sz="2000" dirty="0" smtClean="0">
                <a:latin typeface="Times New Roman" pitchFamily="18" charset="0"/>
                <a:cs typeface="Times New Roman" pitchFamily="18" charset="0"/>
              </a:rPr>
              <a:t> To be recognized for quality research</a:t>
            </a:r>
          </a:p>
          <a:p>
            <a:pPr lvl="0" algn="just">
              <a:lnSpc>
                <a:spcPct val="150000"/>
              </a:lnSpc>
              <a:spcBef>
                <a:spcPts val="0"/>
              </a:spcBef>
              <a:spcAft>
                <a:spcPts val="1800"/>
              </a:spcAft>
              <a:buFont typeface="Wingdings" pitchFamily="2" charset="2"/>
              <a:buChar char="q"/>
            </a:pPr>
            <a:r>
              <a:rPr lang="en-US" sz="2000" dirty="0" smtClean="0">
                <a:latin typeface="Times New Roman" pitchFamily="18" charset="0"/>
                <a:cs typeface="Times New Roman" pitchFamily="18" charset="0"/>
              </a:rPr>
              <a:t> To be the largest provider of quality education in India.</a:t>
            </a:r>
          </a:p>
          <a:p>
            <a:pPr lvl="0" algn="just">
              <a:lnSpc>
                <a:spcPct val="150000"/>
              </a:lnSpc>
              <a:spcBef>
                <a:spcPts val="0"/>
              </a:spcBef>
              <a:spcAft>
                <a:spcPts val="1800"/>
              </a:spcAft>
              <a:buFont typeface="Wingdings" pitchFamily="2" charset="2"/>
              <a:buChar char="q"/>
            </a:pPr>
            <a:r>
              <a:rPr lang="en-US" sz="2000" dirty="0" smtClean="0">
                <a:latin typeface="Times New Roman" pitchFamily="18" charset="0"/>
                <a:cs typeface="Times New Roman" pitchFamily="18" charset="0"/>
              </a:rPr>
              <a:t> Reinvent ourselves in response to the changing demands of society with high moral values as a good citizen.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pPr algn="ctr"/>
            <a:r>
              <a:rPr lang="en-US" sz="3600" b="1" dirty="0" smtClean="0">
                <a:solidFill>
                  <a:schemeClr val="tx1"/>
                </a:solidFill>
                <a:latin typeface="Algerian" pitchFamily="82" charset="0"/>
              </a:rPr>
              <a:t>QUALITY POLICY OF THE DEPARTMENT</a:t>
            </a:r>
            <a:endParaRPr lang="en-US" sz="3600" dirty="0">
              <a:solidFill>
                <a:schemeClr val="tx1"/>
              </a:solidFill>
              <a:latin typeface="Algerian" pitchFamily="82" charset="0"/>
            </a:endParaRPr>
          </a:p>
        </p:txBody>
      </p:sp>
      <p:sp>
        <p:nvSpPr>
          <p:cNvPr id="3" name="Content Placeholder 2"/>
          <p:cNvSpPr>
            <a:spLocks noGrp="1"/>
          </p:cNvSpPr>
          <p:nvPr>
            <p:ph sz="quarter" idx="1"/>
          </p:nvPr>
        </p:nvSpPr>
        <p:spPr>
          <a:xfrm>
            <a:off x="0" y="1270000"/>
            <a:ext cx="9144000" cy="4445000"/>
          </a:xfrm>
        </p:spPr>
        <p:txBody>
          <a:bodyPr>
            <a:normAutofit/>
          </a:bodyPr>
          <a:lstStyle/>
          <a:p>
            <a:pPr lvl="0" algn="just">
              <a:lnSpc>
                <a:spcPct val="150000"/>
              </a:lnSpc>
              <a:spcBef>
                <a:spcPts val="0"/>
              </a:spcBef>
              <a:spcAft>
                <a:spcPts val="1800"/>
              </a:spcAft>
            </a:pPr>
            <a:r>
              <a:rPr lang="en-US" sz="2000" dirty="0" smtClean="0">
                <a:latin typeface="Times New Roman" pitchFamily="18" charset="0"/>
                <a:cs typeface="Times New Roman" pitchFamily="18" charset="0"/>
              </a:rPr>
              <a:t>Giving research oriented knowledge to students by involving them in seminars, workshops, conferences and projects etc.</a:t>
            </a:r>
          </a:p>
          <a:p>
            <a:pPr lvl="0" algn="just">
              <a:lnSpc>
                <a:spcPct val="150000"/>
              </a:lnSpc>
              <a:spcBef>
                <a:spcPts val="0"/>
              </a:spcBef>
              <a:spcAft>
                <a:spcPts val="1800"/>
              </a:spcAft>
            </a:pPr>
            <a:r>
              <a:rPr lang="en-US" sz="2000" dirty="0" smtClean="0">
                <a:latin typeface="Times New Roman" pitchFamily="18" charset="0"/>
                <a:cs typeface="Times New Roman" pitchFamily="18" charset="0"/>
              </a:rPr>
              <a:t>Conducting educational field trails to various places to gain the knowledge of habit and habitat of the wild life. </a:t>
            </a:r>
          </a:p>
          <a:p>
            <a:pPr lvl="0" algn="just">
              <a:lnSpc>
                <a:spcPct val="150000"/>
              </a:lnSpc>
              <a:spcBef>
                <a:spcPts val="0"/>
              </a:spcBef>
              <a:spcAft>
                <a:spcPts val="1800"/>
              </a:spcAft>
            </a:pPr>
            <a:r>
              <a:rPr lang="en-US" sz="2000" dirty="0" smtClean="0">
                <a:latin typeface="Times New Roman" pitchFamily="18" charset="0"/>
                <a:cs typeface="Times New Roman" pitchFamily="18" charset="0"/>
              </a:rPr>
              <a:t>Preparation of CSIR NET exam through NET based syllabus, seminars and practice tests.  </a:t>
            </a:r>
          </a:p>
          <a:p>
            <a:pPr lvl="0" algn="just">
              <a:lnSpc>
                <a:spcPct val="150000"/>
              </a:lnSpc>
              <a:spcBef>
                <a:spcPts val="0"/>
              </a:spcBef>
              <a:spcAft>
                <a:spcPts val="1800"/>
              </a:spcAft>
            </a:pPr>
            <a:r>
              <a:rPr lang="en-US" sz="2000" dirty="0" smtClean="0">
                <a:latin typeface="Times New Roman" pitchFamily="18" charset="0"/>
                <a:cs typeface="Times New Roman" pitchFamily="18" charset="0"/>
              </a:rPr>
              <a:t>To create awareness of IN SITU conservation of wild life. </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lstStyle/>
          <a:p>
            <a:pPr algn="ctr"/>
            <a:r>
              <a:rPr lang="en-IN" b="1" dirty="0" smtClean="0">
                <a:solidFill>
                  <a:schemeClr val="tx1"/>
                </a:solidFill>
                <a:latin typeface="Algerian" pitchFamily="82" charset="0"/>
              </a:rPr>
              <a:t>Basic Setup</a:t>
            </a:r>
            <a:endParaRPr lang="en-US" b="1" dirty="0">
              <a:solidFill>
                <a:schemeClr val="tx1"/>
              </a:solidFill>
              <a:latin typeface="Algerian" pitchFamily="82" charset="0"/>
            </a:endParaRPr>
          </a:p>
        </p:txBody>
      </p:sp>
      <p:pic>
        <p:nvPicPr>
          <p:cNvPr id="1026" name="Picture 2" descr="D:\Vivek\Pics Required Butterflies\Extra Pics\Peacock Pansy (1).JPG"/>
          <p:cNvPicPr>
            <a:picLocks noChangeAspect="1" noChangeArrowheads="1"/>
          </p:cNvPicPr>
          <p:nvPr/>
        </p:nvPicPr>
        <p:blipFill>
          <a:blip r:embed="rId2" cstate="print"/>
          <a:srcRect l="15238" t="11418" r="8571" b="24831"/>
          <a:stretch>
            <a:fillRect/>
          </a:stretch>
        </p:blipFill>
        <p:spPr bwMode="auto">
          <a:xfrm>
            <a:off x="0" y="1270000"/>
            <a:ext cx="9144000" cy="4445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9500"/>
          </a:xfrm>
        </p:spPr>
        <p:txBody>
          <a:bodyPr/>
          <a:lstStyle/>
          <a:p>
            <a:pPr algn="ctr"/>
            <a:r>
              <a:rPr lang="en-IN" b="1" dirty="0" smtClean="0">
                <a:solidFill>
                  <a:schemeClr val="tx1"/>
                </a:solidFill>
                <a:latin typeface="Algerian" pitchFamily="82" charset="0"/>
              </a:rPr>
              <a:t>Courses offered </a:t>
            </a:r>
            <a:endParaRPr lang="en-US" b="1" dirty="0">
              <a:solidFill>
                <a:schemeClr val="tx1"/>
              </a:solidFill>
              <a:latin typeface="Algerian" pitchFamily="82" charset="0"/>
            </a:endParaRPr>
          </a:p>
        </p:txBody>
      </p:sp>
      <p:sp>
        <p:nvSpPr>
          <p:cNvPr id="3" name="Content Placeholder 2"/>
          <p:cNvSpPr>
            <a:spLocks noGrp="1"/>
          </p:cNvSpPr>
          <p:nvPr>
            <p:ph sz="quarter" idx="1"/>
          </p:nvPr>
        </p:nvSpPr>
        <p:spPr>
          <a:xfrm>
            <a:off x="612648" y="1333500"/>
            <a:ext cx="8153400" cy="3962400"/>
          </a:xfrm>
        </p:spPr>
        <p:txBody>
          <a:bodyPr>
            <a:normAutofit/>
          </a:bodyPr>
          <a:lstStyle/>
          <a:p>
            <a:pPr lvl="0">
              <a:lnSpc>
                <a:spcPct val="150000"/>
              </a:lnSpc>
              <a:spcBef>
                <a:spcPts val="0"/>
              </a:spcBef>
              <a:spcAft>
                <a:spcPts val="1200"/>
              </a:spcAft>
            </a:pPr>
            <a:r>
              <a:rPr lang="en-IN" b="1" dirty="0">
                <a:latin typeface="Arial" pitchFamily="34" charset="0"/>
                <a:cs typeface="Arial" pitchFamily="34" charset="0"/>
              </a:rPr>
              <a:t>Year of </a:t>
            </a:r>
            <a:r>
              <a:rPr lang="en-IN" b="1" dirty="0" smtClean="0">
                <a:latin typeface="Arial" pitchFamily="34" charset="0"/>
                <a:cs typeface="Arial" pitchFamily="34" charset="0"/>
              </a:rPr>
              <a:t>Establishment:</a:t>
            </a:r>
            <a:r>
              <a:rPr lang="en-IN" dirty="0" smtClean="0">
                <a:latin typeface="Arial" pitchFamily="34" charset="0"/>
                <a:cs typeface="Arial" pitchFamily="34" charset="0"/>
              </a:rPr>
              <a:t> 1989</a:t>
            </a:r>
            <a:endParaRPr lang="en-IN" dirty="0">
              <a:latin typeface="Arial" pitchFamily="34" charset="0"/>
              <a:cs typeface="Arial" pitchFamily="34" charset="0"/>
            </a:endParaRPr>
          </a:p>
          <a:p>
            <a:pPr lvl="0" hangingPunct="0">
              <a:lnSpc>
                <a:spcPct val="150000"/>
              </a:lnSpc>
              <a:spcBef>
                <a:spcPts val="0"/>
              </a:spcBef>
              <a:spcAft>
                <a:spcPts val="1200"/>
              </a:spcAft>
            </a:pPr>
            <a:r>
              <a:rPr lang="en-IN" b="1" dirty="0">
                <a:latin typeface="Arial" pitchFamily="34" charset="0"/>
                <a:cs typeface="Arial" pitchFamily="34" charset="0"/>
              </a:rPr>
              <a:t>Names of </a:t>
            </a:r>
            <a:r>
              <a:rPr lang="en-IN" b="1" dirty="0" smtClean="0">
                <a:latin typeface="Arial" pitchFamily="34" charset="0"/>
                <a:cs typeface="Arial" pitchFamily="34" charset="0"/>
              </a:rPr>
              <a:t>Programmes Offered: </a:t>
            </a:r>
            <a:endParaRPr lang="en-US" dirty="0">
              <a:latin typeface="Arial" pitchFamily="34" charset="0"/>
              <a:cs typeface="Arial" pitchFamily="34" charset="0"/>
            </a:endParaRPr>
          </a:p>
          <a:p>
            <a:pPr lvl="1" hangingPunct="0">
              <a:lnSpc>
                <a:spcPct val="150000"/>
              </a:lnSpc>
              <a:spcBef>
                <a:spcPts val="0"/>
              </a:spcBef>
              <a:spcAft>
                <a:spcPts val="1200"/>
              </a:spcAft>
            </a:pPr>
            <a:r>
              <a:rPr lang="en-IN" dirty="0">
                <a:latin typeface="Arial" pitchFamily="34" charset="0"/>
                <a:cs typeface="Arial" pitchFamily="34" charset="0"/>
              </a:rPr>
              <a:t>M.Sc. </a:t>
            </a:r>
            <a:r>
              <a:rPr lang="en-IN" dirty="0" smtClean="0">
                <a:latin typeface="Arial" pitchFamily="34" charset="0"/>
                <a:cs typeface="Arial" pitchFamily="34" charset="0"/>
              </a:rPr>
              <a:t>Zoology (Semester Scheme) (Specialization in Environmental Biology)</a:t>
            </a:r>
            <a:endParaRPr lang="en-IN" dirty="0">
              <a:latin typeface="Arial" pitchFamily="34" charset="0"/>
              <a:cs typeface="Arial" pitchFamily="34" charset="0"/>
            </a:endParaRPr>
          </a:p>
          <a:p>
            <a:pPr lvl="1" hangingPunct="0">
              <a:lnSpc>
                <a:spcPct val="150000"/>
              </a:lnSpc>
              <a:spcBef>
                <a:spcPts val="0"/>
              </a:spcBef>
              <a:spcAft>
                <a:spcPts val="1200"/>
              </a:spcAft>
            </a:pPr>
            <a:r>
              <a:rPr lang="en-IN" dirty="0" smtClean="0">
                <a:latin typeface="Arial" pitchFamily="34" charset="0"/>
                <a:cs typeface="Arial" pitchFamily="34" charset="0"/>
              </a:rPr>
              <a:t>Ph.D. (Zoology)</a:t>
            </a:r>
            <a:endParaRPr lang="en-US" dirty="0">
              <a:latin typeface="Arial" pitchFamily="34" charset="0"/>
              <a:cs typeface="Arial" pitchFamily="34" charset="0"/>
            </a:endParaRPr>
          </a:p>
          <a:p>
            <a:pPr lvl="0">
              <a:lnSpc>
                <a:spcPct val="150000"/>
              </a:lnSpc>
              <a:spcBef>
                <a:spcPts val="0"/>
              </a:spcBef>
              <a:spcAft>
                <a:spcPts val="1200"/>
              </a:spcAft>
            </a:pPr>
            <a:endParaRPr lang="en-US" dirty="0">
              <a:latin typeface="Arial" pitchFamily="34" charset="0"/>
              <a:cs typeface="Arial" pitchFamily="34" charset="0"/>
            </a:endParaRPr>
          </a:p>
          <a:p>
            <a:pPr>
              <a:lnSpc>
                <a:spcPct val="150000"/>
              </a:lnSpc>
              <a:spcBef>
                <a:spcPts val="0"/>
              </a:spcBef>
              <a:spcAft>
                <a:spcPts val="1200"/>
              </a:spcAft>
            </a:pPr>
            <a:endParaRPr lang="en-US"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normAutofit/>
          </a:bodyPr>
          <a:lstStyle/>
          <a:p>
            <a:pPr lvl="0" algn="ctr"/>
            <a:r>
              <a:rPr lang="en-IN" sz="2800" b="1" dirty="0" smtClean="0">
                <a:solidFill>
                  <a:schemeClr val="tx1"/>
                </a:solidFill>
                <a:latin typeface="Algerian" pitchFamily="82" charset="0"/>
              </a:rPr>
              <a:t>Present Scheme of Examination</a:t>
            </a:r>
            <a:endParaRPr lang="en-US" sz="2800" dirty="0">
              <a:solidFill>
                <a:schemeClr val="tx1"/>
              </a:solidFill>
              <a:latin typeface="Algerian" pitchFamily="82" charset="0"/>
            </a:endParaRPr>
          </a:p>
        </p:txBody>
      </p:sp>
      <p:graphicFrame>
        <p:nvGraphicFramePr>
          <p:cNvPr id="7" name="Table 6"/>
          <p:cNvGraphicFramePr>
            <a:graphicFrameLocks noGrp="1"/>
          </p:cNvGraphicFramePr>
          <p:nvPr/>
        </p:nvGraphicFramePr>
        <p:xfrm>
          <a:off x="381000" y="1369060"/>
          <a:ext cx="8534400" cy="2072640"/>
        </p:xfrm>
        <a:graphic>
          <a:graphicData uri="http://schemas.openxmlformats.org/drawingml/2006/table">
            <a:tbl>
              <a:tblPr firstRow="1" bandRow="1">
                <a:tableStyleId>{5C22544A-7EE6-4342-B048-85BDC9FD1C3A}</a:tableStyleId>
              </a:tblPr>
              <a:tblGrid>
                <a:gridCol w="1447800"/>
                <a:gridCol w="5181600"/>
                <a:gridCol w="1905000"/>
              </a:tblGrid>
              <a:tr h="2540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kern="1200" baseline="0" dirty="0" smtClean="0">
                          <a:solidFill>
                            <a:schemeClr val="dk1"/>
                          </a:solidFill>
                          <a:latin typeface="Times New Roman" pitchFamily="18" charset="0"/>
                          <a:ea typeface="+mn-ea"/>
                          <a:cs typeface="Times New Roman" pitchFamily="18" charset="0"/>
                        </a:rPr>
                        <a:t>Semester I </a:t>
                      </a:r>
                      <a:endParaRPr lang="en-US" sz="1200" dirty="0" smtClean="0">
                        <a:latin typeface="Times New Roman" pitchFamily="18" charset="0"/>
                        <a:cs typeface="Times New Roman" pitchFamily="18" charset="0"/>
                      </a:endParaRPr>
                    </a:p>
                  </a:txBody>
                  <a:tcPr marT="38100" marB="38100"/>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r>
              <a:tr h="254000">
                <a:tc>
                  <a:txBody>
                    <a:bodyPr/>
                    <a:lstStyle/>
                    <a:p>
                      <a:r>
                        <a:rPr lang="en-IN" sz="1200" b="1" dirty="0" smtClean="0">
                          <a:latin typeface="Times New Roman" pitchFamily="18" charset="0"/>
                          <a:cs typeface="Times New Roman" pitchFamily="18" charset="0"/>
                        </a:rPr>
                        <a:t>Paper No.</a:t>
                      </a:r>
                      <a:endParaRPr lang="en-US" sz="1200" b="1"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Nomenclature </a:t>
                      </a:r>
                      <a:endParaRPr lang="en-US" sz="1200"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Total Marks </a:t>
                      </a:r>
                      <a:endParaRPr lang="en-US" sz="1200"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Taxonomy, Biodiversity and Wildlife</a:t>
                      </a:r>
                      <a:endParaRPr lang="en-US" sz="1200"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-2</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Cell and Molecular Biology</a:t>
                      </a:r>
                      <a:endParaRPr lang="en-US" sz="1200"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-3</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Genetics and Evolution</a:t>
                      </a:r>
                      <a:endParaRPr lang="en-US" sz="1200"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Paper-4</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Immunology and Biotechnology</a:t>
                      </a:r>
                      <a:endParaRPr lang="en-US" sz="1200"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Paper-5</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Practical </a:t>
                      </a:r>
                      <a:endParaRPr lang="en-US" sz="1200"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100</a:t>
                      </a:r>
                      <a:endParaRPr lang="en-US" sz="1200" b="1" dirty="0">
                        <a:latin typeface="Times New Roman" pitchFamily="18" charset="0"/>
                        <a:cs typeface="Times New Roman" pitchFamily="18" charset="0"/>
                      </a:endParaRPr>
                    </a:p>
                  </a:txBody>
                  <a:tcPr marT="38100" marB="38100"/>
                </a:tc>
              </a:tr>
              <a:tr h="254000">
                <a:tc>
                  <a:txBody>
                    <a:bodyPr/>
                    <a:lstStyle/>
                    <a:p>
                      <a:endParaRPr lang="en-US" sz="120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Total</a:t>
                      </a:r>
                      <a:endParaRPr lang="en-US" sz="1200" b="1"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300</a:t>
                      </a:r>
                      <a:endParaRPr lang="en-US" sz="1200" b="1" dirty="0">
                        <a:latin typeface="Times New Roman" pitchFamily="18" charset="0"/>
                        <a:cs typeface="Times New Roman" pitchFamily="18" charset="0"/>
                      </a:endParaRPr>
                    </a:p>
                  </a:txBody>
                  <a:tcPr marT="38100" marB="38100"/>
                </a:tc>
              </a:tr>
            </a:tbl>
          </a:graphicData>
        </a:graphic>
      </p:graphicFrame>
      <p:graphicFrame>
        <p:nvGraphicFramePr>
          <p:cNvPr id="8" name="Table 7"/>
          <p:cNvGraphicFramePr>
            <a:graphicFrameLocks noGrp="1"/>
          </p:cNvGraphicFramePr>
          <p:nvPr/>
        </p:nvGraphicFramePr>
        <p:xfrm>
          <a:off x="381000" y="3528060"/>
          <a:ext cx="8534400" cy="2072640"/>
        </p:xfrm>
        <a:graphic>
          <a:graphicData uri="http://schemas.openxmlformats.org/drawingml/2006/table">
            <a:tbl>
              <a:tblPr firstRow="1" bandRow="1">
                <a:tableStyleId>{5C22544A-7EE6-4342-B048-85BDC9FD1C3A}</a:tableStyleId>
              </a:tblPr>
              <a:tblGrid>
                <a:gridCol w="1447800"/>
                <a:gridCol w="5181600"/>
                <a:gridCol w="1905000"/>
              </a:tblGrid>
              <a:tr h="2540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kern="1200" baseline="0" dirty="0" smtClean="0">
                          <a:solidFill>
                            <a:schemeClr val="dk1"/>
                          </a:solidFill>
                          <a:latin typeface="Times New Roman" pitchFamily="18" charset="0"/>
                          <a:ea typeface="+mn-ea"/>
                          <a:cs typeface="Times New Roman" pitchFamily="18" charset="0"/>
                        </a:rPr>
                        <a:t>Semester II </a:t>
                      </a:r>
                      <a:endParaRPr lang="en-US" sz="1200" dirty="0" smtClean="0">
                        <a:latin typeface="Times New Roman" pitchFamily="18" charset="0"/>
                        <a:cs typeface="Times New Roman" pitchFamily="18" charset="0"/>
                      </a:endParaRPr>
                    </a:p>
                  </a:txBody>
                  <a:tcPr marT="38100" marB="38100"/>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r>
              <a:tr h="254000">
                <a:tc>
                  <a:txBody>
                    <a:bodyPr/>
                    <a:lstStyle/>
                    <a:p>
                      <a:r>
                        <a:rPr lang="en-IN" sz="1200" b="1" dirty="0" smtClean="0">
                          <a:latin typeface="Times New Roman" pitchFamily="18" charset="0"/>
                          <a:cs typeface="Times New Roman" pitchFamily="18" charset="0"/>
                        </a:rPr>
                        <a:t>Paper No.</a:t>
                      </a:r>
                      <a:endParaRPr lang="en-US" sz="1200" b="1"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Nomenclature </a:t>
                      </a:r>
                      <a:endParaRPr lang="en-US" sz="1200"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Total Marks </a:t>
                      </a:r>
                      <a:endParaRPr lang="en-US" sz="1200"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-6</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Structure and Function of Invertebrate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-7</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Biochemistry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-8</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Physiology and Endocrinology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Paper-9</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Developmental Biology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Paper-10</a:t>
                      </a:r>
                      <a:endParaRPr lang="en-US" sz="1200" b="1" dirty="0">
                        <a:latin typeface="Times New Roman" pitchFamily="18" charset="0"/>
                        <a:cs typeface="Times New Roman" pitchFamily="18" charset="0"/>
                      </a:endParaRPr>
                    </a:p>
                  </a:txBody>
                  <a:tcPr marT="38100" marB="38100"/>
                </a:tc>
                <a:tc>
                  <a:txBody>
                    <a:bodyPr/>
                    <a:lstStyle/>
                    <a:p>
                      <a:r>
                        <a:rPr kumimoji="0" lang="en-US" sz="1200" kern="1200" baseline="0" dirty="0" smtClean="0">
                          <a:solidFill>
                            <a:schemeClr val="dk1"/>
                          </a:solidFill>
                          <a:latin typeface="Times New Roman" pitchFamily="18" charset="0"/>
                          <a:ea typeface="+mn-ea"/>
                          <a:cs typeface="Times New Roman" pitchFamily="18" charset="0"/>
                        </a:rPr>
                        <a:t>Practical </a:t>
                      </a:r>
                      <a:endParaRPr lang="en-US" sz="1200"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100</a:t>
                      </a:r>
                      <a:endParaRPr lang="en-US" sz="1200" b="1" dirty="0">
                        <a:latin typeface="Times New Roman" pitchFamily="18" charset="0"/>
                        <a:cs typeface="Times New Roman" pitchFamily="18" charset="0"/>
                      </a:endParaRPr>
                    </a:p>
                  </a:txBody>
                  <a:tcPr marT="38100" marB="38100"/>
                </a:tc>
              </a:tr>
              <a:tr h="254000">
                <a:tc>
                  <a:txBody>
                    <a:bodyPr/>
                    <a:lstStyle/>
                    <a:p>
                      <a:endParaRPr lang="en-US" sz="120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Total</a:t>
                      </a:r>
                      <a:endParaRPr lang="en-US" sz="1200" b="1"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300</a:t>
                      </a:r>
                      <a:endParaRPr lang="en-US" sz="1200" b="1" dirty="0">
                        <a:latin typeface="Times New Roman" pitchFamily="18" charset="0"/>
                        <a:cs typeface="Times New Roman" pitchFamily="18" charset="0"/>
                      </a:endParaRPr>
                    </a:p>
                  </a:txBody>
                  <a:tcPr marT="38100" marB="38100"/>
                </a:tc>
              </a:tr>
            </a:tbl>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400"/>
            <a:ext cx="9144000" cy="825500"/>
          </a:xfrm>
        </p:spPr>
        <p:txBody>
          <a:bodyPr>
            <a:normAutofit/>
          </a:bodyPr>
          <a:lstStyle/>
          <a:p>
            <a:pPr lvl="0" algn="ctr"/>
            <a:r>
              <a:rPr lang="en-IN" b="1" dirty="0" smtClean="0">
                <a:solidFill>
                  <a:schemeClr val="tx1"/>
                </a:solidFill>
                <a:latin typeface="Algerian" pitchFamily="82" charset="0"/>
              </a:rPr>
              <a:t>Scheme of Examination</a:t>
            </a:r>
            <a:endParaRPr lang="en-US" dirty="0">
              <a:solidFill>
                <a:schemeClr val="tx1"/>
              </a:solidFill>
              <a:latin typeface="Algerian" pitchFamily="82" charset="0"/>
            </a:endParaRPr>
          </a:p>
        </p:txBody>
      </p:sp>
      <p:graphicFrame>
        <p:nvGraphicFramePr>
          <p:cNvPr id="7" name="Table 6"/>
          <p:cNvGraphicFramePr>
            <a:graphicFrameLocks noGrp="1"/>
          </p:cNvGraphicFramePr>
          <p:nvPr/>
        </p:nvGraphicFramePr>
        <p:xfrm>
          <a:off x="381000" y="830580"/>
          <a:ext cx="8534400" cy="2331720"/>
        </p:xfrm>
        <a:graphic>
          <a:graphicData uri="http://schemas.openxmlformats.org/drawingml/2006/table">
            <a:tbl>
              <a:tblPr firstRow="1" bandRow="1">
                <a:tableStyleId>{5C22544A-7EE6-4342-B048-85BDC9FD1C3A}</a:tableStyleId>
              </a:tblPr>
              <a:tblGrid>
                <a:gridCol w="1447800"/>
                <a:gridCol w="5181600"/>
                <a:gridCol w="1905000"/>
              </a:tblGrid>
              <a:tr h="2540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kern="1200" baseline="0" dirty="0" smtClean="0">
                          <a:solidFill>
                            <a:schemeClr val="dk1"/>
                          </a:solidFill>
                          <a:latin typeface="Times New Roman" pitchFamily="18" charset="0"/>
                          <a:ea typeface="+mn-ea"/>
                          <a:cs typeface="Times New Roman" pitchFamily="18" charset="0"/>
                        </a:rPr>
                        <a:t>Semester III</a:t>
                      </a:r>
                      <a:endParaRPr lang="en-US" sz="1200" dirty="0" smtClean="0">
                        <a:latin typeface="Times New Roman" pitchFamily="18" charset="0"/>
                        <a:cs typeface="Times New Roman" pitchFamily="18" charset="0"/>
                      </a:endParaRPr>
                    </a:p>
                  </a:txBody>
                  <a:tcPr marT="38100" marB="38100"/>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r>
              <a:tr h="254000">
                <a:tc>
                  <a:txBody>
                    <a:bodyPr/>
                    <a:lstStyle/>
                    <a:p>
                      <a:r>
                        <a:rPr lang="en-IN" sz="1200" b="1" dirty="0" smtClean="0">
                          <a:latin typeface="Times New Roman" pitchFamily="18" charset="0"/>
                          <a:cs typeface="Times New Roman" pitchFamily="18" charset="0"/>
                        </a:rPr>
                        <a:t>Paper No.</a:t>
                      </a:r>
                      <a:endParaRPr lang="en-US" sz="1200" b="1"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Nomenclature </a:t>
                      </a:r>
                      <a:endParaRPr lang="en-US" sz="1200"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Total Marks </a:t>
                      </a:r>
                      <a:endParaRPr lang="en-US" sz="1200"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-11</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Biology of Chordates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-12</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Ecology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-13(B)</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Special Paper: Environmental Biology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Paper-14(B)</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Special Paper: Environmental Biology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Paper-15</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Practical-I (Based on Paper 11 &amp; 12)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lang="en-IN" sz="1200" b="1" dirty="0" smtClean="0">
                          <a:latin typeface="Times New Roman" pitchFamily="18" charset="0"/>
                          <a:cs typeface="Times New Roman" pitchFamily="18" charset="0"/>
                        </a:rPr>
                        <a:t>Paper-16</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Practical-II (Based on Paper 13(B)  &amp; 14(B))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endParaRPr lang="en-US" sz="120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Total</a:t>
                      </a:r>
                      <a:endParaRPr lang="en-US" sz="1200" b="1"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300</a:t>
                      </a:r>
                      <a:endParaRPr lang="en-US" sz="1200" b="1" dirty="0">
                        <a:latin typeface="Times New Roman" pitchFamily="18" charset="0"/>
                        <a:cs typeface="Times New Roman" pitchFamily="18" charset="0"/>
                      </a:endParaRPr>
                    </a:p>
                  </a:txBody>
                  <a:tcPr marT="38100" marB="38100"/>
                </a:tc>
              </a:tr>
            </a:tbl>
          </a:graphicData>
        </a:graphic>
      </p:graphicFrame>
      <p:graphicFrame>
        <p:nvGraphicFramePr>
          <p:cNvPr id="8" name="Table 7"/>
          <p:cNvGraphicFramePr>
            <a:graphicFrameLocks noGrp="1"/>
          </p:cNvGraphicFramePr>
          <p:nvPr/>
        </p:nvGraphicFramePr>
        <p:xfrm>
          <a:off x="381000" y="3268980"/>
          <a:ext cx="8534400" cy="2331720"/>
        </p:xfrm>
        <a:graphic>
          <a:graphicData uri="http://schemas.openxmlformats.org/drawingml/2006/table">
            <a:tbl>
              <a:tblPr firstRow="1" bandRow="1">
                <a:tableStyleId>{5C22544A-7EE6-4342-B048-85BDC9FD1C3A}</a:tableStyleId>
              </a:tblPr>
              <a:tblGrid>
                <a:gridCol w="1447800"/>
                <a:gridCol w="5181600"/>
                <a:gridCol w="1905000"/>
              </a:tblGrid>
              <a:tr h="2540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en-US" sz="1200" b="1" kern="1200" baseline="0" dirty="0" smtClean="0">
                          <a:solidFill>
                            <a:schemeClr val="dk1"/>
                          </a:solidFill>
                          <a:latin typeface="Times New Roman" pitchFamily="18" charset="0"/>
                          <a:ea typeface="+mn-ea"/>
                          <a:cs typeface="Times New Roman" pitchFamily="18" charset="0"/>
                        </a:rPr>
                        <a:t>Semester IV</a:t>
                      </a:r>
                      <a:endParaRPr lang="en-US" sz="1200" dirty="0" smtClean="0">
                        <a:latin typeface="Times New Roman" pitchFamily="18" charset="0"/>
                        <a:cs typeface="Times New Roman" pitchFamily="18" charset="0"/>
                      </a:endParaRPr>
                    </a:p>
                  </a:txBody>
                  <a:tcPr marT="38100" marB="38100"/>
                </a:tc>
                <a:tc hMerge="1">
                  <a:txBody>
                    <a:bodyPr/>
                    <a:lstStyle/>
                    <a:p>
                      <a:endParaRPr lang="en-US" dirty="0">
                        <a:latin typeface="Times New Roman" pitchFamily="18" charset="0"/>
                        <a:cs typeface="Times New Roman" pitchFamily="18" charset="0"/>
                      </a:endParaRPr>
                    </a:p>
                  </a:txBody>
                  <a:tcPr/>
                </a:tc>
                <a:tc hMerge="1">
                  <a:txBody>
                    <a:bodyPr/>
                    <a:lstStyle/>
                    <a:p>
                      <a:endParaRPr lang="en-US" dirty="0">
                        <a:latin typeface="Times New Roman" pitchFamily="18" charset="0"/>
                        <a:cs typeface="Times New Roman" pitchFamily="18" charset="0"/>
                      </a:endParaRPr>
                    </a:p>
                  </a:txBody>
                  <a:tcPr/>
                </a:tc>
              </a:tr>
              <a:tr h="254000">
                <a:tc>
                  <a:txBody>
                    <a:bodyPr/>
                    <a:lstStyle/>
                    <a:p>
                      <a:r>
                        <a:rPr lang="en-IN" sz="1200" b="1" dirty="0" smtClean="0">
                          <a:latin typeface="Times New Roman" pitchFamily="18" charset="0"/>
                          <a:cs typeface="Times New Roman" pitchFamily="18" charset="0"/>
                        </a:rPr>
                        <a:t>Paper No.</a:t>
                      </a:r>
                      <a:endParaRPr lang="en-US" sz="1200" b="1"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Nomenclature </a:t>
                      </a:r>
                      <a:endParaRPr lang="en-US" sz="1200" dirty="0">
                        <a:latin typeface="Times New Roman" pitchFamily="18" charset="0"/>
                        <a:cs typeface="Times New Roman" pitchFamily="18" charset="0"/>
                      </a:endParaRPr>
                    </a:p>
                  </a:txBody>
                  <a:tcPr marT="38100" marB="38100"/>
                </a:tc>
                <a:tc>
                  <a:txBody>
                    <a:bodyPr/>
                    <a:lstStyle/>
                    <a:p>
                      <a:r>
                        <a:rPr kumimoji="0" lang="en-US" sz="1200" b="1" kern="1200" baseline="0" dirty="0" smtClean="0">
                          <a:solidFill>
                            <a:schemeClr val="dk1"/>
                          </a:solidFill>
                          <a:latin typeface="Times New Roman" pitchFamily="18" charset="0"/>
                          <a:ea typeface="+mn-ea"/>
                          <a:cs typeface="Times New Roman" pitchFamily="18" charset="0"/>
                        </a:rPr>
                        <a:t>Total Marks </a:t>
                      </a:r>
                      <a:endParaRPr lang="en-US" sz="1200"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-17</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Biological Techniques and Biostatistics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-18</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Animal </a:t>
                      </a:r>
                      <a:r>
                        <a:rPr kumimoji="0" lang="en-US" sz="1200" kern="1200" baseline="0" dirty="0" err="1" smtClean="0">
                          <a:solidFill>
                            <a:schemeClr val="dk1"/>
                          </a:solidFill>
                          <a:latin typeface="Times New Roman" pitchFamily="18" charset="0"/>
                          <a:ea typeface="+mn-ea"/>
                          <a:cs typeface="Times New Roman" pitchFamily="18" charset="0"/>
                        </a:rPr>
                        <a:t>Behaviour</a:t>
                      </a:r>
                      <a:r>
                        <a:rPr kumimoji="0" lang="en-US" sz="1200" kern="1200" baseline="0" dirty="0" smtClean="0">
                          <a:solidFill>
                            <a:schemeClr val="dk1"/>
                          </a:solidFill>
                          <a:latin typeface="Times New Roman" pitchFamily="18" charset="0"/>
                          <a:ea typeface="+mn-ea"/>
                          <a:cs typeface="Times New Roman" pitchFamily="18" charset="0"/>
                        </a:rPr>
                        <a:t>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 -19(B)</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Special Paper: Environmental Biology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Paper-20(B)</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Special Paper: Environmental Biology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kumimoji="0" lang="en-US" sz="1200" b="1" kern="1200" baseline="0" dirty="0" smtClean="0">
                          <a:solidFill>
                            <a:schemeClr val="dk1"/>
                          </a:solidFill>
                          <a:latin typeface="Times New Roman" pitchFamily="18" charset="0"/>
                          <a:ea typeface="+mn-ea"/>
                          <a:cs typeface="Times New Roman" pitchFamily="18" charset="0"/>
                        </a:rPr>
                        <a:t>Paper-21</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Practical-I (Based on Paper 17 &amp; 18)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r>
                        <a:rPr lang="en-IN" sz="1200" b="1" dirty="0" smtClean="0">
                          <a:latin typeface="Times New Roman" pitchFamily="18" charset="0"/>
                          <a:cs typeface="Times New Roman" pitchFamily="18" charset="0"/>
                        </a:rPr>
                        <a:t>Paper-22</a:t>
                      </a:r>
                      <a:endParaRPr lang="en-US" sz="1200" b="1"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US" sz="1200" kern="1200" baseline="0" dirty="0" smtClean="0">
                          <a:solidFill>
                            <a:schemeClr val="dk1"/>
                          </a:solidFill>
                          <a:latin typeface="Times New Roman" pitchFamily="18" charset="0"/>
                          <a:ea typeface="+mn-ea"/>
                          <a:cs typeface="Times New Roman" pitchFamily="18" charset="0"/>
                        </a:rPr>
                        <a:t>Practical-II (Based on Paper 19(B)  &amp; 20(B)) </a:t>
                      </a:r>
                    </a:p>
                  </a:txBody>
                  <a:tcPr marT="38100" marB="38100"/>
                </a:tc>
                <a:tc>
                  <a:txBody>
                    <a:bodyPr/>
                    <a:lstStyle/>
                    <a:p>
                      <a:r>
                        <a:rPr lang="en-IN" sz="1200" b="1" dirty="0" smtClean="0">
                          <a:latin typeface="Times New Roman" pitchFamily="18" charset="0"/>
                          <a:cs typeface="Times New Roman" pitchFamily="18" charset="0"/>
                        </a:rPr>
                        <a:t>50</a:t>
                      </a:r>
                      <a:endParaRPr lang="en-US" sz="1200" b="1" dirty="0">
                        <a:latin typeface="Times New Roman" pitchFamily="18" charset="0"/>
                        <a:cs typeface="Times New Roman" pitchFamily="18" charset="0"/>
                      </a:endParaRPr>
                    </a:p>
                  </a:txBody>
                  <a:tcPr marT="38100" marB="38100"/>
                </a:tc>
              </a:tr>
              <a:tr h="254000">
                <a:tc>
                  <a:txBody>
                    <a:bodyPr/>
                    <a:lstStyle/>
                    <a:p>
                      <a:endParaRPr lang="en-US" sz="120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Total</a:t>
                      </a:r>
                      <a:endParaRPr lang="en-US" sz="1200" b="1" dirty="0">
                        <a:latin typeface="Times New Roman" pitchFamily="18" charset="0"/>
                        <a:cs typeface="Times New Roman" pitchFamily="18" charset="0"/>
                      </a:endParaRPr>
                    </a:p>
                  </a:txBody>
                  <a:tcPr marT="38100" marB="38100"/>
                </a:tc>
                <a:tc>
                  <a:txBody>
                    <a:bodyPr/>
                    <a:lstStyle/>
                    <a:p>
                      <a:r>
                        <a:rPr lang="en-IN" sz="1200" b="1" dirty="0" smtClean="0">
                          <a:latin typeface="Times New Roman" pitchFamily="18" charset="0"/>
                          <a:cs typeface="Times New Roman" pitchFamily="18" charset="0"/>
                        </a:rPr>
                        <a:t>300</a:t>
                      </a:r>
                      <a:endParaRPr lang="en-US" sz="1200" b="1" dirty="0">
                        <a:latin typeface="Times New Roman" pitchFamily="18" charset="0"/>
                        <a:cs typeface="Times New Roman" pitchFamily="18" charset="0"/>
                      </a:endParaRPr>
                    </a:p>
                  </a:txBody>
                  <a:tcPr marT="38100" marB="38100"/>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47700"/>
          </a:xfrm>
        </p:spPr>
        <p:txBody>
          <a:bodyPr>
            <a:noAutofit/>
          </a:bodyPr>
          <a:lstStyle/>
          <a:p>
            <a:pPr lvl="0" algn="ctr" hangingPunct="0"/>
            <a:r>
              <a:rPr lang="en-IN" sz="3600" b="1" dirty="0">
                <a:solidFill>
                  <a:schemeClr val="tx1"/>
                </a:solidFill>
                <a:latin typeface="Algerian" pitchFamily="82" charset="0"/>
              </a:rPr>
              <a:t>Faculty </a:t>
            </a:r>
            <a:r>
              <a:rPr lang="en-IN" sz="3600" b="1" dirty="0" smtClean="0">
                <a:solidFill>
                  <a:schemeClr val="tx1"/>
                </a:solidFill>
                <a:latin typeface="Algerian" pitchFamily="82" charset="0"/>
              </a:rPr>
              <a:t>Profile</a:t>
            </a:r>
            <a:endParaRPr lang="en-US" sz="3600" dirty="0">
              <a:solidFill>
                <a:schemeClr val="tx1"/>
              </a:solidFill>
              <a:latin typeface="Algerian" pitchFamily="82" charset="0"/>
            </a:endParaRPr>
          </a:p>
        </p:txBody>
      </p:sp>
      <p:sp>
        <p:nvSpPr>
          <p:cNvPr id="5" name="TextBox 4"/>
          <p:cNvSpPr txBox="1"/>
          <p:nvPr/>
        </p:nvSpPr>
        <p:spPr>
          <a:xfrm>
            <a:off x="381000" y="647700"/>
            <a:ext cx="8534400" cy="2400657"/>
          </a:xfrm>
          <a:prstGeom prst="rect">
            <a:avLst/>
          </a:prstGeom>
          <a:noFill/>
        </p:spPr>
        <p:txBody>
          <a:bodyPr wrap="square" rtlCol="0">
            <a:spAutoFit/>
          </a:bodyPr>
          <a:lstStyle/>
          <a:p>
            <a:pPr>
              <a:lnSpc>
                <a:spcPct val="150000"/>
              </a:lnSpc>
            </a:pPr>
            <a:r>
              <a:rPr lang="en-IN" sz="2000" b="1" dirty="0" smtClean="0">
                <a:latin typeface="Times New Roman" pitchFamily="18" charset="0"/>
                <a:cs typeface="Times New Roman" pitchFamily="18" charset="0"/>
              </a:rPr>
              <a:t>Name</a:t>
            </a:r>
            <a:r>
              <a:rPr lang="en-IN" sz="2000" dirty="0" smtClean="0">
                <a:latin typeface="Times New Roman" pitchFamily="18" charset="0"/>
                <a:cs typeface="Times New Roman" pitchFamily="18" charset="0"/>
              </a:rPr>
              <a:t>: Prof. </a:t>
            </a:r>
            <a:r>
              <a:rPr lang="en-IN" sz="2000" dirty="0" err="1" smtClean="0">
                <a:latin typeface="Times New Roman" pitchFamily="18" charset="0"/>
                <a:cs typeface="Times New Roman" pitchFamily="18" charset="0"/>
              </a:rPr>
              <a:t>Subhash</a:t>
            </a:r>
            <a:r>
              <a:rPr lang="en-IN" sz="2000" dirty="0" smtClean="0">
                <a:latin typeface="Times New Roman" pitchFamily="18" charset="0"/>
                <a:cs typeface="Times New Roman" pitchFamily="18" charset="0"/>
              </a:rPr>
              <a:t> Chandra</a:t>
            </a:r>
          </a:p>
          <a:p>
            <a:pPr>
              <a:lnSpc>
                <a:spcPct val="150000"/>
              </a:lnSpc>
            </a:pPr>
            <a:r>
              <a:rPr lang="en-IN" sz="2000" b="1" dirty="0" smtClean="0">
                <a:latin typeface="Times New Roman" pitchFamily="18" charset="0"/>
                <a:cs typeface="Times New Roman" pitchFamily="18" charset="0"/>
              </a:rPr>
              <a:t>Qualification</a:t>
            </a:r>
            <a:r>
              <a:rPr lang="en-IN" sz="2000" dirty="0" smtClean="0">
                <a:latin typeface="Times New Roman" pitchFamily="18" charset="0"/>
                <a:cs typeface="Times New Roman" pitchFamily="18" charset="0"/>
              </a:rPr>
              <a:t>: M.Sc.; Ph.D. (Zoology)</a:t>
            </a:r>
          </a:p>
          <a:p>
            <a:pPr>
              <a:lnSpc>
                <a:spcPct val="150000"/>
              </a:lnSpc>
            </a:pPr>
            <a:r>
              <a:rPr lang="en-IN" sz="2000" b="1" dirty="0" smtClean="0">
                <a:latin typeface="Times New Roman" pitchFamily="18" charset="0"/>
                <a:cs typeface="Times New Roman" pitchFamily="18" charset="0"/>
              </a:rPr>
              <a:t>Designation</a:t>
            </a:r>
            <a:r>
              <a:rPr lang="en-IN" sz="2000" dirty="0" smtClean="0">
                <a:latin typeface="Times New Roman" pitchFamily="18" charset="0"/>
                <a:cs typeface="Times New Roman" pitchFamily="18" charset="0"/>
              </a:rPr>
              <a:t>: Professor and Head of the Department </a:t>
            </a:r>
          </a:p>
          <a:p>
            <a:pPr>
              <a:lnSpc>
                <a:spcPct val="150000"/>
              </a:lnSpc>
            </a:pPr>
            <a:r>
              <a:rPr lang="en-IN" sz="2000" b="1" dirty="0" smtClean="0">
                <a:latin typeface="Times New Roman" pitchFamily="18" charset="0"/>
                <a:cs typeface="Times New Roman" pitchFamily="18" charset="0"/>
              </a:rPr>
              <a:t>Specialization</a:t>
            </a:r>
            <a:r>
              <a:rPr lang="en-IN" sz="2000" dirty="0" smtClean="0">
                <a:latin typeface="Times New Roman" pitchFamily="18" charset="0"/>
                <a:cs typeface="Times New Roman" pitchFamily="18" charset="0"/>
              </a:rPr>
              <a:t>: Wildlife Science</a:t>
            </a:r>
            <a:r>
              <a:rPr lang="en-IN" sz="2000" dirty="0" smtClean="0">
                <a:latin typeface="Times New Roman" pitchFamily="18" charset="0"/>
                <a:cs typeface="Times New Roman" pitchFamily="18" charset="0"/>
              </a:rPr>
              <a:t>, Biodiversity Conservation, </a:t>
            </a:r>
            <a:r>
              <a:rPr lang="en-IN" sz="2000" dirty="0" smtClean="0">
                <a:latin typeface="Times New Roman" pitchFamily="18" charset="0"/>
                <a:cs typeface="Times New Roman" pitchFamily="18" charset="0"/>
              </a:rPr>
              <a:t>Animal Behaviour </a:t>
            </a:r>
          </a:p>
          <a:p>
            <a:pPr>
              <a:lnSpc>
                <a:spcPct val="150000"/>
              </a:lnSpc>
            </a:pPr>
            <a:endParaRPr lang="en-US" sz="2000" dirty="0">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152400" y="3759201"/>
          <a:ext cx="8839201" cy="1460499"/>
        </p:xfrm>
        <a:graphic>
          <a:graphicData uri="http://schemas.openxmlformats.org/drawingml/2006/table">
            <a:tbl>
              <a:tblPr firstRow="1" bandRow="1">
                <a:tableStyleId>{5C22544A-7EE6-4342-B048-85BDC9FD1C3A}</a:tableStyleId>
              </a:tblPr>
              <a:tblGrid>
                <a:gridCol w="2097440"/>
                <a:gridCol w="1123627"/>
                <a:gridCol w="1423261"/>
                <a:gridCol w="674176"/>
                <a:gridCol w="1463297"/>
                <a:gridCol w="634139"/>
                <a:gridCol w="1423261"/>
              </a:tblGrid>
              <a:tr h="309033">
                <a:tc gridSpan="7">
                  <a:txBody>
                    <a:bodyPr/>
                    <a:lstStyle/>
                    <a:p>
                      <a:pPr algn="ctr"/>
                      <a:r>
                        <a:rPr lang="en-IN" sz="1500" b="1" dirty="0" smtClean="0">
                          <a:solidFill>
                            <a:schemeClr val="tx1"/>
                          </a:solidFill>
                          <a:latin typeface="Arial" pitchFamily="34" charset="0"/>
                          <a:cs typeface="Arial" pitchFamily="34" charset="0"/>
                        </a:rPr>
                        <a:t>Citation Indices (Based on Google Scholar)</a:t>
                      </a:r>
                      <a:endParaRPr lang="en-US" sz="1500" b="1" dirty="0">
                        <a:solidFill>
                          <a:schemeClr val="tx1"/>
                        </a:solidFill>
                        <a:latin typeface="Arial" pitchFamily="34" charset="0"/>
                        <a:cs typeface="Arial" pitchFamily="34" charset="0"/>
                      </a:endParaRPr>
                    </a:p>
                  </a:txBody>
                  <a:tcPr marT="38100" marB="3810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r>
              <a:tr h="309033">
                <a:tc>
                  <a:txBody>
                    <a:bodyPr/>
                    <a:lstStyle/>
                    <a:p>
                      <a:pPr algn="ctr"/>
                      <a:r>
                        <a:rPr lang="en-IN" sz="1500" b="1" dirty="0" smtClean="0">
                          <a:latin typeface="Arial" pitchFamily="34" charset="0"/>
                          <a:cs typeface="Arial" pitchFamily="34" charset="0"/>
                        </a:rPr>
                        <a:t>Name of Faculty</a:t>
                      </a:r>
                      <a:endParaRPr lang="en-US" sz="1500" b="1" dirty="0">
                        <a:latin typeface="Arial" pitchFamily="34" charset="0"/>
                        <a:cs typeface="Arial" pitchFamily="34" charset="0"/>
                      </a:endParaRPr>
                    </a:p>
                  </a:txBody>
                  <a:tcPr marT="38100" marB="38100"/>
                </a:tc>
                <a:tc gridSpan="2">
                  <a:txBody>
                    <a:bodyPr/>
                    <a:lstStyle/>
                    <a:p>
                      <a:pPr algn="ctr"/>
                      <a:r>
                        <a:rPr lang="en-IN" sz="1500" b="1" dirty="0" smtClean="0">
                          <a:latin typeface="Arial" pitchFamily="34" charset="0"/>
                          <a:cs typeface="Arial" pitchFamily="34" charset="0"/>
                        </a:rPr>
                        <a:t>Citation</a:t>
                      </a:r>
                      <a:endParaRPr lang="en-US" sz="1500" b="1" dirty="0">
                        <a:latin typeface="Arial" pitchFamily="34" charset="0"/>
                        <a:cs typeface="Arial" pitchFamily="34" charset="0"/>
                      </a:endParaRPr>
                    </a:p>
                  </a:txBody>
                  <a:tcPr marT="38100" marB="38100"/>
                </a:tc>
                <a:tc hMerge="1">
                  <a:txBody>
                    <a:bodyPr/>
                    <a:lstStyle/>
                    <a:p>
                      <a:endParaRPr lang="en-US" dirty="0"/>
                    </a:p>
                  </a:txBody>
                  <a:tcPr/>
                </a:tc>
                <a:tc gridSpan="2">
                  <a:txBody>
                    <a:bodyPr/>
                    <a:lstStyle/>
                    <a:p>
                      <a:pPr algn="ctr"/>
                      <a:r>
                        <a:rPr lang="en-IN" sz="1500" b="1" dirty="0" smtClean="0">
                          <a:latin typeface="Arial" pitchFamily="34" charset="0"/>
                          <a:cs typeface="Arial" pitchFamily="34" charset="0"/>
                        </a:rPr>
                        <a:t>H-index</a:t>
                      </a:r>
                      <a:endParaRPr lang="en-US" sz="1500" b="1" dirty="0">
                        <a:latin typeface="Arial" pitchFamily="34" charset="0"/>
                        <a:cs typeface="Arial" pitchFamily="34" charset="0"/>
                      </a:endParaRPr>
                    </a:p>
                  </a:txBody>
                  <a:tcPr marT="38100" marB="38100"/>
                </a:tc>
                <a:tc hMerge="1">
                  <a:txBody>
                    <a:bodyPr/>
                    <a:lstStyle/>
                    <a:p>
                      <a:endParaRPr lang="en-US" dirty="0"/>
                    </a:p>
                  </a:txBody>
                  <a:tcPr/>
                </a:tc>
                <a:tc gridSpan="2">
                  <a:txBody>
                    <a:bodyPr/>
                    <a:lstStyle/>
                    <a:p>
                      <a:pPr algn="ctr"/>
                      <a:r>
                        <a:rPr lang="en-IN" sz="1500" b="1" dirty="0" smtClean="0">
                          <a:latin typeface="Arial" pitchFamily="34" charset="0"/>
                          <a:cs typeface="Arial" pitchFamily="34" charset="0"/>
                        </a:rPr>
                        <a:t>i10 index</a:t>
                      </a:r>
                      <a:endParaRPr lang="en-US" sz="1500" b="1" dirty="0">
                        <a:latin typeface="Arial" pitchFamily="34" charset="0"/>
                        <a:cs typeface="Arial" pitchFamily="34" charset="0"/>
                      </a:endParaRPr>
                    </a:p>
                  </a:txBody>
                  <a:tcPr marT="38100" marB="38100"/>
                </a:tc>
                <a:tc hMerge="1">
                  <a:txBody>
                    <a:bodyPr/>
                    <a:lstStyle/>
                    <a:p>
                      <a:endParaRPr lang="en-US" dirty="0"/>
                    </a:p>
                  </a:txBody>
                  <a:tcPr/>
                </a:tc>
              </a:tr>
              <a:tr h="309033">
                <a:tc>
                  <a:txBody>
                    <a:bodyPr/>
                    <a:lstStyle/>
                    <a:p>
                      <a:pPr algn="ct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All</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Since 2015</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All</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Since 2015</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All</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Since 2015</a:t>
                      </a:r>
                      <a:endParaRPr lang="en-US" sz="1500" b="1" dirty="0">
                        <a:latin typeface="Arial" pitchFamily="34" charset="0"/>
                        <a:cs typeface="Arial" pitchFamily="34" charset="0"/>
                      </a:endParaRPr>
                    </a:p>
                  </a:txBody>
                  <a:tcPr marT="38100" marB="38100"/>
                </a:tc>
              </a:tr>
              <a:tr h="533400">
                <a:tc>
                  <a:txBody>
                    <a:bodyPr/>
                    <a:lstStyle/>
                    <a:p>
                      <a:pPr algn="ctr"/>
                      <a:r>
                        <a:rPr lang="en-IN" sz="1500" b="1" dirty="0" smtClean="0">
                          <a:latin typeface="Arial" pitchFamily="34" charset="0"/>
                          <a:cs typeface="Arial" pitchFamily="34" charset="0"/>
                        </a:rPr>
                        <a:t>Prof. </a:t>
                      </a:r>
                      <a:r>
                        <a:rPr lang="en-IN" sz="1500" b="1" dirty="0" err="1" smtClean="0">
                          <a:latin typeface="Arial" pitchFamily="34" charset="0"/>
                          <a:cs typeface="Arial" pitchFamily="34" charset="0"/>
                        </a:rPr>
                        <a:t>Subhash</a:t>
                      </a:r>
                      <a:r>
                        <a:rPr lang="en-IN" sz="1500" b="1" dirty="0" smtClean="0">
                          <a:latin typeface="Arial" pitchFamily="34" charset="0"/>
                          <a:cs typeface="Arial" pitchFamily="34" charset="0"/>
                        </a:rPr>
                        <a:t> Chandra</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360</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318</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11</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11</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15</a:t>
                      </a:r>
                      <a:endParaRPr lang="en-US" sz="1500" b="1" dirty="0">
                        <a:latin typeface="Arial" pitchFamily="34" charset="0"/>
                        <a:cs typeface="Arial" pitchFamily="34" charset="0"/>
                      </a:endParaRPr>
                    </a:p>
                  </a:txBody>
                  <a:tcPr marT="38100" marB="38100"/>
                </a:tc>
                <a:tc>
                  <a:txBody>
                    <a:bodyPr/>
                    <a:lstStyle/>
                    <a:p>
                      <a:pPr algn="ctr"/>
                      <a:r>
                        <a:rPr lang="en-IN" sz="1500" b="1" dirty="0" smtClean="0">
                          <a:latin typeface="Arial" pitchFamily="34" charset="0"/>
                          <a:cs typeface="Arial" pitchFamily="34" charset="0"/>
                        </a:rPr>
                        <a:t>11</a:t>
                      </a:r>
                      <a:endParaRPr lang="en-US" sz="1500" b="1" dirty="0">
                        <a:latin typeface="Arial" pitchFamily="34" charset="0"/>
                        <a:cs typeface="Arial" pitchFamily="34" charset="0"/>
                      </a:endParaRPr>
                    </a:p>
                  </a:txBody>
                  <a:tcPr marT="38100" marB="38100"/>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pPr lvl="0" algn="ctr" hangingPunct="0"/>
            <a:r>
              <a:rPr lang="en-IN" sz="2400" b="1" dirty="0">
                <a:solidFill>
                  <a:schemeClr val="tx1"/>
                </a:solidFill>
                <a:latin typeface="Algerian" pitchFamily="82" charset="0"/>
              </a:rPr>
              <a:t>Number of </a:t>
            </a:r>
            <a:r>
              <a:rPr lang="en-IN" sz="2400" b="1" dirty="0" smtClean="0">
                <a:solidFill>
                  <a:schemeClr val="tx1"/>
                </a:solidFill>
                <a:latin typeface="Algerian" pitchFamily="82" charset="0"/>
              </a:rPr>
              <a:t>Teaching Posts Sanctioned</a:t>
            </a:r>
            <a:r>
              <a:rPr lang="en-IN" sz="2400" b="1" dirty="0">
                <a:solidFill>
                  <a:schemeClr val="tx1"/>
                </a:solidFill>
                <a:latin typeface="Algerian" pitchFamily="82" charset="0"/>
              </a:rPr>
              <a:t>, </a:t>
            </a:r>
            <a:r>
              <a:rPr lang="en-IN" sz="2400" b="1" dirty="0" smtClean="0">
                <a:solidFill>
                  <a:schemeClr val="tx1"/>
                </a:solidFill>
                <a:latin typeface="Algerian" pitchFamily="82" charset="0"/>
              </a:rPr>
              <a:t>Filled </a:t>
            </a:r>
            <a:r>
              <a:rPr lang="en-IN" sz="2400" b="1" dirty="0">
                <a:solidFill>
                  <a:schemeClr val="tx1"/>
                </a:solidFill>
                <a:latin typeface="Algerian" pitchFamily="82" charset="0"/>
              </a:rPr>
              <a:t>and </a:t>
            </a:r>
            <a:r>
              <a:rPr lang="en-IN" sz="2400" b="1" dirty="0" smtClean="0">
                <a:solidFill>
                  <a:schemeClr val="tx1"/>
                </a:solidFill>
                <a:latin typeface="Algerian" pitchFamily="82" charset="0"/>
              </a:rPr>
              <a:t>Actual </a:t>
            </a:r>
            <a:r>
              <a:rPr lang="en-IN" sz="2400" b="1" dirty="0">
                <a:solidFill>
                  <a:schemeClr val="tx1"/>
                </a:solidFill>
                <a:latin typeface="Algerian" pitchFamily="82" charset="0"/>
              </a:rPr>
              <a:t>(Professors/Associate </a:t>
            </a:r>
            <a:r>
              <a:rPr lang="en-IN" sz="2400" b="1" dirty="0" smtClean="0">
                <a:solidFill>
                  <a:schemeClr val="tx1"/>
                </a:solidFill>
                <a:latin typeface="Algerian" pitchFamily="82" charset="0"/>
              </a:rPr>
              <a:t>Professors/Asst</a:t>
            </a:r>
            <a:r>
              <a:rPr lang="en-IN" sz="2400" b="1" dirty="0">
                <a:solidFill>
                  <a:schemeClr val="tx1"/>
                </a:solidFill>
                <a:latin typeface="Algerian" pitchFamily="82" charset="0"/>
              </a:rPr>
              <a:t>. </a:t>
            </a:r>
            <a:r>
              <a:rPr lang="en-IN" sz="2400" b="1" dirty="0" smtClean="0">
                <a:solidFill>
                  <a:schemeClr val="tx1"/>
                </a:solidFill>
                <a:latin typeface="Algerian" pitchFamily="82" charset="0"/>
              </a:rPr>
              <a:t>Professors/Others)</a:t>
            </a:r>
            <a:endParaRPr lang="en-US" sz="2400" dirty="0">
              <a:solidFill>
                <a:schemeClr val="tx1"/>
              </a:solidFill>
              <a:latin typeface="Algerian" pitchFamily="82" charset="0"/>
            </a:endParaRPr>
          </a:p>
        </p:txBody>
      </p:sp>
      <p:graphicFrame>
        <p:nvGraphicFramePr>
          <p:cNvPr id="4" name="Content Placeholder 3"/>
          <p:cNvGraphicFramePr>
            <a:graphicFrameLocks noGrp="1"/>
          </p:cNvGraphicFramePr>
          <p:nvPr>
            <p:ph sz="quarter" idx="1"/>
          </p:nvPr>
        </p:nvGraphicFramePr>
        <p:xfrm>
          <a:off x="609600" y="1805940"/>
          <a:ext cx="8229600" cy="2839212"/>
        </p:xfrm>
        <a:graphic>
          <a:graphicData uri="http://schemas.openxmlformats.org/drawingml/2006/table">
            <a:tbl>
              <a:tblPr firstRow="1" bandRow="1">
                <a:tableStyleId>{5C22544A-7EE6-4342-B048-85BDC9FD1C3A}</a:tableStyleId>
              </a:tblPr>
              <a:tblGrid>
                <a:gridCol w="1836964">
                  <a:extLst>
                    <a:ext uri="{9D8B030D-6E8A-4147-A177-3AD203B41FA5}">
                      <a16:colId xmlns:a16="http://schemas.microsoft.com/office/drawing/2014/main" xmlns="" val="20000"/>
                    </a:ext>
                  </a:extLst>
                </a:gridCol>
                <a:gridCol w="2141584">
                  <a:extLst>
                    <a:ext uri="{9D8B030D-6E8A-4147-A177-3AD203B41FA5}">
                      <a16:colId xmlns:a16="http://schemas.microsoft.com/office/drawing/2014/main" xmlns="" val="20001"/>
                    </a:ext>
                  </a:extLst>
                </a:gridCol>
                <a:gridCol w="1826259">
                  <a:extLst>
                    <a:ext uri="{9D8B030D-6E8A-4147-A177-3AD203B41FA5}">
                      <a16:colId xmlns:a16="http://schemas.microsoft.com/office/drawing/2014/main" xmlns="" val="20002"/>
                    </a:ext>
                  </a:extLst>
                </a:gridCol>
                <a:gridCol w="2424793"/>
              </a:tblGrid>
              <a:tr h="467360">
                <a:tc>
                  <a:txBody>
                    <a:bodyPr/>
                    <a:lstStyle/>
                    <a:p>
                      <a:pPr marL="0" marR="0" algn="ctr" hangingPunct="0">
                        <a:lnSpc>
                          <a:spcPct val="115000"/>
                        </a:lnSpc>
                        <a:spcBef>
                          <a:spcPts val="0"/>
                        </a:spcBef>
                        <a:spcAft>
                          <a:spcPts val="0"/>
                        </a:spcAft>
                      </a:pPr>
                      <a:r>
                        <a:rPr lang="en-IN" sz="2700" dirty="0" smtClean="0">
                          <a:latin typeface="Times New Roman" pitchFamily="18" charset="0"/>
                          <a:ea typeface="Calibri"/>
                          <a:cs typeface="Times New Roman" pitchFamily="18" charset="0"/>
                        </a:rPr>
                        <a:t>Position</a:t>
                      </a:r>
                      <a:endParaRPr lang="en-IN" sz="2700"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a:latin typeface="Times New Roman" pitchFamily="18" charset="0"/>
                          <a:ea typeface="Calibri"/>
                          <a:cs typeface="Times New Roman" pitchFamily="18" charset="0"/>
                        </a:rPr>
                        <a:t>Sanctioned</a:t>
                      </a:r>
                      <a:endParaRPr lang="en-US" sz="2700"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dirty="0" smtClean="0">
                          <a:latin typeface="Times New Roman" pitchFamily="18" charset="0"/>
                          <a:ea typeface="Calibri"/>
                          <a:cs typeface="Times New Roman" pitchFamily="18" charset="0"/>
                        </a:rPr>
                        <a:t>Working</a:t>
                      </a:r>
                      <a:endParaRPr lang="en-US" sz="2700"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dirty="0" smtClean="0">
                          <a:latin typeface="Times New Roman" pitchFamily="18" charset="0"/>
                          <a:ea typeface="Calibri"/>
                          <a:cs typeface="Times New Roman" pitchFamily="18" charset="0"/>
                        </a:rPr>
                        <a:t>Vacant </a:t>
                      </a:r>
                      <a:endParaRPr lang="en-US" sz="27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0"/>
                  </a:ext>
                </a:extLst>
              </a:tr>
              <a:tr h="467360">
                <a:tc>
                  <a:txBody>
                    <a:bodyPr/>
                    <a:lstStyle/>
                    <a:p>
                      <a:pPr marL="0" marR="0" algn="ctr">
                        <a:lnSpc>
                          <a:spcPct val="115000"/>
                        </a:lnSpc>
                        <a:spcBef>
                          <a:spcPts val="0"/>
                        </a:spcBef>
                        <a:spcAft>
                          <a:spcPts val="0"/>
                        </a:spcAft>
                      </a:pPr>
                      <a:r>
                        <a:rPr lang="en-IN" sz="2700" dirty="0">
                          <a:latin typeface="Times New Roman" pitchFamily="18" charset="0"/>
                          <a:ea typeface="Calibri"/>
                          <a:cs typeface="Times New Roman" pitchFamily="18" charset="0"/>
                        </a:rPr>
                        <a:t>Professor</a:t>
                      </a:r>
                      <a:endParaRPr lang="en-US" sz="2700"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a:latin typeface="Times New Roman" pitchFamily="18" charset="0"/>
                          <a:ea typeface="Calibri"/>
                          <a:cs typeface="Times New Roman" pitchFamily="18" charset="0"/>
                        </a:rPr>
                        <a:t>1</a:t>
                      </a:r>
                      <a:endParaRPr lang="en-US" sz="2700" b="1">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smtClean="0">
                          <a:latin typeface="Times New Roman" pitchFamily="18" charset="0"/>
                          <a:ea typeface="Calibri"/>
                          <a:cs typeface="Times New Roman" pitchFamily="18" charset="0"/>
                        </a:rPr>
                        <a:t>1</a:t>
                      </a:r>
                      <a:endParaRPr lang="en-US" sz="2700" b="1"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smtClean="0">
                          <a:latin typeface="Times New Roman" pitchFamily="18" charset="0"/>
                          <a:ea typeface="Calibri"/>
                          <a:cs typeface="Times New Roman" pitchFamily="18" charset="0"/>
                        </a:rPr>
                        <a:t>-</a:t>
                      </a:r>
                      <a:endParaRPr lang="en-US" sz="2700" b="1"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1"/>
                  </a:ext>
                </a:extLst>
              </a:tr>
              <a:tr h="934720">
                <a:tc>
                  <a:txBody>
                    <a:bodyPr/>
                    <a:lstStyle/>
                    <a:p>
                      <a:pPr marL="0" marR="0" algn="ctr" hangingPunct="0">
                        <a:lnSpc>
                          <a:spcPct val="115000"/>
                        </a:lnSpc>
                        <a:spcBef>
                          <a:spcPts val="0"/>
                        </a:spcBef>
                        <a:spcAft>
                          <a:spcPts val="0"/>
                        </a:spcAft>
                      </a:pPr>
                      <a:r>
                        <a:rPr lang="en-IN" sz="2700" dirty="0">
                          <a:latin typeface="Times New Roman" pitchFamily="18" charset="0"/>
                          <a:ea typeface="Calibri"/>
                          <a:cs typeface="Times New Roman" pitchFamily="18" charset="0"/>
                        </a:rPr>
                        <a:t>Associate Professor</a:t>
                      </a:r>
                      <a:endParaRPr lang="en-US" sz="2700"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smtClean="0">
                          <a:latin typeface="Times New Roman" pitchFamily="18" charset="0"/>
                          <a:ea typeface="Calibri"/>
                          <a:cs typeface="Times New Roman" pitchFamily="18" charset="0"/>
                        </a:rPr>
                        <a:t>2</a:t>
                      </a:r>
                      <a:endParaRPr lang="en-US" sz="2700" b="1"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smtClean="0">
                          <a:latin typeface="Times New Roman" pitchFamily="18" charset="0"/>
                          <a:ea typeface="Calibri"/>
                          <a:cs typeface="Times New Roman" pitchFamily="18" charset="0"/>
                        </a:rPr>
                        <a:t>-</a:t>
                      </a:r>
                      <a:endParaRPr lang="en-US" sz="2700" b="1"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smtClean="0">
                          <a:latin typeface="Times New Roman" pitchFamily="18" charset="0"/>
                          <a:ea typeface="Calibri"/>
                          <a:cs typeface="Times New Roman" pitchFamily="18" charset="0"/>
                        </a:rPr>
                        <a:t>2</a:t>
                      </a:r>
                      <a:endParaRPr lang="en-US" sz="2700" b="1"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2"/>
                  </a:ext>
                </a:extLst>
              </a:tr>
              <a:tr h="934720">
                <a:tc>
                  <a:txBody>
                    <a:bodyPr/>
                    <a:lstStyle/>
                    <a:p>
                      <a:pPr marL="0" marR="0" algn="ctr" hangingPunct="0">
                        <a:lnSpc>
                          <a:spcPct val="115000"/>
                        </a:lnSpc>
                        <a:spcBef>
                          <a:spcPts val="0"/>
                        </a:spcBef>
                        <a:spcAft>
                          <a:spcPts val="0"/>
                        </a:spcAft>
                      </a:pPr>
                      <a:r>
                        <a:rPr lang="en-IN" sz="2700" dirty="0">
                          <a:latin typeface="Times New Roman" pitchFamily="18" charset="0"/>
                          <a:ea typeface="Calibri"/>
                          <a:cs typeface="Times New Roman" pitchFamily="18" charset="0"/>
                        </a:rPr>
                        <a:t>Assistant Professor</a:t>
                      </a:r>
                      <a:endParaRPr lang="en-US" sz="2700"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700" b="1" dirty="0" smtClean="0">
                          <a:latin typeface="Times New Roman" pitchFamily="18" charset="0"/>
                          <a:ea typeface="Calibri"/>
                          <a:cs typeface="Times New Roman" pitchFamily="18" charset="0"/>
                        </a:rPr>
                        <a:t>1</a:t>
                      </a:r>
                      <a:endParaRPr lang="en-US" sz="2700" b="1"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000" b="1" dirty="0" smtClean="0">
                          <a:latin typeface="Times New Roman" pitchFamily="18" charset="0"/>
                          <a:ea typeface="Calibri"/>
                          <a:cs typeface="Times New Roman" pitchFamily="18" charset="0"/>
                        </a:rPr>
                        <a:t>-</a:t>
                      </a:r>
                      <a:endParaRPr lang="en-US" sz="2000" b="1" dirty="0">
                        <a:latin typeface="Times New Roman" pitchFamily="18" charset="0"/>
                        <a:ea typeface="Calibri"/>
                        <a:cs typeface="Times New Roman" pitchFamily="18" charset="0"/>
                      </a:endParaRPr>
                    </a:p>
                  </a:txBody>
                  <a:tcPr marL="68580" marR="68580" marT="0" marB="0"/>
                </a:tc>
                <a:tc>
                  <a:txBody>
                    <a:bodyPr/>
                    <a:lstStyle/>
                    <a:p>
                      <a:pPr marL="0" marR="0" algn="ctr" hangingPunct="0">
                        <a:lnSpc>
                          <a:spcPct val="115000"/>
                        </a:lnSpc>
                        <a:spcBef>
                          <a:spcPts val="0"/>
                        </a:spcBef>
                        <a:spcAft>
                          <a:spcPts val="0"/>
                        </a:spcAft>
                      </a:pPr>
                      <a:r>
                        <a:rPr lang="en-IN" sz="2000" b="1" dirty="0" smtClean="0">
                          <a:latin typeface="Times New Roman" pitchFamily="18" charset="0"/>
                          <a:ea typeface="Calibri"/>
                          <a:cs typeface="Times New Roman" pitchFamily="18" charset="0"/>
                        </a:rPr>
                        <a:t>1</a:t>
                      </a:r>
                      <a:endParaRPr lang="en-US" sz="2000" b="1"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60DC7D-D61C-4C4D-B201-4A136C8D8814}"/>
              </a:ext>
            </a:extLst>
          </p:cNvPr>
          <p:cNvSpPr>
            <a:spLocks noGrp="1"/>
          </p:cNvSpPr>
          <p:nvPr>
            <p:ph type="title"/>
          </p:nvPr>
        </p:nvSpPr>
        <p:spPr>
          <a:xfrm>
            <a:off x="0" y="0"/>
            <a:ext cx="9144000" cy="1079500"/>
          </a:xfrm>
        </p:spPr>
        <p:txBody>
          <a:bodyPr>
            <a:noAutofit/>
          </a:bodyPr>
          <a:lstStyle/>
          <a:p>
            <a:pPr algn="ctr"/>
            <a:r>
              <a:rPr lang="en-IN" sz="3200" b="1" dirty="0" smtClean="0">
                <a:solidFill>
                  <a:schemeClr val="tx1"/>
                </a:solidFill>
                <a:latin typeface="Algerian" pitchFamily="82" charset="0"/>
              </a:rPr>
              <a:t>Present  </a:t>
            </a:r>
            <a:r>
              <a:rPr lang="en-US" sz="3200" b="1" dirty="0" smtClean="0">
                <a:solidFill>
                  <a:schemeClr val="tx1"/>
                </a:solidFill>
                <a:latin typeface="Algerian" pitchFamily="82" charset="0"/>
              </a:rPr>
              <a:t>Teaching members</a:t>
            </a:r>
            <a:endParaRPr lang="en-IN" sz="3200" b="1" dirty="0">
              <a:solidFill>
                <a:schemeClr val="tx1"/>
              </a:solidFill>
              <a:latin typeface="Algerian" pitchFamily="82" charset="0"/>
            </a:endParaRPr>
          </a:p>
        </p:txBody>
      </p:sp>
      <p:graphicFrame>
        <p:nvGraphicFramePr>
          <p:cNvPr id="4" name="Table 4">
            <a:extLst>
              <a:ext uri="{FF2B5EF4-FFF2-40B4-BE49-F238E27FC236}">
                <a16:creationId xmlns:a16="http://schemas.microsoft.com/office/drawing/2014/main" xmlns="" id="{48988788-2516-467A-92F5-CD91FCA6EC97}"/>
              </a:ext>
            </a:extLst>
          </p:cNvPr>
          <p:cNvGraphicFramePr>
            <a:graphicFrameLocks noGrp="1"/>
          </p:cNvGraphicFramePr>
          <p:nvPr>
            <p:ph sz="quarter" idx="1"/>
            <p:extLst>
              <p:ext uri="{D42A27DB-BD31-4B8C-83A1-F6EECF244321}">
                <p14:modId xmlns:p14="http://schemas.microsoft.com/office/powerpoint/2010/main" xmlns="" val="3873696253"/>
              </p:ext>
            </p:extLst>
          </p:nvPr>
        </p:nvGraphicFramePr>
        <p:xfrm>
          <a:off x="533400" y="1714500"/>
          <a:ext cx="8001000" cy="3048000"/>
        </p:xfrm>
        <a:graphic>
          <a:graphicData uri="http://schemas.openxmlformats.org/drawingml/2006/table">
            <a:tbl>
              <a:tblPr firstRow="1" bandRow="1">
                <a:tableStyleId>{5C22544A-7EE6-4342-B048-85BDC9FD1C3A}</a:tableStyleId>
              </a:tblPr>
              <a:tblGrid>
                <a:gridCol w="2786062">
                  <a:extLst>
                    <a:ext uri="{9D8B030D-6E8A-4147-A177-3AD203B41FA5}">
                      <a16:colId xmlns:a16="http://schemas.microsoft.com/office/drawing/2014/main" xmlns="" val="92019444"/>
                    </a:ext>
                  </a:extLst>
                </a:gridCol>
                <a:gridCol w="5214938">
                  <a:extLst>
                    <a:ext uri="{9D8B030D-6E8A-4147-A177-3AD203B41FA5}">
                      <a16:colId xmlns:a16="http://schemas.microsoft.com/office/drawing/2014/main" xmlns="" val="1088421472"/>
                    </a:ext>
                  </a:extLst>
                </a:gridCol>
              </a:tblGrid>
              <a:tr h="381000">
                <a:tc>
                  <a:txBody>
                    <a:bodyPr/>
                    <a:lstStyle/>
                    <a:p>
                      <a:r>
                        <a:rPr lang="en-US" sz="2000" dirty="0" smtClean="0">
                          <a:latin typeface="Times New Roman" pitchFamily="18" charset="0"/>
                          <a:cs typeface="Times New Roman" pitchFamily="18" charset="0"/>
                        </a:rPr>
                        <a:t>Designation</a:t>
                      </a:r>
                      <a:endParaRPr lang="en-IN" sz="2000" dirty="0">
                        <a:latin typeface="Times New Roman" pitchFamily="18" charset="0"/>
                        <a:cs typeface="Times New Roman" pitchFamily="18" charset="0"/>
                      </a:endParaRPr>
                    </a:p>
                  </a:txBody>
                  <a:tcPr marT="38100" marB="38100"/>
                </a:tc>
                <a:tc>
                  <a:txBody>
                    <a:bodyPr/>
                    <a:lstStyle/>
                    <a:p>
                      <a:r>
                        <a:rPr lang="en-US" sz="2000" dirty="0">
                          <a:latin typeface="Times New Roman" pitchFamily="18" charset="0"/>
                          <a:cs typeface="Times New Roman" pitchFamily="18" charset="0"/>
                        </a:rPr>
                        <a:t>Name</a:t>
                      </a:r>
                      <a:endParaRPr lang="en-IN" sz="20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658118339"/>
                  </a:ext>
                </a:extLst>
              </a:tr>
              <a:tr h="381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dirty="0">
                          <a:latin typeface="Times New Roman" pitchFamily="18" charset="0"/>
                          <a:ea typeface="Calibri"/>
                          <a:cs typeface="Times New Roman" pitchFamily="18" charset="0"/>
                        </a:rPr>
                        <a:t>Permanent Faculty</a:t>
                      </a:r>
                      <a:endParaRPr lang="en-US" sz="2000" dirty="0">
                        <a:latin typeface="Times New Roman" pitchFamily="18" charset="0"/>
                        <a:ea typeface="Calibri"/>
                        <a:cs typeface="Times New Roman" pitchFamily="18" charset="0"/>
                      </a:endParaRPr>
                    </a:p>
                  </a:txBody>
                  <a:tcPr marT="38100" marB="38100"/>
                </a:tc>
                <a:tc>
                  <a:txBody>
                    <a:bodyPr/>
                    <a:lstStyle/>
                    <a:p>
                      <a:endParaRPr lang="en-IN" sz="200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11312375"/>
                  </a:ext>
                </a:extLst>
              </a:tr>
              <a:tr h="381000">
                <a:tc>
                  <a:txBody>
                    <a:bodyPr/>
                    <a:lstStyle/>
                    <a:p>
                      <a:r>
                        <a:rPr lang="en-US" sz="2000" dirty="0">
                          <a:latin typeface="Times New Roman" pitchFamily="18" charset="0"/>
                          <a:cs typeface="Times New Roman" pitchFamily="18" charset="0"/>
                        </a:rPr>
                        <a:t>1</a:t>
                      </a:r>
                      <a:endParaRPr lang="en-IN" sz="20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latin typeface="Times New Roman" pitchFamily="18" charset="0"/>
                          <a:ea typeface="Calibri"/>
                          <a:cs typeface="Times New Roman" pitchFamily="18" charset="0"/>
                        </a:rPr>
                        <a:t>Prof. </a:t>
                      </a:r>
                      <a:r>
                        <a:rPr lang="en-US" sz="2000" dirty="0" err="1" smtClean="0">
                          <a:latin typeface="Times New Roman" pitchFamily="18" charset="0"/>
                          <a:ea typeface="Calibri"/>
                          <a:cs typeface="Times New Roman" pitchFamily="18" charset="0"/>
                        </a:rPr>
                        <a:t>Subhash</a:t>
                      </a:r>
                      <a:r>
                        <a:rPr lang="en-US" sz="2000" dirty="0" smtClean="0">
                          <a:latin typeface="Times New Roman" pitchFamily="18" charset="0"/>
                          <a:ea typeface="Calibri"/>
                          <a:cs typeface="Times New Roman" pitchFamily="18" charset="0"/>
                        </a:rPr>
                        <a:t> Chandra</a:t>
                      </a:r>
                      <a:endParaRPr lang="en-US" sz="2000" dirty="0">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xmlns="" val="3730675634"/>
                  </a:ext>
                </a:extLst>
              </a:tr>
              <a:tr h="381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dirty="0">
                          <a:latin typeface="Times New Roman" pitchFamily="18" charset="0"/>
                          <a:ea typeface="Calibri"/>
                          <a:cs typeface="Times New Roman" pitchFamily="18" charset="0"/>
                        </a:rPr>
                        <a:t>Guest Faculty</a:t>
                      </a:r>
                      <a:endParaRPr lang="en-US" sz="2000" dirty="0">
                        <a:latin typeface="Times New Roman" pitchFamily="18" charset="0"/>
                        <a:ea typeface="Calibri"/>
                        <a:cs typeface="Times New Roman" pitchFamily="18" charset="0"/>
                      </a:endParaRPr>
                    </a:p>
                  </a:txBody>
                  <a:tcPr marT="38100" marB="38100"/>
                </a:tc>
                <a:tc>
                  <a:txBody>
                    <a:bodyPr/>
                    <a:lstStyle/>
                    <a:p>
                      <a:endParaRPr lang="en-IN" sz="20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594294368"/>
                  </a:ext>
                </a:extLst>
              </a:tr>
              <a:tr h="381000">
                <a:tc>
                  <a:txBody>
                    <a:bodyPr/>
                    <a:lstStyle/>
                    <a:p>
                      <a:r>
                        <a:rPr lang="en-US" sz="2000" dirty="0">
                          <a:latin typeface="Times New Roman" pitchFamily="18" charset="0"/>
                          <a:cs typeface="Times New Roman" pitchFamily="18" charset="0"/>
                        </a:rPr>
                        <a:t>1</a:t>
                      </a:r>
                      <a:endParaRPr lang="en-IN" sz="20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Dr. </a:t>
                      </a:r>
                      <a:r>
                        <a:rPr lang="en-US" sz="2000" dirty="0" err="1" smtClean="0">
                          <a:latin typeface="Times New Roman" pitchFamily="18" charset="0"/>
                          <a:cs typeface="Times New Roman" pitchFamily="18" charset="0"/>
                        </a:rPr>
                        <a:t>Aarti</a:t>
                      </a:r>
                      <a:r>
                        <a:rPr lang="en-US" sz="2000" dirty="0" smtClean="0">
                          <a:latin typeface="Times New Roman" pitchFamily="18" charset="0"/>
                          <a:cs typeface="Times New Roman" pitchFamily="18" charset="0"/>
                        </a:rPr>
                        <a:t> Sharma</a:t>
                      </a:r>
                      <a:endParaRPr lang="en-IN" sz="2000" dirty="0" smtClean="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978573416"/>
                  </a:ext>
                </a:extLst>
              </a:tr>
              <a:tr h="381000">
                <a:tc>
                  <a:txBody>
                    <a:bodyPr/>
                    <a:lstStyle/>
                    <a:p>
                      <a:r>
                        <a:rPr lang="en-US" sz="2000" dirty="0">
                          <a:latin typeface="Times New Roman" pitchFamily="18" charset="0"/>
                          <a:cs typeface="Times New Roman" pitchFamily="18" charset="0"/>
                        </a:rPr>
                        <a:t>2</a:t>
                      </a:r>
                      <a:endParaRPr lang="en-IN" sz="20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latin typeface="Times New Roman" pitchFamily="18" charset="0"/>
                          <a:cs typeface="Times New Roman" pitchFamily="18" charset="0"/>
                        </a:rPr>
                        <a:t>Dr. Vivek Sharma</a:t>
                      </a:r>
                      <a:endParaRPr lang="en-IN" sz="2000" dirty="0" smtClean="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206747848"/>
                  </a:ext>
                </a:extLst>
              </a:tr>
              <a:tr h="381000">
                <a:tc>
                  <a:txBody>
                    <a:bodyPr/>
                    <a:lstStyle/>
                    <a:p>
                      <a:r>
                        <a:rPr lang="en-US" sz="2000" dirty="0">
                          <a:latin typeface="Times New Roman" pitchFamily="18" charset="0"/>
                          <a:cs typeface="Times New Roman" pitchFamily="18" charset="0"/>
                        </a:rPr>
                        <a:t>3</a:t>
                      </a:r>
                      <a:endParaRPr lang="en-IN" sz="2000" dirty="0">
                        <a:latin typeface="Times New Roman" pitchFamily="18" charset="0"/>
                        <a:cs typeface="Times New Roman" pitchFamily="18" charset="0"/>
                      </a:endParaRPr>
                    </a:p>
                  </a:txBody>
                  <a:tcPr marT="38100" marB="38100"/>
                </a:tc>
                <a:tc>
                  <a:txBody>
                    <a:bodyPr/>
                    <a:lstStyle/>
                    <a:p>
                      <a:r>
                        <a:rPr lang="en-US" sz="2000" dirty="0" smtClean="0">
                          <a:latin typeface="Times New Roman" pitchFamily="18" charset="0"/>
                          <a:cs typeface="Times New Roman" pitchFamily="18" charset="0"/>
                        </a:rPr>
                        <a:t>Dr. </a:t>
                      </a:r>
                      <a:r>
                        <a:rPr lang="en-US" sz="2000" dirty="0" err="1" smtClean="0">
                          <a:latin typeface="Times New Roman" pitchFamily="18" charset="0"/>
                          <a:cs typeface="Times New Roman" pitchFamily="18" charset="0"/>
                        </a:rPr>
                        <a:t>Aparna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Sathpathy</a:t>
                      </a:r>
                      <a:endParaRPr lang="en-IN" sz="20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849300139"/>
                  </a:ext>
                </a:extLst>
              </a:tr>
              <a:tr h="381000">
                <a:tc>
                  <a:txBody>
                    <a:bodyPr/>
                    <a:lstStyle/>
                    <a:p>
                      <a:r>
                        <a:rPr lang="en-US" sz="2000" dirty="0">
                          <a:latin typeface="Times New Roman" pitchFamily="18" charset="0"/>
                          <a:cs typeface="Times New Roman" pitchFamily="18" charset="0"/>
                        </a:rPr>
                        <a:t>4</a:t>
                      </a:r>
                      <a:endParaRPr lang="en-IN" sz="2000" dirty="0">
                        <a:latin typeface="Times New Roman" pitchFamily="18" charset="0"/>
                        <a:cs typeface="Times New Roman" pitchFamily="18" charset="0"/>
                      </a:endParaRPr>
                    </a:p>
                  </a:txBody>
                  <a:tcPr marT="38100" marB="38100"/>
                </a:tc>
                <a:tc>
                  <a:txBody>
                    <a:bodyPr/>
                    <a:lstStyle/>
                    <a:p>
                      <a:r>
                        <a:rPr lang="en-US" sz="2000" dirty="0" smtClean="0">
                          <a:latin typeface="Times New Roman" pitchFamily="18" charset="0"/>
                          <a:cs typeface="Times New Roman" pitchFamily="18" charset="0"/>
                        </a:rPr>
                        <a:t>Miss. Nikita </a:t>
                      </a:r>
                      <a:r>
                        <a:rPr lang="en-US" sz="2000" dirty="0" err="1" smtClean="0">
                          <a:latin typeface="Times New Roman" pitchFamily="18" charset="0"/>
                          <a:cs typeface="Times New Roman" pitchFamily="18" charset="0"/>
                        </a:rPr>
                        <a:t>Kundu</a:t>
                      </a:r>
                      <a:endParaRPr lang="en-IN" sz="20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507712872"/>
                  </a:ext>
                </a:extLst>
              </a:tr>
            </a:tbl>
          </a:graphicData>
        </a:graphic>
      </p:graphicFrame>
    </p:spTree>
    <p:extLst>
      <p:ext uri="{BB962C8B-B14F-4D97-AF65-F5344CB8AC3E}">
        <p14:creationId xmlns:p14="http://schemas.microsoft.com/office/powerpoint/2010/main" xmlns="" val="15870147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1" cy="1016000"/>
          </a:xfrm>
        </p:spPr>
        <p:txBody>
          <a:bodyPr>
            <a:normAutofit/>
          </a:bodyPr>
          <a:lstStyle/>
          <a:p>
            <a:pPr lvl="0" algn="ctr"/>
            <a:r>
              <a:rPr lang="en-IN" sz="2700" b="1" dirty="0" smtClean="0">
                <a:solidFill>
                  <a:schemeClr val="tx1"/>
                </a:solidFill>
                <a:latin typeface="Algerian" pitchFamily="82" charset="0"/>
              </a:rPr>
              <a:t>academic </a:t>
            </a:r>
            <a:r>
              <a:rPr lang="en-IN" sz="2700" b="1" dirty="0">
                <a:solidFill>
                  <a:schemeClr val="tx1"/>
                </a:solidFill>
                <a:latin typeface="Algerian" pitchFamily="82" charset="0"/>
              </a:rPr>
              <a:t>support staff (technical) and administrative staff: </a:t>
            </a:r>
            <a:endParaRPr lang="en-US" dirty="0">
              <a:solidFill>
                <a:schemeClr val="tx1"/>
              </a:solidFill>
            </a:endParaRP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xmlns="" val="2413723466"/>
              </p:ext>
            </p:extLst>
          </p:nvPr>
        </p:nvGraphicFramePr>
        <p:xfrm>
          <a:off x="384176" y="1623060"/>
          <a:ext cx="8100377" cy="2453640"/>
        </p:xfrm>
        <a:graphic>
          <a:graphicData uri="http://schemas.openxmlformats.org/drawingml/2006/table">
            <a:tbl>
              <a:tblPr firstRow="1" bandRow="1">
                <a:tableStyleId>{5C22544A-7EE6-4342-B048-85BDC9FD1C3A}</a:tableStyleId>
              </a:tblPr>
              <a:tblGrid>
                <a:gridCol w="3502025">
                  <a:extLst>
                    <a:ext uri="{9D8B030D-6E8A-4147-A177-3AD203B41FA5}">
                      <a16:colId xmlns:a16="http://schemas.microsoft.com/office/drawing/2014/main" xmlns="" val="20000"/>
                    </a:ext>
                  </a:extLst>
                </a:gridCol>
                <a:gridCol w="1397953">
                  <a:extLst>
                    <a:ext uri="{9D8B030D-6E8A-4147-A177-3AD203B41FA5}">
                      <a16:colId xmlns:a16="http://schemas.microsoft.com/office/drawing/2014/main" xmlns="" val="20001"/>
                    </a:ext>
                  </a:extLst>
                </a:gridCol>
                <a:gridCol w="1600200">
                  <a:extLst>
                    <a:ext uri="{9D8B030D-6E8A-4147-A177-3AD203B41FA5}">
                      <a16:colId xmlns:a16="http://schemas.microsoft.com/office/drawing/2014/main" xmlns="" val="20002"/>
                    </a:ext>
                  </a:extLst>
                </a:gridCol>
                <a:gridCol w="1600199">
                  <a:extLst>
                    <a:ext uri="{9D8B030D-6E8A-4147-A177-3AD203B41FA5}">
                      <a16:colId xmlns:a16="http://schemas.microsoft.com/office/drawing/2014/main" xmlns="" val="20003"/>
                    </a:ext>
                  </a:extLst>
                </a:gridCol>
              </a:tblGrid>
              <a:tr h="350520">
                <a:tc>
                  <a:txBody>
                    <a:bodyPr/>
                    <a:lstStyle/>
                    <a:p>
                      <a:pPr marL="0" marR="0" algn="just" hangingPunct="0">
                        <a:lnSpc>
                          <a:spcPct val="115000"/>
                        </a:lnSpc>
                        <a:spcBef>
                          <a:spcPts val="0"/>
                        </a:spcBef>
                        <a:spcAft>
                          <a:spcPts val="0"/>
                        </a:spcAft>
                      </a:pPr>
                      <a:r>
                        <a:rPr lang="en-IN" sz="2000" b="1" dirty="0">
                          <a:latin typeface="Times New Roman" pitchFamily="18" charset="0"/>
                          <a:ea typeface="Calibri"/>
                          <a:cs typeface="Times New Roman" pitchFamily="18" charset="0"/>
                        </a:rPr>
                        <a:t>Designation</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r>
                        <a:rPr lang="en-IN" sz="2000" b="1">
                          <a:latin typeface="Times New Roman" pitchFamily="18" charset="0"/>
                          <a:ea typeface="Calibri"/>
                          <a:cs typeface="Times New Roman" pitchFamily="18" charset="0"/>
                        </a:rPr>
                        <a:t>Sanctioned</a:t>
                      </a:r>
                      <a:endParaRPr lang="en-US" sz="200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r>
                        <a:rPr lang="en-IN" sz="2000" b="1">
                          <a:latin typeface="Times New Roman" pitchFamily="18" charset="0"/>
                          <a:ea typeface="Calibri"/>
                          <a:cs typeface="Times New Roman" pitchFamily="18" charset="0"/>
                        </a:rPr>
                        <a:t>Filled</a:t>
                      </a:r>
                      <a:endParaRPr lang="en-US" sz="200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r>
                        <a:rPr lang="en-IN" sz="2000" b="1">
                          <a:latin typeface="Times New Roman" pitchFamily="18" charset="0"/>
                          <a:ea typeface="Calibri"/>
                          <a:cs typeface="Times New Roman" pitchFamily="18" charset="0"/>
                        </a:rPr>
                        <a:t>Actual </a:t>
                      </a:r>
                      <a:endParaRPr lang="en-US" sz="2000">
                        <a:latin typeface="Times New Roman" pitchFamily="18" charset="0"/>
                        <a:ea typeface="Calibri"/>
                        <a:cs typeface="Times New Roman" pitchFamily="18" charset="0"/>
                      </a:endParaRPr>
                    </a:p>
                  </a:txBody>
                  <a:tcPr marL="67945" marR="67945" marT="0" marB="0"/>
                </a:tc>
                <a:extLst>
                  <a:ext uri="{0D108BD9-81ED-4DB2-BD59-A6C34878D82A}">
                    <a16:rowId xmlns:a16="http://schemas.microsoft.com/office/drawing/2014/main" xmlns="" val="10000"/>
                  </a:ext>
                </a:extLst>
              </a:tr>
              <a:tr h="350520">
                <a:tc>
                  <a:txBody>
                    <a:bodyPr/>
                    <a:lstStyle/>
                    <a:p>
                      <a:pPr marL="0" marR="0">
                        <a:lnSpc>
                          <a:spcPct val="115000"/>
                        </a:lnSpc>
                        <a:spcBef>
                          <a:spcPts val="0"/>
                        </a:spcBef>
                        <a:spcAft>
                          <a:spcPts val="0"/>
                        </a:spcAft>
                      </a:pPr>
                      <a:r>
                        <a:rPr lang="en-IN" sz="2000" dirty="0" smtClean="0">
                          <a:latin typeface="Times New Roman" pitchFamily="18" charset="0"/>
                          <a:ea typeface="Calibri"/>
                          <a:cs typeface="Times New Roman" pitchFamily="18" charset="0"/>
                        </a:rPr>
                        <a:t>Junior</a:t>
                      </a:r>
                      <a:r>
                        <a:rPr lang="en-IN" sz="2000" baseline="0" dirty="0" smtClean="0">
                          <a:latin typeface="Times New Roman" pitchFamily="18" charset="0"/>
                          <a:ea typeface="Calibri"/>
                          <a:cs typeface="Times New Roman" pitchFamily="18" charset="0"/>
                        </a:rPr>
                        <a:t> Technical Assistant </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endParaRPr lang="en-US" sz="2000" dirty="0">
                        <a:latin typeface="Times New Roman" pitchFamily="18" charset="0"/>
                        <a:ea typeface="Calibri"/>
                        <a:cs typeface="Times New Roman" pitchFamily="18" charset="0"/>
                      </a:endParaRPr>
                    </a:p>
                  </a:txBody>
                  <a:tcPr marL="67945" marR="67945" marT="0" marB="0"/>
                </a:tc>
              </a:tr>
              <a:tr h="350520">
                <a:tc>
                  <a:txBody>
                    <a:bodyPr/>
                    <a:lstStyle/>
                    <a:p>
                      <a:pPr marL="0" marR="0">
                        <a:lnSpc>
                          <a:spcPct val="115000"/>
                        </a:lnSpc>
                        <a:spcBef>
                          <a:spcPts val="0"/>
                        </a:spcBef>
                        <a:spcAft>
                          <a:spcPts val="0"/>
                        </a:spcAft>
                      </a:pPr>
                      <a:r>
                        <a:rPr lang="en-IN" sz="2000" dirty="0" smtClean="0">
                          <a:latin typeface="Times New Roman" pitchFamily="18" charset="0"/>
                          <a:ea typeface="Calibri"/>
                          <a:cs typeface="Times New Roman" pitchFamily="18" charset="0"/>
                        </a:rPr>
                        <a:t>Aquarium Assistant </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just" hangingPunct="0">
                        <a:lnSpc>
                          <a:spcPct val="115000"/>
                        </a:lnSpc>
                        <a:spcBef>
                          <a:spcPts val="0"/>
                        </a:spcBef>
                        <a:spcAft>
                          <a:spcPts val="0"/>
                        </a:spcAft>
                      </a:pPr>
                      <a:endParaRPr lang="en-US" sz="2000" dirty="0">
                        <a:latin typeface="Times New Roman" pitchFamily="18" charset="0"/>
                        <a:ea typeface="Calibri"/>
                        <a:cs typeface="Times New Roman" pitchFamily="18" charset="0"/>
                      </a:endParaRPr>
                    </a:p>
                  </a:txBody>
                  <a:tcPr marL="67945" marR="67945" marT="0" marB="0"/>
                </a:tc>
              </a:tr>
              <a:tr h="350520">
                <a:tc>
                  <a:txBody>
                    <a:bodyPr/>
                    <a:lstStyle/>
                    <a:p>
                      <a:pPr marL="0" marR="0">
                        <a:lnSpc>
                          <a:spcPct val="115000"/>
                        </a:lnSpc>
                        <a:spcBef>
                          <a:spcPts val="0"/>
                        </a:spcBef>
                        <a:spcAft>
                          <a:spcPts val="0"/>
                        </a:spcAft>
                      </a:pPr>
                      <a:r>
                        <a:rPr lang="en-IN" sz="2000" dirty="0">
                          <a:latin typeface="Times New Roman" pitchFamily="18" charset="0"/>
                          <a:ea typeface="Calibri"/>
                          <a:cs typeface="Times New Roman" pitchFamily="18" charset="0"/>
                        </a:rPr>
                        <a:t>Lab Assistant</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a:latin typeface="Times New Roman" pitchFamily="18" charset="0"/>
                          <a:ea typeface="Calibri"/>
                          <a:cs typeface="Times New Roman" pitchFamily="18" charset="0"/>
                        </a:rPr>
                        <a:t>1</a:t>
                      </a:r>
                      <a:endParaRPr lang="en-US" sz="2000">
                        <a:latin typeface="Times New Roman" pitchFamily="18" charset="0"/>
                        <a:ea typeface="Calibri"/>
                        <a:cs typeface="Times New Roman" pitchFamily="18" charset="0"/>
                      </a:endParaRPr>
                    </a:p>
                  </a:txBody>
                  <a:tcPr marL="67945" marR="67945" marT="0" marB="0"/>
                </a:tc>
                <a:extLst>
                  <a:ext uri="{0D108BD9-81ED-4DB2-BD59-A6C34878D82A}">
                    <a16:rowId xmlns:a16="http://schemas.microsoft.com/office/drawing/2014/main" xmlns="" val="10001"/>
                  </a:ext>
                </a:extLst>
              </a:tr>
              <a:tr h="350520">
                <a:tc>
                  <a:txBody>
                    <a:bodyPr/>
                    <a:lstStyle/>
                    <a:p>
                      <a:pPr marL="0" marR="0" algn="just" hangingPunct="0">
                        <a:lnSpc>
                          <a:spcPct val="115000"/>
                        </a:lnSpc>
                        <a:spcBef>
                          <a:spcPts val="0"/>
                        </a:spcBef>
                        <a:spcAft>
                          <a:spcPts val="0"/>
                        </a:spcAft>
                      </a:pPr>
                      <a:r>
                        <a:rPr lang="en-IN" sz="2000">
                          <a:latin typeface="Times New Roman" pitchFamily="18" charset="0"/>
                          <a:ea typeface="Calibri"/>
                          <a:cs typeface="Times New Roman" pitchFamily="18" charset="0"/>
                        </a:rPr>
                        <a:t>Lab Boy </a:t>
                      </a:r>
                      <a:endParaRPr lang="en-US" sz="200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a:latin typeface="Times New Roman" pitchFamily="18" charset="0"/>
                          <a:ea typeface="Calibri"/>
                          <a:cs typeface="Times New Roman" pitchFamily="18" charset="0"/>
                        </a:rPr>
                        <a:t>1</a:t>
                      </a:r>
                      <a:endParaRPr lang="en-US" sz="200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a:latin typeface="Times New Roman" pitchFamily="18" charset="0"/>
                          <a:ea typeface="Calibri"/>
                          <a:cs typeface="Times New Roman" pitchFamily="18" charset="0"/>
                        </a:rPr>
                        <a:t>1</a:t>
                      </a:r>
                      <a:endParaRPr lang="en-US" sz="2000">
                        <a:latin typeface="Times New Roman" pitchFamily="18" charset="0"/>
                        <a:ea typeface="Calibri"/>
                        <a:cs typeface="Times New Roman" pitchFamily="18" charset="0"/>
                      </a:endParaRPr>
                    </a:p>
                  </a:txBody>
                  <a:tcPr marL="67945" marR="67945" marT="0" marB="0"/>
                </a:tc>
                <a:extLst>
                  <a:ext uri="{0D108BD9-81ED-4DB2-BD59-A6C34878D82A}">
                    <a16:rowId xmlns:a16="http://schemas.microsoft.com/office/drawing/2014/main" xmlns="" val="10002"/>
                  </a:ext>
                </a:extLst>
              </a:tr>
              <a:tr h="350520">
                <a:tc>
                  <a:txBody>
                    <a:bodyPr/>
                    <a:lstStyle/>
                    <a:p>
                      <a:pPr marL="0" marR="0" algn="just" hangingPunct="0">
                        <a:lnSpc>
                          <a:spcPct val="115000"/>
                        </a:lnSpc>
                        <a:spcBef>
                          <a:spcPts val="0"/>
                        </a:spcBef>
                        <a:spcAft>
                          <a:spcPts val="0"/>
                        </a:spcAft>
                      </a:pPr>
                      <a:r>
                        <a:rPr lang="en-IN" sz="2000" dirty="0">
                          <a:latin typeface="Times New Roman" pitchFamily="18" charset="0"/>
                          <a:ea typeface="Calibri"/>
                          <a:cs typeface="Times New Roman" pitchFamily="18" charset="0"/>
                        </a:rPr>
                        <a:t>IV Class</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r>
                        <a:rPr lang="en-IN" sz="2000" dirty="0">
                          <a:latin typeface="Times New Roman" pitchFamily="18" charset="0"/>
                          <a:ea typeface="Calibri"/>
                          <a:cs typeface="Times New Roman" pitchFamily="18" charset="0"/>
                        </a:rPr>
                        <a:t>1</a:t>
                      </a:r>
                      <a:endParaRPr lang="en-US" sz="2000" dirty="0">
                        <a:latin typeface="Times New Roman" pitchFamily="18" charset="0"/>
                        <a:ea typeface="Calibri"/>
                        <a:cs typeface="Times New Roman" pitchFamily="18" charset="0"/>
                      </a:endParaRPr>
                    </a:p>
                  </a:txBody>
                  <a:tcPr marL="67945" marR="67945" marT="0" marB="0"/>
                </a:tc>
                <a:extLst>
                  <a:ext uri="{0D108BD9-81ED-4DB2-BD59-A6C34878D82A}">
                    <a16:rowId xmlns:a16="http://schemas.microsoft.com/office/drawing/2014/main" xmlns="" val="10003"/>
                  </a:ext>
                </a:extLst>
              </a:tr>
              <a:tr h="350520">
                <a:tc>
                  <a:txBody>
                    <a:bodyPr/>
                    <a:lstStyle/>
                    <a:p>
                      <a:pPr marL="0" marR="0" algn="just" hangingPunct="0">
                        <a:lnSpc>
                          <a:spcPct val="115000"/>
                        </a:lnSpc>
                        <a:spcBef>
                          <a:spcPts val="0"/>
                        </a:spcBef>
                        <a:spcAft>
                          <a:spcPts val="0"/>
                        </a:spcAft>
                      </a:pPr>
                      <a:r>
                        <a:rPr lang="en-IN" sz="2000" dirty="0">
                          <a:latin typeface="Times New Roman" pitchFamily="18" charset="0"/>
                          <a:ea typeface="Calibri"/>
                          <a:cs typeface="Times New Roman" pitchFamily="18" charset="0"/>
                        </a:rPr>
                        <a:t> </a:t>
                      </a:r>
                      <a:endParaRPr lang="en-US" sz="2000" dirty="0">
                        <a:latin typeface="Times New Roman" pitchFamily="18" charset="0"/>
                        <a:ea typeface="Calibri"/>
                        <a:cs typeface="Times New Roman" pitchFamily="18" charset="0"/>
                      </a:endParaRPr>
                    </a:p>
                  </a:txBody>
                  <a:tcPr marL="67945" marR="67945" marT="0" marB="0"/>
                </a:tc>
                <a:tc>
                  <a:txBody>
                    <a:bodyPr/>
                    <a:lstStyle/>
                    <a:p>
                      <a:pPr marL="0" marR="0" algn="ctr" hangingPunct="0">
                        <a:lnSpc>
                          <a:spcPct val="115000"/>
                        </a:lnSpc>
                        <a:spcBef>
                          <a:spcPts val="0"/>
                        </a:spcBef>
                        <a:spcAft>
                          <a:spcPts val="0"/>
                        </a:spcAft>
                      </a:pPr>
                      <a:endParaRPr lang="en-US" sz="2000" b="1" dirty="0">
                        <a:solidFill>
                          <a:schemeClr val="tx1"/>
                        </a:solidFill>
                        <a:latin typeface="Times New Roman" pitchFamily="18" charset="0"/>
                        <a:ea typeface="Calibri"/>
                        <a:cs typeface="Times New Roman" pitchFamily="18" charset="0"/>
                      </a:endParaRPr>
                    </a:p>
                  </a:txBody>
                  <a:tcPr marL="67945" marR="67945" marT="0" marB="0"/>
                </a:tc>
                <a:tc>
                  <a:txBody>
                    <a:bodyPr/>
                    <a:lstStyle/>
                    <a:p>
                      <a:pPr marL="0" marR="0" indent="0" algn="ctr" defTabSz="914400" rtl="0" eaLnBrk="1" fontAlgn="auto" latinLnBrk="0" hangingPunct="0">
                        <a:lnSpc>
                          <a:spcPct val="115000"/>
                        </a:lnSpc>
                        <a:spcBef>
                          <a:spcPts val="0"/>
                        </a:spcBef>
                        <a:spcAft>
                          <a:spcPts val="0"/>
                        </a:spcAft>
                        <a:buClrTx/>
                        <a:buSzTx/>
                        <a:buFontTx/>
                        <a:buNone/>
                        <a:tabLst/>
                        <a:defRPr/>
                      </a:pPr>
                      <a:endParaRPr lang="en-US" sz="2000" b="1" dirty="0" smtClean="0">
                        <a:solidFill>
                          <a:schemeClr val="tx1"/>
                        </a:solidFill>
                        <a:latin typeface="Times New Roman" pitchFamily="18" charset="0"/>
                        <a:ea typeface="Calibri"/>
                        <a:cs typeface="Times New Roman" pitchFamily="18" charset="0"/>
                      </a:endParaRPr>
                    </a:p>
                  </a:txBody>
                  <a:tcPr marL="67945" marR="67945" marT="0" marB="0"/>
                </a:tc>
                <a:tc>
                  <a:txBody>
                    <a:bodyPr/>
                    <a:lstStyle/>
                    <a:p>
                      <a:pPr marL="0" marR="0" indent="0" algn="ctr" defTabSz="914400" rtl="0" eaLnBrk="1" fontAlgn="auto" latinLnBrk="0" hangingPunct="0">
                        <a:lnSpc>
                          <a:spcPct val="115000"/>
                        </a:lnSpc>
                        <a:spcBef>
                          <a:spcPts val="0"/>
                        </a:spcBef>
                        <a:spcAft>
                          <a:spcPts val="0"/>
                        </a:spcAft>
                        <a:buClrTx/>
                        <a:buSzTx/>
                        <a:buFontTx/>
                        <a:buNone/>
                        <a:tabLst/>
                        <a:defRPr/>
                      </a:pPr>
                      <a:endParaRPr lang="en-US" sz="2000" b="1" dirty="0" smtClean="0">
                        <a:solidFill>
                          <a:schemeClr val="tx1"/>
                        </a:solidFill>
                        <a:latin typeface="Times New Roman" pitchFamily="18" charset="0"/>
                        <a:ea typeface="Calibri"/>
                        <a:cs typeface="Times New Roman" pitchFamily="18" charset="0"/>
                      </a:endParaRPr>
                    </a:p>
                  </a:txBody>
                  <a:tcPr marL="67945" marR="67945" marT="0" marB="0"/>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ivek\Downloads\20211202_115950.jpg"/>
          <p:cNvPicPr>
            <a:picLocks noChangeAspect="1" noChangeArrowheads="1"/>
          </p:cNvPicPr>
          <p:nvPr/>
        </p:nvPicPr>
        <p:blipFill>
          <a:blip r:embed="rId2" cstate="print"/>
          <a:srcRect/>
          <a:stretch>
            <a:fillRect/>
          </a:stretch>
        </p:blipFill>
        <p:spPr bwMode="auto">
          <a:xfrm>
            <a:off x="0" y="1270000"/>
            <a:ext cx="9144000" cy="4445000"/>
          </a:xfrm>
          <a:prstGeom prst="rect">
            <a:avLst/>
          </a:prstGeom>
          <a:noFill/>
        </p:spPr>
      </p:pic>
      <p:sp>
        <p:nvSpPr>
          <p:cNvPr id="7" name="Title 1"/>
          <p:cNvSpPr>
            <a:spLocks noGrp="1"/>
          </p:cNvSpPr>
          <p:nvPr>
            <p:ph type="title"/>
          </p:nvPr>
        </p:nvSpPr>
        <p:spPr>
          <a:xfrm>
            <a:off x="0" y="0"/>
            <a:ext cx="9144000" cy="1079500"/>
          </a:xfrm>
        </p:spPr>
        <p:txBody>
          <a:bodyPr>
            <a:normAutofit fontScale="90000"/>
          </a:bodyPr>
          <a:lstStyle/>
          <a:p>
            <a:pPr algn="ctr"/>
            <a:r>
              <a:rPr lang="en-IN" sz="4000" b="1" dirty="0">
                <a:solidFill>
                  <a:schemeClr val="tx1"/>
                </a:solidFill>
                <a:latin typeface="Algerian" pitchFamily="82" charset="0"/>
              </a:rPr>
              <a:t>DEPARTMENT OF </a:t>
            </a:r>
            <a:r>
              <a:rPr lang="en-IN" sz="4000" b="1" dirty="0" smtClean="0">
                <a:solidFill>
                  <a:schemeClr val="tx1"/>
                </a:solidFill>
                <a:latin typeface="Algerian" pitchFamily="82" charset="0"/>
              </a:rPr>
              <a:t>Zoology</a:t>
            </a:r>
            <a:br>
              <a:rPr lang="en-IN" sz="4000" b="1" dirty="0" smtClean="0">
                <a:solidFill>
                  <a:schemeClr val="tx1"/>
                </a:solidFill>
                <a:latin typeface="Algerian" pitchFamily="82" charset="0"/>
              </a:rPr>
            </a:br>
            <a:r>
              <a:rPr lang="en-IN" sz="4000" b="1" dirty="0" smtClean="0">
                <a:solidFill>
                  <a:schemeClr val="tx1"/>
                </a:solidFill>
                <a:latin typeface="Algerian" pitchFamily="82" charset="0"/>
              </a:rPr>
              <a:t>Faculty of Science</a:t>
            </a:r>
            <a:endParaRPr lang="en-US" dirty="0">
              <a:solidFill>
                <a:schemeClr val="tx1"/>
              </a:solidFill>
              <a:latin typeface="Algerian" pitchFamily="8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9500"/>
          </a:xfrm>
        </p:spPr>
        <p:txBody>
          <a:bodyPr>
            <a:normAutofit/>
          </a:bodyPr>
          <a:lstStyle/>
          <a:p>
            <a:pPr algn="ctr"/>
            <a:r>
              <a:rPr lang="en-IN" b="1" dirty="0" smtClean="0">
                <a:solidFill>
                  <a:schemeClr val="tx1"/>
                </a:solidFill>
                <a:latin typeface="Algerian" pitchFamily="82" charset="0"/>
              </a:rPr>
              <a:t>Infrastructure and Facilities </a:t>
            </a:r>
            <a:endParaRPr lang="en-US" b="1" dirty="0">
              <a:solidFill>
                <a:schemeClr val="tx1"/>
              </a:solidFill>
              <a:latin typeface="Algerian" pitchFamily="82" charset="0"/>
            </a:endParaRPr>
          </a:p>
        </p:txBody>
      </p:sp>
      <p:sp>
        <p:nvSpPr>
          <p:cNvPr id="3" name="Content Placeholder 2"/>
          <p:cNvSpPr>
            <a:spLocks noGrp="1"/>
          </p:cNvSpPr>
          <p:nvPr>
            <p:ph sz="quarter" idx="1"/>
          </p:nvPr>
        </p:nvSpPr>
        <p:spPr>
          <a:xfrm>
            <a:off x="381000" y="1270000"/>
            <a:ext cx="8534400" cy="4445000"/>
          </a:xfrm>
        </p:spPr>
        <p:txBody>
          <a:bodyPr>
            <a:normAutofit lnSpcReduction="10000"/>
          </a:bodyPr>
          <a:lstStyle/>
          <a:p>
            <a:pPr>
              <a:spcBef>
                <a:spcPts val="0"/>
              </a:spcBef>
              <a:spcAft>
                <a:spcPts val="1200"/>
              </a:spcAft>
            </a:pPr>
            <a:r>
              <a:rPr lang="en-IN" sz="2000" dirty="0" smtClean="0">
                <a:latin typeface="Times New Roman" pitchFamily="18" charset="0"/>
                <a:cs typeface="Times New Roman" pitchFamily="18" charset="0"/>
              </a:rPr>
              <a:t>UV Visual Spectrophotometer</a:t>
            </a:r>
          </a:p>
          <a:p>
            <a:pPr>
              <a:spcBef>
                <a:spcPts val="0"/>
              </a:spcBef>
              <a:spcAft>
                <a:spcPts val="1200"/>
              </a:spcAft>
            </a:pPr>
            <a:r>
              <a:rPr lang="en-IN" sz="2000" dirty="0" smtClean="0">
                <a:latin typeface="Times New Roman" pitchFamily="18" charset="0"/>
                <a:cs typeface="Times New Roman" pitchFamily="18" charset="0"/>
              </a:rPr>
              <a:t>Spectrophotometer </a:t>
            </a:r>
          </a:p>
          <a:p>
            <a:pPr>
              <a:spcBef>
                <a:spcPts val="0"/>
              </a:spcBef>
              <a:spcAft>
                <a:spcPts val="1200"/>
              </a:spcAft>
            </a:pPr>
            <a:r>
              <a:rPr lang="en-IN" sz="2000" dirty="0" smtClean="0">
                <a:latin typeface="Times New Roman" pitchFamily="18" charset="0"/>
                <a:cs typeface="Times New Roman" pitchFamily="18" charset="0"/>
              </a:rPr>
              <a:t>Microtome</a:t>
            </a:r>
          </a:p>
          <a:p>
            <a:pPr>
              <a:spcBef>
                <a:spcPts val="0"/>
              </a:spcBef>
              <a:spcAft>
                <a:spcPts val="1200"/>
              </a:spcAft>
            </a:pPr>
            <a:r>
              <a:rPr lang="en-IN" sz="2000" dirty="0" smtClean="0">
                <a:latin typeface="Times New Roman" pitchFamily="18" charset="0"/>
                <a:cs typeface="Times New Roman" pitchFamily="18" charset="0"/>
              </a:rPr>
              <a:t>Centrifuge</a:t>
            </a:r>
          </a:p>
          <a:p>
            <a:pPr>
              <a:spcBef>
                <a:spcPts val="0"/>
              </a:spcBef>
              <a:spcAft>
                <a:spcPts val="1200"/>
              </a:spcAft>
            </a:pPr>
            <a:r>
              <a:rPr lang="en-IN" sz="2000" dirty="0" smtClean="0">
                <a:latin typeface="Times New Roman" pitchFamily="18" charset="0"/>
                <a:cs typeface="Times New Roman" pitchFamily="18" charset="0"/>
              </a:rPr>
              <a:t>Gel Electrophoresis</a:t>
            </a:r>
          </a:p>
          <a:p>
            <a:pPr>
              <a:spcBef>
                <a:spcPts val="0"/>
              </a:spcBef>
              <a:spcAft>
                <a:spcPts val="1200"/>
              </a:spcAft>
            </a:pPr>
            <a:r>
              <a:rPr lang="en-IN" sz="2000" dirty="0" smtClean="0">
                <a:latin typeface="Times New Roman" pitchFamily="18" charset="0"/>
                <a:cs typeface="Times New Roman" pitchFamily="18" charset="0"/>
              </a:rPr>
              <a:t>Thin Layer Chromatography</a:t>
            </a:r>
          </a:p>
          <a:p>
            <a:pPr>
              <a:spcBef>
                <a:spcPts val="0"/>
              </a:spcBef>
              <a:spcAft>
                <a:spcPts val="1200"/>
              </a:spcAft>
            </a:pPr>
            <a:r>
              <a:rPr lang="en-IN" sz="2000" dirty="0" smtClean="0">
                <a:latin typeface="Times New Roman" pitchFamily="18" charset="0"/>
                <a:cs typeface="Times New Roman" pitchFamily="18" charset="0"/>
              </a:rPr>
              <a:t>Micro Photography </a:t>
            </a:r>
          </a:p>
          <a:p>
            <a:pPr>
              <a:spcBef>
                <a:spcPts val="0"/>
              </a:spcBef>
              <a:spcAft>
                <a:spcPts val="1200"/>
              </a:spcAft>
            </a:pPr>
            <a:r>
              <a:rPr lang="en-IN" sz="2000" dirty="0" smtClean="0">
                <a:latin typeface="Times New Roman" pitchFamily="18" charset="0"/>
                <a:cs typeface="Times New Roman" pitchFamily="18" charset="0"/>
              </a:rPr>
              <a:t>pH Meter (Digital / Portable)</a:t>
            </a:r>
          </a:p>
          <a:p>
            <a:pPr>
              <a:spcBef>
                <a:spcPts val="0"/>
              </a:spcBef>
              <a:spcAft>
                <a:spcPts val="1200"/>
              </a:spcAft>
            </a:pPr>
            <a:r>
              <a:rPr lang="en-IN" sz="2000" dirty="0" err="1" smtClean="0">
                <a:latin typeface="Times New Roman" pitchFamily="18" charset="0"/>
                <a:cs typeface="Times New Roman" pitchFamily="18" charset="0"/>
              </a:rPr>
              <a:t>Sterozoom</a:t>
            </a:r>
            <a:r>
              <a:rPr lang="en-IN" sz="2000" dirty="0" smtClean="0">
                <a:latin typeface="Times New Roman" pitchFamily="18" charset="0"/>
                <a:cs typeface="Times New Roman" pitchFamily="18" charset="0"/>
              </a:rPr>
              <a:t> </a:t>
            </a:r>
            <a:r>
              <a:rPr lang="en-IN" sz="2000" dirty="0" err="1" smtClean="0">
                <a:latin typeface="Times New Roman" pitchFamily="18" charset="0"/>
                <a:cs typeface="Times New Roman" pitchFamily="18" charset="0"/>
              </a:rPr>
              <a:t>Trinoculor</a:t>
            </a:r>
            <a:r>
              <a:rPr lang="en-IN" sz="2000" dirty="0" smtClean="0">
                <a:latin typeface="Times New Roman" pitchFamily="18" charset="0"/>
                <a:cs typeface="Times New Roman" pitchFamily="18" charset="0"/>
              </a:rPr>
              <a:t> Research Microscopes </a:t>
            </a:r>
          </a:p>
          <a:p>
            <a:pPr>
              <a:spcBef>
                <a:spcPts val="0"/>
              </a:spcBef>
              <a:spcAft>
                <a:spcPts val="1200"/>
              </a:spcAft>
            </a:pPr>
            <a:r>
              <a:rPr lang="en-IN" sz="2000" dirty="0" err="1" smtClean="0">
                <a:latin typeface="Times New Roman" pitchFamily="18" charset="0"/>
                <a:cs typeface="Times New Roman" pitchFamily="18" charset="0"/>
              </a:rPr>
              <a:t>Sterozoom</a:t>
            </a:r>
            <a:r>
              <a:rPr lang="en-IN" sz="2000" dirty="0" smtClean="0">
                <a:latin typeface="Times New Roman" pitchFamily="18" charset="0"/>
                <a:cs typeface="Times New Roman" pitchFamily="18" charset="0"/>
              </a:rPr>
              <a:t> </a:t>
            </a:r>
            <a:r>
              <a:rPr lang="en-IN" sz="2000" dirty="0" err="1" smtClean="0">
                <a:latin typeface="Times New Roman" pitchFamily="18" charset="0"/>
                <a:cs typeface="Times New Roman" pitchFamily="18" charset="0"/>
              </a:rPr>
              <a:t>Trinoculor</a:t>
            </a:r>
            <a:r>
              <a:rPr lang="en-IN" sz="2000" dirty="0" smtClean="0">
                <a:latin typeface="Times New Roman" pitchFamily="18" charset="0"/>
                <a:cs typeface="Times New Roman" pitchFamily="18" charset="0"/>
              </a:rPr>
              <a:t> Dissection Microscopes</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vivek\Downloads\20211202_120042.jpg"/>
          <p:cNvPicPr>
            <a:picLocks noChangeAspect="1" noChangeArrowheads="1"/>
          </p:cNvPicPr>
          <p:nvPr/>
        </p:nvPicPr>
        <p:blipFill>
          <a:blip r:embed="rId2" cstate="print"/>
          <a:srcRect/>
          <a:stretch>
            <a:fillRect/>
          </a:stretch>
        </p:blipFill>
        <p:spPr bwMode="auto">
          <a:xfrm>
            <a:off x="152400" y="675640"/>
            <a:ext cx="8869680" cy="454406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vek\Downloads\20211202_120029.jpg"/>
          <p:cNvPicPr>
            <a:picLocks noChangeAspect="1" noChangeArrowheads="1"/>
          </p:cNvPicPr>
          <p:nvPr/>
        </p:nvPicPr>
        <p:blipFill>
          <a:blip r:embed="rId2" cstate="print"/>
          <a:srcRect/>
          <a:stretch>
            <a:fillRect/>
          </a:stretch>
        </p:blipFill>
        <p:spPr bwMode="auto">
          <a:xfrm>
            <a:off x="76200" y="419100"/>
            <a:ext cx="8961120" cy="493143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normAutofit/>
          </a:bodyPr>
          <a:lstStyle/>
          <a:p>
            <a:r>
              <a:rPr lang="en-IN" b="1" dirty="0" smtClean="0">
                <a:solidFill>
                  <a:schemeClr val="tx1"/>
                </a:solidFill>
                <a:latin typeface="Algerian" pitchFamily="82" charset="0"/>
              </a:rPr>
              <a:t>Infrastructure and Facilities </a:t>
            </a:r>
            <a:endParaRPr lang="en-US" dirty="0"/>
          </a:p>
        </p:txBody>
      </p:sp>
      <p:pic>
        <p:nvPicPr>
          <p:cNvPr id="4098" name="Picture 2"/>
          <p:cNvPicPr>
            <a:picLocks noChangeAspect="1" noChangeArrowheads="1"/>
          </p:cNvPicPr>
          <p:nvPr/>
        </p:nvPicPr>
        <p:blipFill>
          <a:blip r:embed="rId2"/>
          <a:srcRect/>
          <a:stretch>
            <a:fillRect/>
          </a:stretch>
        </p:blipFill>
        <p:spPr bwMode="auto">
          <a:xfrm>
            <a:off x="1" y="1299250"/>
            <a:ext cx="9144000" cy="4415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lstStyle/>
          <a:p>
            <a:pPr algn="ctr"/>
            <a:r>
              <a:rPr lang="en-IN" b="1" dirty="0" smtClean="0">
                <a:solidFill>
                  <a:schemeClr val="tx1"/>
                </a:solidFill>
                <a:latin typeface="Algerian" pitchFamily="82" charset="0"/>
              </a:rPr>
              <a:t>Research Thrust Areas </a:t>
            </a:r>
            <a:endParaRPr lang="en-US" b="1" dirty="0">
              <a:solidFill>
                <a:schemeClr val="tx1"/>
              </a:solidFill>
              <a:latin typeface="Algerian" pitchFamily="82" charset="0"/>
            </a:endParaRPr>
          </a:p>
        </p:txBody>
      </p:sp>
      <p:pic>
        <p:nvPicPr>
          <p:cNvPr id="1026" name="Picture 2" descr="D:\Vivek\10 October 2021 KNP with CCB\118D5300\DSC_0842.JPG"/>
          <p:cNvPicPr>
            <a:picLocks noChangeAspect="1" noChangeArrowheads="1"/>
          </p:cNvPicPr>
          <p:nvPr/>
        </p:nvPicPr>
        <p:blipFill>
          <a:blip r:embed="rId2" cstate="print">
            <a:lum bright="20000" contrast="20000"/>
          </a:blip>
          <a:srcRect l="10595" t="18018" r="9843" b="13422"/>
          <a:stretch>
            <a:fillRect/>
          </a:stretch>
        </p:blipFill>
        <p:spPr bwMode="auto">
          <a:xfrm>
            <a:off x="0" y="1270000"/>
            <a:ext cx="9144000" cy="4445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style>
          <a:lnRef idx="1">
            <a:schemeClr val="accent1"/>
          </a:lnRef>
          <a:fillRef idx="2">
            <a:schemeClr val="accent1"/>
          </a:fillRef>
          <a:effectRef idx="1">
            <a:schemeClr val="accent1"/>
          </a:effectRef>
          <a:fontRef idx="minor">
            <a:schemeClr val="dk1"/>
          </a:fontRef>
        </p:style>
        <p:txBody>
          <a:bodyPr>
            <a:normAutofit/>
          </a:bodyPr>
          <a:lstStyle/>
          <a:p>
            <a:pPr lvl="0" algn="ctr"/>
            <a:r>
              <a:rPr lang="en-IN" sz="4000" b="1" dirty="0">
                <a:latin typeface="Algerian" pitchFamily="82" charset="0"/>
              </a:rPr>
              <a:t>RESEARCH </a:t>
            </a:r>
            <a:r>
              <a:rPr lang="en-IN" sz="4000" b="1" dirty="0" smtClean="0">
                <a:latin typeface="Algerian" pitchFamily="82" charset="0"/>
              </a:rPr>
              <a:t>AREAS</a:t>
            </a:r>
            <a:endParaRPr lang="en-US" sz="4000" dirty="0">
              <a:latin typeface="Algerian" pitchFamily="82" charset="0"/>
            </a:endParaRPr>
          </a:p>
        </p:txBody>
      </p:sp>
      <p:sp>
        <p:nvSpPr>
          <p:cNvPr id="3" name="Content Placeholder 2"/>
          <p:cNvSpPr>
            <a:spLocks noGrp="1"/>
          </p:cNvSpPr>
          <p:nvPr>
            <p:ph sz="quarter" idx="1"/>
          </p:nvPr>
        </p:nvSpPr>
        <p:spPr>
          <a:xfrm>
            <a:off x="152400" y="1295400"/>
            <a:ext cx="8763000" cy="4381500"/>
          </a:xfrm>
        </p:spPr>
        <p:style>
          <a:lnRef idx="2">
            <a:schemeClr val="accent2"/>
          </a:lnRef>
          <a:fillRef idx="1">
            <a:schemeClr val="lt1"/>
          </a:fillRef>
          <a:effectRef idx="0">
            <a:schemeClr val="accent2"/>
          </a:effectRef>
          <a:fontRef idx="minor">
            <a:schemeClr val="dk1"/>
          </a:fontRef>
        </p:style>
        <p:txBody>
          <a:bodyPr>
            <a:normAutofit/>
          </a:bodyPr>
          <a:lstStyle/>
          <a:p>
            <a:pPr>
              <a:lnSpc>
                <a:spcPct val="200000"/>
              </a:lnSpc>
              <a:buNone/>
            </a:pPr>
            <a:r>
              <a:rPr lang="en-IN" b="1" dirty="0">
                <a:solidFill>
                  <a:schemeClr val="tx1"/>
                </a:solidFill>
                <a:latin typeface="Times New Roman" pitchFamily="18" charset="0"/>
                <a:cs typeface="Times New Roman" pitchFamily="18" charset="0"/>
              </a:rPr>
              <a:t>Prof. </a:t>
            </a:r>
            <a:r>
              <a:rPr lang="en-IN" b="1" dirty="0" err="1" smtClean="0">
                <a:solidFill>
                  <a:schemeClr val="tx1"/>
                </a:solidFill>
                <a:latin typeface="Times New Roman" pitchFamily="18" charset="0"/>
                <a:cs typeface="Times New Roman" pitchFamily="18" charset="0"/>
              </a:rPr>
              <a:t>Subhash</a:t>
            </a:r>
            <a:r>
              <a:rPr lang="en-IN" b="1" dirty="0" smtClean="0">
                <a:solidFill>
                  <a:schemeClr val="tx1"/>
                </a:solidFill>
                <a:latin typeface="Times New Roman" pitchFamily="18" charset="0"/>
                <a:cs typeface="Times New Roman" pitchFamily="18" charset="0"/>
              </a:rPr>
              <a:t> Chandra </a:t>
            </a:r>
            <a:endParaRPr lang="en-IN" b="1" dirty="0">
              <a:solidFill>
                <a:schemeClr val="tx1"/>
              </a:solidFill>
              <a:latin typeface="Times New Roman" pitchFamily="18" charset="0"/>
              <a:cs typeface="Times New Roman" pitchFamily="18" charset="0"/>
            </a:endParaRPr>
          </a:p>
          <a:p>
            <a:pPr marL="514350" indent="-514350">
              <a:lnSpc>
                <a:spcPct val="200000"/>
              </a:lnSpc>
              <a:buFont typeface="+mj-lt"/>
              <a:buAutoNum type="arabicPeriod"/>
            </a:pPr>
            <a:r>
              <a:rPr lang="en-IN" dirty="0" smtClean="0">
                <a:solidFill>
                  <a:schemeClr val="tx1"/>
                </a:solidFill>
                <a:latin typeface="Times New Roman" pitchFamily="18" charset="0"/>
                <a:cs typeface="Times New Roman" pitchFamily="18" charset="0"/>
              </a:rPr>
              <a:t>Animal Behaviour / </a:t>
            </a:r>
            <a:r>
              <a:rPr lang="en-IN" dirty="0" err="1" smtClean="0">
                <a:solidFill>
                  <a:schemeClr val="tx1"/>
                </a:solidFill>
                <a:latin typeface="Times New Roman" pitchFamily="18" charset="0"/>
                <a:cs typeface="Times New Roman" pitchFamily="18" charset="0"/>
              </a:rPr>
              <a:t>Ethology</a:t>
            </a:r>
            <a:endParaRPr lang="en-IN" dirty="0" smtClean="0">
              <a:solidFill>
                <a:schemeClr val="tx1"/>
              </a:solidFill>
              <a:latin typeface="Times New Roman" pitchFamily="18" charset="0"/>
              <a:cs typeface="Times New Roman" pitchFamily="18" charset="0"/>
            </a:endParaRPr>
          </a:p>
          <a:p>
            <a:pPr marL="514350" indent="-514350">
              <a:lnSpc>
                <a:spcPct val="200000"/>
              </a:lnSpc>
              <a:buFont typeface="+mj-lt"/>
              <a:buAutoNum type="arabicPeriod"/>
            </a:pPr>
            <a:r>
              <a:rPr lang="en-IN" dirty="0" smtClean="0">
                <a:solidFill>
                  <a:schemeClr val="tx1"/>
                </a:solidFill>
                <a:latin typeface="Times New Roman" pitchFamily="18" charset="0"/>
                <a:cs typeface="Times New Roman" pitchFamily="18" charset="0"/>
              </a:rPr>
              <a:t>Wildlife Biology/ Biodiversity Conservation </a:t>
            </a:r>
          </a:p>
          <a:p>
            <a:pPr marL="514350" indent="-514350">
              <a:lnSpc>
                <a:spcPct val="200000"/>
              </a:lnSpc>
              <a:buFont typeface="+mj-lt"/>
              <a:buAutoNum type="arabicPeriod"/>
            </a:pPr>
            <a:r>
              <a:rPr lang="en-IN" dirty="0" smtClean="0">
                <a:solidFill>
                  <a:schemeClr val="tx1"/>
                </a:solidFill>
                <a:latin typeface="Times New Roman" pitchFamily="18" charset="0"/>
                <a:cs typeface="Times New Roman" pitchFamily="18" charset="0"/>
              </a:rPr>
              <a:t>Natural Resources Conservation </a:t>
            </a:r>
            <a:endParaRPr lang="en-IN"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 y="-76200"/>
            <a:ext cx="9144000" cy="1016000"/>
          </a:xfrm>
          <a:noFill/>
          <a:ln>
            <a:noFill/>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en-IN" sz="2000" b="1" dirty="0" smtClean="0">
                <a:solidFill>
                  <a:schemeClr val="tx1"/>
                </a:solidFill>
                <a:latin typeface="Algerian" pitchFamily="82" charset="0"/>
              </a:rPr>
              <a:t>Latest Publications </a:t>
            </a:r>
            <a:endParaRPr lang="en-US" sz="2000" b="1" dirty="0">
              <a:solidFill>
                <a:schemeClr val="tx1"/>
              </a:solidFill>
              <a:latin typeface="Algerian" pitchFamily="82" charset="0"/>
            </a:endParaRPr>
          </a:p>
        </p:txBody>
      </p:sp>
      <p:pic>
        <p:nvPicPr>
          <p:cNvPr id="2050" name="Picture 2"/>
          <p:cNvPicPr>
            <a:picLocks noChangeAspect="1" noChangeArrowheads="1"/>
          </p:cNvPicPr>
          <p:nvPr/>
        </p:nvPicPr>
        <p:blipFill>
          <a:blip r:embed="rId2"/>
          <a:srcRect/>
          <a:stretch>
            <a:fillRect/>
          </a:stretch>
        </p:blipFill>
        <p:spPr bwMode="auto">
          <a:xfrm>
            <a:off x="-87086" y="1270000"/>
            <a:ext cx="9144000" cy="3111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normAutofit/>
          </a:bodyPr>
          <a:lstStyle/>
          <a:p>
            <a:pPr algn="ctr"/>
            <a:r>
              <a:rPr lang="en-IN" sz="3200" b="1" dirty="0" smtClean="0">
                <a:solidFill>
                  <a:schemeClr val="tx1"/>
                </a:solidFill>
                <a:latin typeface="Algerian" pitchFamily="82" charset="0"/>
              </a:rPr>
              <a:t>Other latest Scientific Contributions</a:t>
            </a:r>
            <a:r>
              <a:rPr lang="en-IN" b="1" dirty="0" smtClean="0">
                <a:solidFill>
                  <a:schemeClr val="tx1"/>
                </a:solidFill>
                <a:latin typeface="Algerian" pitchFamily="82" charset="0"/>
              </a:rPr>
              <a:t> </a:t>
            </a:r>
            <a:endParaRPr lang="en-US" b="1" dirty="0">
              <a:solidFill>
                <a:schemeClr val="tx1"/>
              </a:solidFill>
              <a:latin typeface="Algerian" pitchFamily="82" charset="0"/>
            </a:endParaRPr>
          </a:p>
        </p:txBody>
      </p:sp>
      <p:pic>
        <p:nvPicPr>
          <p:cNvPr id="3074" name="Picture 2"/>
          <p:cNvPicPr>
            <a:picLocks noChangeAspect="1" noChangeArrowheads="1"/>
          </p:cNvPicPr>
          <p:nvPr/>
        </p:nvPicPr>
        <p:blipFill>
          <a:blip r:embed="rId2"/>
          <a:srcRect/>
          <a:stretch>
            <a:fillRect/>
          </a:stretch>
        </p:blipFill>
        <p:spPr bwMode="auto">
          <a:xfrm>
            <a:off x="72783" y="1397000"/>
            <a:ext cx="8982032" cy="24765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normAutofit/>
          </a:bodyPr>
          <a:lstStyle/>
          <a:p>
            <a:pPr algn="ctr"/>
            <a:r>
              <a:rPr lang="en-IN" sz="2800" b="1" dirty="0" smtClean="0">
                <a:solidFill>
                  <a:schemeClr val="tx1"/>
                </a:solidFill>
                <a:latin typeface="Algerian" pitchFamily="82" charset="0"/>
              </a:rPr>
              <a:t>Recent Departmental Activities</a:t>
            </a:r>
            <a:endParaRPr lang="en-US" sz="2800" b="1" dirty="0">
              <a:solidFill>
                <a:schemeClr val="tx1"/>
              </a:solidFill>
              <a:latin typeface="Algerian" pitchFamily="82" charset="0"/>
            </a:endParaRPr>
          </a:p>
        </p:txBody>
      </p:sp>
      <p:sp>
        <p:nvSpPr>
          <p:cNvPr id="3" name="Content Placeholder 2"/>
          <p:cNvSpPr>
            <a:spLocks noGrp="1"/>
          </p:cNvSpPr>
          <p:nvPr>
            <p:ph sz="quarter" idx="1"/>
          </p:nvPr>
        </p:nvSpPr>
        <p:spPr>
          <a:xfrm>
            <a:off x="304800" y="1473200"/>
            <a:ext cx="8534400" cy="3746500"/>
          </a:xfrm>
        </p:spPr>
        <p:txBody>
          <a:bodyPr>
            <a:normAutofit lnSpcReduction="10000"/>
          </a:bodyPr>
          <a:lstStyle/>
          <a:p>
            <a:pPr>
              <a:lnSpc>
                <a:spcPct val="150000"/>
              </a:lnSpc>
              <a:spcBef>
                <a:spcPts val="0"/>
              </a:spcBef>
              <a:spcAft>
                <a:spcPts val="2400"/>
              </a:spcAft>
            </a:pPr>
            <a:r>
              <a:rPr lang="en-IN" sz="2000" b="1" dirty="0" smtClean="0">
                <a:latin typeface="Arial" pitchFamily="34" charset="0"/>
                <a:cs typeface="Arial" pitchFamily="34" charset="0"/>
              </a:rPr>
              <a:t>Wildlife Week 2021 </a:t>
            </a:r>
            <a:r>
              <a:rPr lang="en-IN" sz="2000" dirty="0" smtClean="0">
                <a:latin typeface="Arial" pitchFamily="34" charset="0"/>
                <a:cs typeface="Arial" pitchFamily="34" charset="0"/>
              </a:rPr>
              <a:t>(Photography Competition, Wildlife Quiz Competition, Extempore, Poster Making, Slogan Writing etc.)</a:t>
            </a:r>
          </a:p>
          <a:p>
            <a:pPr>
              <a:lnSpc>
                <a:spcPct val="150000"/>
              </a:lnSpc>
              <a:spcBef>
                <a:spcPts val="0"/>
              </a:spcBef>
              <a:spcAft>
                <a:spcPts val="2400"/>
              </a:spcAft>
            </a:pPr>
            <a:r>
              <a:rPr lang="en-IN" sz="2000" b="1" dirty="0" smtClean="0">
                <a:latin typeface="Arial" pitchFamily="34" charset="0"/>
                <a:cs typeface="Arial" pitchFamily="34" charset="0"/>
              </a:rPr>
              <a:t>Teachers Day, 2021</a:t>
            </a:r>
          </a:p>
          <a:p>
            <a:pPr>
              <a:lnSpc>
                <a:spcPct val="150000"/>
              </a:lnSpc>
              <a:spcBef>
                <a:spcPts val="0"/>
              </a:spcBef>
              <a:spcAft>
                <a:spcPts val="2400"/>
              </a:spcAft>
            </a:pPr>
            <a:r>
              <a:rPr lang="en-IN" sz="2000" b="1" dirty="0" smtClean="0">
                <a:latin typeface="Arial" pitchFamily="34" charset="0"/>
                <a:cs typeface="Arial" pitchFamily="34" charset="0"/>
              </a:rPr>
              <a:t>Wildlife Week 2019 </a:t>
            </a:r>
            <a:r>
              <a:rPr lang="en-IN" sz="2000" dirty="0" smtClean="0">
                <a:latin typeface="Arial" pitchFamily="34" charset="0"/>
                <a:cs typeface="Arial" pitchFamily="34" charset="0"/>
              </a:rPr>
              <a:t>(Photography Competition, Wildlife Quiz Competition, Extempore, Poster Making, Slogan Writing etc.)</a:t>
            </a:r>
            <a:endParaRPr lang="en-IN" sz="2000" b="1" dirty="0" smtClean="0">
              <a:latin typeface="Arial" pitchFamily="34" charset="0"/>
              <a:cs typeface="Arial" pitchFamily="34" charset="0"/>
            </a:endParaRPr>
          </a:p>
          <a:p>
            <a:pPr>
              <a:lnSpc>
                <a:spcPct val="150000"/>
              </a:lnSpc>
              <a:spcBef>
                <a:spcPts val="0"/>
              </a:spcBef>
              <a:spcAft>
                <a:spcPts val="2400"/>
              </a:spcAft>
            </a:pPr>
            <a:r>
              <a:rPr lang="en-IN" sz="2000" b="1" dirty="0" smtClean="0">
                <a:latin typeface="Arial" pitchFamily="34" charset="0"/>
                <a:cs typeface="Arial" pitchFamily="34" charset="0"/>
              </a:rPr>
              <a:t>Wildlife Week 2018 </a:t>
            </a:r>
            <a:endParaRPr lang="en-US"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lstStyle/>
          <a:p>
            <a:pPr algn="ctr"/>
            <a:r>
              <a:rPr lang="en-IN" dirty="0" smtClean="0">
                <a:solidFill>
                  <a:schemeClr val="tx1"/>
                </a:solidFill>
                <a:latin typeface="Algerian" pitchFamily="82" charset="0"/>
              </a:rPr>
              <a:t>Achievements </a:t>
            </a:r>
            <a:endParaRPr lang="en-US" dirty="0">
              <a:solidFill>
                <a:schemeClr val="tx1"/>
              </a:solidFill>
              <a:latin typeface="Algerian" pitchFamily="82" charset="0"/>
            </a:endParaRPr>
          </a:p>
        </p:txBody>
      </p:sp>
      <p:pic>
        <p:nvPicPr>
          <p:cNvPr id="1026" name="Picture 2" descr="C:\Users\vivek\Desktop\Kanodiya College Jaipur\DSC_0955.JPG"/>
          <p:cNvPicPr>
            <a:picLocks noChangeAspect="1" noChangeArrowheads="1"/>
          </p:cNvPicPr>
          <p:nvPr/>
        </p:nvPicPr>
        <p:blipFill>
          <a:blip r:embed="rId2" cstate="print"/>
          <a:srcRect l="26866" t="30224" r="16418" b="28358"/>
          <a:stretch>
            <a:fillRect/>
          </a:stretch>
        </p:blipFill>
        <p:spPr bwMode="auto">
          <a:xfrm>
            <a:off x="-1" y="1270000"/>
            <a:ext cx="9144001" cy="4445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pPr algn="ctr"/>
            <a:r>
              <a:rPr lang="en-IN" sz="3200" b="1" dirty="0" smtClean="0">
                <a:solidFill>
                  <a:schemeClr val="tx1"/>
                </a:solidFill>
                <a:latin typeface="Algerian" pitchFamily="82" charset="0"/>
              </a:rPr>
              <a:t>About the Department</a:t>
            </a:r>
            <a:br>
              <a:rPr lang="en-IN" sz="3200" b="1" dirty="0" smtClean="0">
                <a:solidFill>
                  <a:schemeClr val="tx1"/>
                </a:solidFill>
                <a:latin typeface="Algerian" pitchFamily="82" charset="0"/>
              </a:rPr>
            </a:br>
            <a:r>
              <a:rPr lang="en-IN" sz="3200" b="1" dirty="0" smtClean="0">
                <a:solidFill>
                  <a:schemeClr val="tx1"/>
                </a:solidFill>
                <a:latin typeface="Algerian" pitchFamily="82" charset="0"/>
              </a:rPr>
              <a:t>(The Foundation)</a:t>
            </a:r>
            <a:endParaRPr lang="en-US" sz="3200" b="1" dirty="0">
              <a:solidFill>
                <a:schemeClr val="tx1"/>
              </a:solidFill>
              <a:latin typeface="Algerian" pitchFamily="82" charset="0"/>
            </a:endParaRPr>
          </a:p>
        </p:txBody>
      </p:sp>
      <p:sp>
        <p:nvSpPr>
          <p:cNvPr id="3" name="Content Placeholder 2"/>
          <p:cNvSpPr>
            <a:spLocks noGrp="1"/>
          </p:cNvSpPr>
          <p:nvPr>
            <p:ph sz="quarter" idx="1"/>
          </p:nvPr>
        </p:nvSpPr>
        <p:spPr>
          <a:xfrm>
            <a:off x="152400" y="1270000"/>
            <a:ext cx="8839200" cy="4330700"/>
          </a:xfrm>
        </p:spPr>
        <p:txBody>
          <a:bodyPr>
            <a:noAutofit/>
          </a:bodyPr>
          <a:lstStyle/>
          <a:p>
            <a:pPr algn="just">
              <a:spcBef>
                <a:spcPts val="0"/>
              </a:spcBef>
              <a:spcAft>
                <a:spcPts val="1200"/>
              </a:spcAft>
            </a:pPr>
            <a:r>
              <a:rPr lang="en-IN" sz="1800" dirty="0" smtClean="0">
                <a:latin typeface="Times New Roman" pitchFamily="18" charset="0"/>
                <a:cs typeface="Times New Roman" pitchFamily="18" charset="0"/>
              </a:rPr>
              <a:t>The Department was established in </a:t>
            </a:r>
            <a:r>
              <a:rPr lang="en-IN" sz="1800" b="1" dirty="0" smtClean="0">
                <a:latin typeface="Times New Roman" pitchFamily="18" charset="0"/>
                <a:cs typeface="Times New Roman" pitchFamily="18" charset="0"/>
              </a:rPr>
              <a:t>1989-1990</a:t>
            </a:r>
            <a:r>
              <a:rPr lang="en-IN" sz="1800" dirty="0" smtClean="0">
                <a:latin typeface="Times New Roman" pitchFamily="18" charset="0"/>
                <a:cs typeface="Times New Roman" pitchFamily="18" charset="0"/>
              </a:rPr>
              <a:t> &amp; is now almost </a:t>
            </a:r>
            <a:r>
              <a:rPr lang="en-IN" sz="1800" b="1" dirty="0" smtClean="0">
                <a:latin typeface="Times New Roman" pitchFamily="18" charset="0"/>
                <a:cs typeface="Times New Roman" pitchFamily="18" charset="0"/>
              </a:rPr>
              <a:t>32</a:t>
            </a:r>
            <a:r>
              <a:rPr lang="en-IN" sz="1800" dirty="0" smtClean="0">
                <a:latin typeface="Times New Roman" pitchFamily="18" charset="0"/>
                <a:cs typeface="Times New Roman" pitchFamily="18" charset="0"/>
              </a:rPr>
              <a:t> years old. </a:t>
            </a:r>
          </a:p>
          <a:p>
            <a:pPr algn="just">
              <a:spcBef>
                <a:spcPts val="0"/>
              </a:spcBef>
              <a:spcAft>
                <a:spcPts val="1200"/>
              </a:spcAft>
            </a:pPr>
            <a:r>
              <a:rPr lang="en-IN" sz="1800" dirty="0" smtClean="0">
                <a:latin typeface="Times New Roman" pitchFamily="18" charset="0"/>
                <a:cs typeface="Times New Roman" pitchFamily="18" charset="0"/>
              </a:rPr>
              <a:t>Prof. KK Sharma</a:t>
            </a:r>
            <a:r>
              <a:rPr lang="en-IN" sz="1800" b="1" dirty="0" smtClean="0">
                <a:latin typeface="Times New Roman" pitchFamily="18" charset="0"/>
                <a:cs typeface="Times New Roman" pitchFamily="18" charset="0"/>
              </a:rPr>
              <a:t> </a:t>
            </a:r>
            <a:r>
              <a:rPr lang="en-IN" sz="1800" dirty="0" smtClean="0">
                <a:latin typeface="Times New Roman" pitchFamily="18" charset="0"/>
                <a:cs typeface="Times New Roman" pitchFamily="18" charset="0"/>
              </a:rPr>
              <a:t>took over as the 1</a:t>
            </a:r>
            <a:r>
              <a:rPr lang="en-IN" sz="1800" baseline="30000" dirty="0" smtClean="0">
                <a:latin typeface="Times New Roman" pitchFamily="18" charset="0"/>
                <a:cs typeface="Times New Roman" pitchFamily="18" charset="0"/>
              </a:rPr>
              <a:t>st</a:t>
            </a:r>
            <a:r>
              <a:rPr lang="en-IN" sz="1800" dirty="0" smtClean="0">
                <a:latin typeface="Times New Roman" pitchFamily="18" charset="0"/>
                <a:cs typeface="Times New Roman" pitchFamily="18" charset="0"/>
              </a:rPr>
              <a:t> Head of the Department in </a:t>
            </a:r>
            <a:r>
              <a:rPr lang="en-IN" sz="1800" b="1" dirty="0" smtClean="0">
                <a:latin typeface="Times New Roman" pitchFamily="18" charset="0"/>
                <a:cs typeface="Times New Roman" pitchFamily="18" charset="0"/>
              </a:rPr>
              <a:t>1989.</a:t>
            </a:r>
            <a:r>
              <a:rPr lang="en-IN" sz="1800" dirty="0" smtClean="0">
                <a:latin typeface="Times New Roman" pitchFamily="18" charset="0"/>
                <a:cs typeface="Times New Roman" pitchFamily="18" charset="0"/>
              </a:rPr>
              <a:t> He</a:t>
            </a:r>
            <a:r>
              <a:rPr lang="en-IN" sz="1800" b="1" dirty="0" smtClean="0">
                <a:latin typeface="Times New Roman" pitchFamily="18" charset="0"/>
                <a:cs typeface="Times New Roman" pitchFamily="18" charset="0"/>
              </a:rPr>
              <a:t> </a:t>
            </a:r>
            <a:r>
              <a:rPr lang="en-IN" sz="1800" dirty="0" smtClean="0">
                <a:latin typeface="Times New Roman" pitchFamily="18" charset="0"/>
                <a:cs typeface="Times New Roman" pitchFamily="18" charset="0"/>
              </a:rPr>
              <a:t>moulded the destiny of the Department during his tenure. </a:t>
            </a:r>
          </a:p>
          <a:p>
            <a:pPr algn="just">
              <a:spcBef>
                <a:spcPts val="0"/>
              </a:spcBef>
              <a:spcAft>
                <a:spcPts val="1200"/>
              </a:spcAft>
            </a:pPr>
            <a:r>
              <a:rPr lang="en-IN" sz="1800" dirty="0" smtClean="0">
                <a:latin typeface="Times New Roman" pitchFamily="18" charset="0"/>
                <a:cs typeface="Times New Roman" pitchFamily="18" charset="0"/>
              </a:rPr>
              <a:t>This Department is well-known Centre for teaching &amp; research in Zoological Sciences across the country. </a:t>
            </a:r>
          </a:p>
          <a:p>
            <a:pPr algn="just">
              <a:spcBef>
                <a:spcPts val="0"/>
              </a:spcBef>
              <a:spcAft>
                <a:spcPts val="1200"/>
              </a:spcAft>
            </a:pPr>
            <a:r>
              <a:rPr lang="en-IN" sz="1800" dirty="0" smtClean="0">
                <a:latin typeface="Times New Roman" pitchFamily="18" charset="0"/>
                <a:cs typeface="Times New Roman" pitchFamily="18" charset="0"/>
              </a:rPr>
              <a:t>Zoology Research Activities were initiated (Ph.D.) in </a:t>
            </a:r>
            <a:r>
              <a:rPr lang="en-IN" sz="1800" b="1" dirty="0" smtClean="0">
                <a:latin typeface="Times New Roman" pitchFamily="18" charset="0"/>
                <a:cs typeface="Times New Roman" pitchFamily="18" charset="0"/>
              </a:rPr>
              <a:t>1990</a:t>
            </a:r>
            <a:r>
              <a:rPr lang="en-IN" sz="1800" dirty="0" smtClean="0">
                <a:latin typeface="Times New Roman" pitchFamily="18" charset="0"/>
                <a:cs typeface="Times New Roman" pitchFamily="18" charset="0"/>
              </a:rPr>
              <a:t> &amp; Postgraduate teaching (M.Sc. Zoology with Specialization in Molecular and Developmental Biology) in </a:t>
            </a:r>
            <a:r>
              <a:rPr lang="en-IN" sz="1800" b="1" dirty="0" smtClean="0">
                <a:latin typeface="Times New Roman" pitchFamily="18" charset="0"/>
                <a:cs typeface="Times New Roman" pitchFamily="18" charset="0"/>
              </a:rPr>
              <a:t>2000</a:t>
            </a:r>
            <a:r>
              <a:rPr lang="en-IN" sz="1800" dirty="0" smtClean="0">
                <a:latin typeface="Times New Roman" pitchFamily="18" charset="0"/>
                <a:cs typeface="Times New Roman" pitchFamily="18" charset="0"/>
              </a:rPr>
              <a:t>.</a:t>
            </a:r>
          </a:p>
          <a:p>
            <a:pPr algn="just">
              <a:spcBef>
                <a:spcPts val="0"/>
              </a:spcBef>
              <a:spcAft>
                <a:spcPts val="1200"/>
              </a:spcAft>
            </a:pPr>
            <a:r>
              <a:rPr lang="en-IN" sz="1800" dirty="0" smtClean="0">
                <a:latin typeface="Times New Roman" pitchFamily="18" charset="0"/>
                <a:cs typeface="Times New Roman" pitchFamily="18" charset="0"/>
              </a:rPr>
              <a:t>Self financing diploma course in Medical Laboratory Technology</a:t>
            </a:r>
            <a:r>
              <a:rPr lang="en-IN" sz="1800" b="1" dirty="0" smtClean="0">
                <a:latin typeface="Times New Roman" pitchFamily="18" charset="0"/>
                <a:cs typeface="Times New Roman" pitchFamily="18" charset="0"/>
              </a:rPr>
              <a:t> </a:t>
            </a:r>
            <a:r>
              <a:rPr lang="en-IN" sz="1800" dirty="0" smtClean="0">
                <a:latin typeface="Times New Roman" pitchFamily="18" charset="0"/>
                <a:cs typeface="Times New Roman" pitchFamily="18" charset="0"/>
              </a:rPr>
              <a:t>was offered during </a:t>
            </a:r>
            <a:br>
              <a:rPr lang="en-IN" sz="1800" dirty="0" smtClean="0">
                <a:latin typeface="Times New Roman" pitchFamily="18" charset="0"/>
                <a:cs typeface="Times New Roman" pitchFamily="18" charset="0"/>
              </a:rPr>
            </a:br>
            <a:r>
              <a:rPr lang="en-IN" sz="1800" b="1" dirty="0" smtClean="0">
                <a:latin typeface="Times New Roman" pitchFamily="18" charset="0"/>
                <a:cs typeface="Times New Roman" pitchFamily="18" charset="0"/>
              </a:rPr>
              <a:t>1992 – 2007 </a:t>
            </a:r>
            <a:r>
              <a:rPr lang="en-IN" sz="1800" dirty="0" smtClean="0">
                <a:latin typeface="Times New Roman" pitchFamily="18" charset="0"/>
                <a:cs typeface="Times New Roman" pitchFamily="18" charset="0"/>
              </a:rPr>
              <a:t>&amp;</a:t>
            </a:r>
            <a:r>
              <a:rPr lang="en-IN" sz="1800" b="1" dirty="0" smtClean="0">
                <a:latin typeface="Times New Roman" pitchFamily="18" charset="0"/>
                <a:cs typeface="Times New Roman" pitchFamily="18" charset="0"/>
              </a:rPr>
              <a:t> 2014 – 2016  </a:t>
            </a:r>
            <a:r>
              <a:rPr lang="en-IN" sz="1800" dirty="0" smtClean="0">
                <a:latin typeface="Times New Roman" pitchFamily="18" charset="0"/>
                <a:cs typeface="Times New Roman" pitchFamily="18" charset="0"/>
              </a:rPr>
              <a:t>that discontinued due to some technical issues.</a:t>
            </a:r>
            <a:endParaRPr lang="en-IN" sz="1800" b="1" dirty="0" smtClean="0">
              <a:latin typeface="Times New Roman" pitchFamily="18" charset="0"/>
              <a:cs typeface="Times New Roman" pitchFamily="18" charset="0"/>
            </a:endParaRPr>
          </a:p>
          <a:p>
            <a:pPr algn="just">
              <a:spcBef>
                <a:spcPts val="0"/>
              </a:spcBef>
              <a:spcAft>
                <a:spcPts val="1200"/>
              </a:spcAft>
            </a:pPr>
            <a:r>
              <a:rPr lang="en-IN" sz="1800" dirty="0" smtClean="0">
                <a:latin typeface="Times New Roman" pitchFamily="18" charset="0"/>
                <a:cs typeface="Times New Roman" pitchFamily="18" charset="0"/>
              </a:rPr>
              <a:t>Prof. </a:t>
            </a:r>
            <a:r>
              <a:rPr lang="en-IN" sz="1800" dirty="0" err="1" smtClean="0">
                <a:latin typeface="Times New Roman" pitchFamily="18" charset="0"/>
                <a:cs typeface="Times New Roman" pitchFamily="18" charset="0"/>
              </a:rPr>
              <a:t>Subhash</a:t>
            </a:r>
            <a:r>
              <a:rPr lang="en-IN" sz="1800" dirty="0" smtClean="0">
                <a:latin typeface="Times New Roman" pitchFamily="18" charset="0"/>
                <a:cs typeface="Times New Roman" pitchFamily="18" charset="0"/>
              </a:rPr>
              <a:t> Chandra</a:t>
            </a:r>
            <a:r>
              <a:rPr lang="en-IN" sz="1800" b="1" dirty="0" smtClean="0">
                <a:latin typeface="Times New Roman" pitchFamily="18" charset="0"/>
                <a:cs typeface="Times New Roman" pitchFamily="18" charset="0"/>
              </a:rPr>
              <a:t> </a:t>
            </a:r>
            <a:r>
              <a:rPr lang="en-IN" sz="1800" dirty="0" smtClean="0">
                <a:latin typeface="Times New Roman" pitchFamily="18" charset="0"/>
                <a:cs typeface="Times New Roman" pitchFamily="18" charset="0"/>
              </a:rPr>
              <a:t>took over on </a:t>
            </a:r>
            <a:r>
              <a:rPr lang="en-IN" sz="1800" b="1" dirty="0" smtClean="0">
                <a:latin typeface="Times New Roman" pitchFamily="18" charset="0"/>
                <a:cs typeface="Times New Roman" pitchFamily="18" charset="0"/>
              </a:rPr>
              <a:t>5</a:t>
            </a:r>
            <a:r>
              <a:rPr lang="en-IN" sz="1800" b="1" baseline="30000" dirty="0" smtClean="0">
                <a:latin typeface="Times New Roman" pitchFamily="18" charset="0"/>
                <a:cs typeface="Times New Roman" pitchFamily="18" charset="0"/>
              </a:rPr>
              <a:t>th</a:t>
            </a:r>
            <a:r>
              <a:rPr lang="en-IN" sz="1800" b="1" dirty="0" smtClean="0">
                <a:latin typeface="Times New Roman" pitchFamily="18" charset="0"/>
                <a:cs typeface="Times New Roman" pitchFamily="18" charset="0"/>
              </a:rPr>
              <a:t> August 2017</a:t>
            </a:r>
            <a:r>
              <a:rPr lang="en-IN" sz="1800" dirty="0" smtClean="0">
                <a:latin typeface="Times New Roman" pitchFamily="18" charset="0"/>
                <a:cs typeface="Times New Roman" pitchFamily="18" charset="0"/>
              </a:rPr>
              <a:t> as Head of the Department.</a:t>
            </a:r>
          </a:p>
          <a:p>
            <a:pPr algn="just">
              <a:spcBef>
                <a:spcPts val="0"/>
              </a:spcBef>
              <a:spcAft>
                <a:spcPts val="1200"/>
              </a:spcAft>
            </a:pPr>
            <a:r>
              <a:rPr lang="en-IN" sz="1800" dirty="0" smtClean="0">
                <a:latin typeface="Times New Roman" pitchFamily="18" charset="0"/>
                <a:cs typeface="Times New Roman" pitchFamily="18" charset="0"/>
              </a:rPr>
              <a:t> Presently post graduation teaching &amp; research specialization is Environmental Biology.</a:t>
            </a:r>
            <a:endParaRPr lang="en-US"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800100"/>
          </a:xfrm>
        </p:spPr>
        <p:txBody>
          <a:bodyPr>
            <a:noAutofit/>
          </a:bodyPr>
          <a:lstStyle/>
          <a:p>
            <a:pPr algn="ctr"/>
            <a:r>
              <a:rPr lang="en-IN" sz="2800" b="1" dirty="0" smtClean="0">
                <a:solidFill>
                  <a:schemeClr val="tx1"/>
                </a:solidFill>
                <a:latin typeface="Algerian" pitchFamily="82" charset="0"/>
              </a:rPr>
              <a:t>Research Doctorate degree Awarded from </a:t>
            </a:r>
            <a:br>
              <a:rPr lang="en-IN" sz="2800" b="1" dirty="0" smtClean="0">
                <a:solidFill>
                  <a:schemeClr val="tx1"/>
                </a:solidFill>
                <a:latin typeface="Algerian" pitchFamily="82" charset="0"/>
              </a:rPr>
            </a:br>
            <a:r>
              <a:rPr lang="en-IN" sz="2800" b="1" dirty="0" smtClean="0">
                <a:solidFill>
                  <a:schemeClr val="tx1"/>
                </a:solidFill>
                <a:latin typeface="Algerian" pitchFamily="82" charset="0"/>
              </a:rPr>
              <a:t>Department of Zoology</a:t>
            </a:r>
            <a:endParaRPr lang="en-US" sz="2800" b="1" dirty="0">
              <a:solidFill>
                <a:schemeClr val="tx1"/>
              </a:solidFill>
              <a:latin typeface="Algerian" pitchFamily="82" charset="0"/>
            </a:endParaRPr>
          </a:p>
        </p:txBody>
      </p:sp>
      <p:graphicFrame>
        <p:nvGraphicFramePr>
          <p:cNvPr id="4" name="Table 3"/>
          <p:cNvGraphicFramePr>
            <a:graphicFrameLocks noGrp="1"/>
          </p:cNvGraphicFramePr>
          <p:nvPr/>
        </p:nvGraphicFramePr>
        <p:xfrm>
          <a:off x="228600" y="1089660"/>
          <a:ext cx="8763000" cy="4358640"/>
        </p:xfrm>
        <a:graphic>
          <a:graphicData uri="http://schemas.openxmlformats.org/drawingml/2006/table">
            <a:tbl>
              <a:tblPr firstRow="1" bandRow="1">
                <a:tableStyleId>{5C22544A-7EE6-4342-B048-85BDC9FD1C3A}</a:tableStyleId>
              </a:tblPr>
              <a:tblGrid>
                <a:gridCol w="2895600"/>
                <a:gridCol w="2133600"/>
                <a:gridCol w="3733800"/>
              </a:tblGrid>
              <a:tr h="330200">
                <a:tc>
                  <a:txBody>
                    <a:bodyPr/>
                    <a:lstStyle/>
                    <a:p>
                      <a:r>
                        <a:rPr lang="en-IN" sz="1700" dirty="0" smtClean="0">
                          <a:latin typeface="Arial" pitchFamily="34" charset="0"/>
                          <a:cs typeface="Arial" pitchFamily="34" charset="0"/>
                        </a:rPr>
                        <a:t>Candidate Name </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Year </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Pramila</a:t>
                      </a:r>
                      <a:r>
                        <a:rPr lang="en-IN" sz="1700" dirty="0" smtClean="0">
                          <a:latin typeface="Arial" pitchFamily="34" charset="0"/>
                          <a:cs typeface="Arial" pitchFamily="34" charset="0"/>
                        </a:rPr>
                        <a:t> Gupta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1991</a:t>
                      </a:r>
                      <a:endParaRPr lang="en-US" sz="1700" dirty="0">
                        <a:latin typeface="Arial" pitchFamily="34" charset="0"/>
                        <a:cs typeface="Arial" pitchFamily="34" charset="0"/>
                      </a:endParaRPr>
                    </a:p>
                  </a:txBody>
                  <a:tcPr marT="38100" marB="38100"/>
                </a:tc>
                <a:tc>
                  <a:txBody>
                    <a:bodyPr/>
                    <a:lstStyle/>
                    <a:p>
                      <a:r>
                        <a:rPr lang="en-IN" sz="1700" dirty="0" smtClean="0">
                          <a:latin typeface="Arial" pitchFamily="34" charset="0"/>
                          <a:cs typeface="Arial" pitchFamily="34" charset="0"/>
                        </a:rPr>
                        <a:t> </a:t>
                      </a:r>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Nagendra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Nagpal</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1992</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Archana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Khandelwal</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1992</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smtClean="0">
                          <a:latin typeface="Arial" pitchFamily="34" charset="0"/>
                          <a:cs typeface="Arial" pitchFamily="34" charset="0"/>
                        </a:rPr>
                        <a:t>Harish </a:t>
                      </a:r>
                      <a:r>
                        <a:rPr lang="en-IN" sz="1700" dirty="0" err="1" smtClean="0">
                          <a:latin typeface="Arial" pitchFamily="34" charset="0"/>
                          <a:cs typeface="Arial" pitchFamily="34" charset="0"/>
                        </a:rPr>
                        <a:t>Gautam</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1993</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Sunita</a:t>
                      </a:r>
                      <a:r>
                        <a:rPr lang="en-IN" sz="1700" dirty="0" smtClean="0">
                          <a:latin typeface="Arial" pitchFamily="34" charset="0"/>
                          <a:cs typeface="Arial" pitchFamily="34" charset="0"/>
                        </a:rPr>
                        <a:t> Singh</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1995</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Piyush</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Salodiya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1995</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smtClean="0">
                          <a:latin typeface="Arial" pitchFamily="34" charset="0"/>
                          <a:cs typeface="Arial" pitchFamily="34" charset="0"/>
                        </a:rPr>
                        <a:t>Ashok Singh </a:t>
                      </a:r>
                      <a:r>
                        <a:rPr lang="en-IN" sz="1700" dirty="0" err="1" smtClean="0">
                          <a:latin typeface="Arial" pitchFamily="34" charset="0"/>
                          <a:cs typeface="Arial" pitchFamily="34" charset="0"/>
                        </a:rPr>
                        <a:t>Bhadoriya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1996</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Kalpana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Soni</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Karuna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Showbhawat</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smtClean="0">
                          <a:latin typeface="Arial" pitchFamily="34" charset="0"/>
                          <a:cs typeface="Arial" pitchFamily="34" charset="0"/>
                        </a:rPr>
                        <a:t>Ashok Kumar Gupta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1999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Rashmi</a:t>
                      </a:r>
                      <a:r>
                        <a:rPr lang="en-IN" sz="1700" dirty="0" smtClean="0">
                          <a:latin typeface="Arial" pitchFamily="34" charset="0"/>
                          <a:cs typeface="Arial" pitchFamily="34" charset="0"/>
                        </a:rPr>
                        <a:t> Sharma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2001</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30200">
                <a:tc>
                  <a:txBody>
                    <a:bodyPr/>
                    <a:lstStyle/>
                    <a:p>
                      <a:r>
                        <a:rPr lang="en-IN" sz="1700" dirty="0" err="1" smtClean="0">
                          <a:latin typeface="Arial" pitchFamily="34" charset="0"/>
                          <a:cs typeface="Arial" pitchFamily="34" charset="0"/>
                        </a:rPr>
                        <a:t>Indu</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Yadav</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2001</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bl>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266700"/>
          <a:ext cx="8763000" cy="5206995"/>
        </p:xfrm>
        <a:graphic>
          <a:graphicData uri="http://schemas.openxmlformats.org/drawingml/2006/table">
            <a:tbl>
              <a:tblPr firstRow="1" bandRow="1">
                <a:tableStyleId>{5C22544A-7EE6-4342-B048-85BDC9FD1C3A}</a:tableStyleId>
              </a:tblPr>
              <a:tblGrid>
                <a:gridCol w="3886200"/>
                <a:gridCol w="1219200"/>
                <a:gridCol w="3657600"/>
              </a:tblGrid>
              <a:tr h="347133">
                <a:tc>
                  <a:txBody>
                    <a:bodyPr/>
                    <a:lstStyle/>
                    <a:p>
                      <a:r>
                        <a:rPr lang="en-IN" sz="1700" dirty="0" smtClean="0">
                          <a:latin typeface="Arial" pitchFamily="34" charset="0"/>
                          <a:cs typeface="Arial" pitchFamily="34" charset="0"/>
                        </a:rPr>
                        <a:t>Candidate Name </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Year </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Ratnesh</a:t>
                      </a:r>
                      <a:r>
                        <a:rPr lang="en-IN" sz="1700" dirty="0" smtClean="0">
                          <a:latin typeface="Arial" pitchFamily="34" charset="0"/>
                          <a:cs typeface="Arial" pitchFamily="34" charset="0"/>
                        </a:rPr>
                        <a:t> Kumar Sharma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2002</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Lata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Sahni</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2002</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Prahlad</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Dube</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2003</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Sarvat</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Nishat</a:t>
                      </a:r>
                      <a:r>
                        <a:rPr lang="en-IN" sz="1700" dirty="0" smtClean="0">
                          <a:latin typeface="Arial" pitchFamily="34" charset="0"/>
                          <a:cs typeface="Arial" pitchFamily="34" charset="0"/>
                        </a:rPr>
                        <a:t> Khan</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2004</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Yogmaya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Bhobharia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Navneet</a:t>
                      </a:r>
                      <a:r>
                        <a:rPr lang="en-IN" sz="1700" dirty="0" smtClean="0">
                          <a:latin typeface="Arial" pitchFamily="34" charset="0"/>
                          <a:cs typeface="Arial" pitchFamily="34" charset="0"/>
                        </a:rPr>
                        <a:t> Sharma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Raju</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Lal</a:t>
                      </a:r>
                      <a:r>
                        <a:rPr lang="en-IN" sz="1700" dirty="0" smtClean="0">
                          <a:latin typeface="Arial" pitchFamily="34" charset="0"/>
                          <a:cs typeface="Arial" pitchFamily="34" charset="0"/>
                        </a:rPr>
                        <a:t> Sharma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Satya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Prakash</a:t>
                      </a:r>
                      <a:r>
                        <a:rPr lang="en-IN" sz="1700" baseline="0" dirty="0" smtClean="0">
                          <a:latin typeface="Arial" pitchFamily="34" charset="0"/>
                          <a:cs typeface="Arial" pitchFamily="34" charset="0"/>
                        </a:rPr>
                        <a:t> </a:t>
                      </a:r>
                      <a:r>
                        <a:rPr lang="en-IN" sz="1700" baseline="0" dirty="0" err="1" smtClean="0">
                          <a:latin typeface="Arial" pitchFamily="34" charset="0"/>
                          <a:cs typeface="Arial" pitchFamily="34" charset="0"/>
                        </a:rPr>
                        <a:t>Mehra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2011</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Sarita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Mehra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2011</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Kumud</a:t>
                      </a:r>
                      <a:r>
                        <a:rPr lang="en-IN" sz="1700" dirty="0" smtClean="0">
                          <a:latin typeface="Arial" pitchFamily="34" charset="0"/>
                          <a:cs typeface="Arial" pitchFamily="34" charset="0"/>
                        </a:rPr>
                        <a:t> Joshi</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2012</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smtClean="0">
                          <a:latin typeface="Arial" pitchFamily="34" charset="0"/>
                          <a:cs typeface="Arial" pitchFamily="34" charset="0"/>
                        </a:rPr>
                        <a:t>Vivek Sharma</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2012</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Poonam</a:t>
                      </a:r>
                      <a:r>
                        <a:rPr lang="en-IN" sz="1700" dirty="0" smtClean="0">
                          <a:latin typeface="Arial" pitchFamily="34" charset="0"/>
                          <a:cs typeface="Arial" pitchFamily="34" charset="0"/>
                        </a:rPr>
                        <a:t> Singh</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2013</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Shikha</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Mathur</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2013</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r>
                        <a:rPr lang="en-IN" sz="1700" dirty="0" err="1" smtClean="0">
                          <a:latin typeface="Arial" pitchFamily="34" charset="0"/>
                          <a:cs typeface="Arial" pitchFamily="34" charset="0"/>
                        </a:rPr>
                        <a:t>Swati</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Tyagi</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2013</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495300"/>
          </a:xfrm>
        </p:spPr>
        <p:txBody>
          <a:bodyPr>
            <a:normAutofit fontScale="90000"/>
          </a:bodyPr>
          <a:lstStyle/>
          <a:p>
            <a:pPr algn="ctr"/>
            <a:r>
              <a:rPr lang="en-IN" sz="2800" b="1" dirty="0" smtClean="0">
                <a:solidFill>
                  <a:schemeClr val="tx1"/>
                </a:solidFill>
                <a:latin typeface="Algerian" pitchFamily="82" charset="0"/>
              </a:rPr>
              <a:t>M.Phil. Awarded from Department of Zoology</a:t>
            </a:r>
            <a:endParaRPr lang="en-US" sz="2800" b="1" dirty="0">
              <a:solidFill>
                <a:schemeClr val="tx1"/>
              </a:solidFill>
              <a:latin typeface="Algerian" pitchFamily="82" charset="0"/>
            </a:endParaRPr>
          </a:p>
        </p:txBody>
      </p:sp>
      <p:graphicFrame>
        <p:nvGraphicFramePr>
          <p:cNvPr id="4" name="Table 3"/>
          <p:cNvGraphicFramePr>
            <a:graphicFrameLocks noGrp="1"/>
          </p:cNvGraphicFramePr>
          <p:nvPr/>
        </p:nvGraphicFramePr>
        <p:xfrm>
          <a:off x="228600" y="571500"/>
          <a:ext cx="8763000" cy="5029200"/>
        </p:xfrm>
        <a:graphic>
          <a:graphicData uri="http://schemas.openxmlformats.org/drawingml/2006/table">
            <a:tbl>
              <a:tblPr firstRow="1" bandRow="1">
                <a:tableStyleId>{5C22544A-7EE6-4342-B048-85BDC9FD1C3A}</a:tableStyleId>
              </a:tblPr>
              <a:tblGrid>
                <a:gridCol w="3886200"/>
                <a:gridCol w="1219200"/>
                <a:gridCol w="3657600"/>
              </a:tblGrid>
              <a:tr h="318347">
                <a:tc>
                  <a:txBody>
                    <a:bodyPr/>
                    <a:lstStyle/>
                    <a:p>
                      <a:r>
                        <a:rPr lang="en-IN" sz="1700" dirty="0" smtClean="0">
                          <a:latin typeface="Arial" pitchFamily="34" charset="0"/>
                          <a:cs typeface="Arial" pitchFamily="34" charset="0"/>
                        </a:rPr>
                        <a:t>Candidate Name </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Year </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Chanchal</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Yadav</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Laxmi</a:t>
                      </a:r>
                      <a:r>
                        <a:rPr kumimoji="0" lang="en-US" sz="1700" kern="1200" dirty="0" smtClean="0">
                          <a:solidFill>
                            <a:schemeClr val="dk1"/>
                          </a:solidFill>
                          <a:latin typeface="Arial" pitchFamily="34" charset="0"/>
                          <a:ea typeface="+mn-ea"/>
                          <a:cs typeface="Arial" pitchFamily="34" charset="0"/>
                        </a:rPr>
                        <a:t> Sharma</a:t>
                      </a:r>
                    </a:p>
                  </a:txBody>
                  <a:tcPr marL="68580" marR="68580" marT="0" marB="0"/>
                </a:tc>
                <a:tc>
                  <a:txBody>
                    <a:bodyPr/>
                    <a:lstStyle/>
                    <a:p>
                      <a:pPr algn="ctr"/>
                      <a:r>
                        <a:rPr lang="en-IN" sz="1700" dirty="0" smtClean="0">
                          <a:latin typeface="Arial" pitchFamily="34" charset="0"/>
                          <a:cs typeface="Arial" pitchFamily="34" charset="0"/>
                        </a:rPr>
                        <a:t>2000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Madhavi</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Kunwar</a:t>
                      </a:r>
                      <a:r>
                        <a:rPr kumimoji="0" lang="en-US" sz="1700" kern="1200" dirty="0" smtClean="0">
                          <a:solidFill>
                            <a:schemeClr val="dk1"/>
                          </a:solidFill>
                          <a:latin typeface="Arial" pitchFamily="34" charset="0"/>
                          <a:ea typeface="+mn-ea"/>
                          <a:cs typeface="Arial" pitchFamily="34" charset="0"/>
                        </a:rPr>
                        <a:t> Veer</a:t>
                      </a:r>
                    </a:p>
                  </a:txBody>
                  <a:tcPr marL="68580" marR="68580" marT="0" marB="0"/>
                </a:tc>
                <a:tc>
                  <a:txBody>
                    <a:bodyPr/>
                    <a:lstStyle/>
                    <a:p>
                      <a:pPr algn="ctr"/>
                      <a:r>
                        <a:rPr lang="en-IN" sz="1700" dirty="0" smtClean="0">
                          <a:latin typeface="Arial" pitchFamily="34" charset="0"/>
                          <a:cs typeface="Arial" pitchFamily="34" charset="0"/>
                        </a:rPr>
                        <a:t>2000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smtClean="0">
                          <a:solidFill>
                            <a:schemeClr val="dk1"/>
                          </a:solidFill>
                          <a:latin typeface="Arial" pitchFamily="34" charset="0"/>
                          <a:ea typeface="+mn-ea"/>
                          <a:cs typeface="Arial" pitchFamily="34" charset="0"/>
                        </a:rPr>
                        <a:t>Raj Pal </a:t>
                      </a:r>
                      <a:r>
                        <a:rPr kumimoji="0" lang="en-US" sz="1700" kern="1200" dirty="0" err="1" smtClean="0">
                          <a:solidFill>
                            <a:schemeClr val="dk1"/>
                          </a:solidFill>
                          <a:latin typeface="Arial" pitchFamily="34" charset="0"/>
                          <a:ea typeface="+mn-ea"/>
                          <a:cs typeface="Arial" pitchFamily="34" charset="0"/>
                        </a:rPr>
                        <a:t>Khokhar</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Reena</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Mathur</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Rekha</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Goyal</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2000</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Mahendra</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Solanki</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Narendera</a:t>
                      </a:r>
                      <a:r>
                        <a:rPr kumimoji="0" lang="en-US" sz="1700" kern="1200" dirty="0" smtClean="0">
                          <a:solidFill>
                            <a:schemeClr val="dk1"/>
                          </a:solidFill>
                          <a:latin typeface="Arial" pitchFamily="34" charset="0"/>
                          <a:ea typeface="+mn-ea"/>
                          <a:cs typeface="Arial" pitchFamily="34" charset="0"/>
                        </a:rPr>
                        <a:t> Singh</a:t>
                      </a:r>
                    </a:p>
                  </a:txBody>
                  <a:tcPr marL="68580" marR="68580" marT="0" marB="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Puneet</a:t>
                      </a:r>
                      <a:r>
                        <a:rPr kumimoji="0" lang="en-US" sz="1700" kern="1200" dirty="0" smtClean="0">
                          <a:solidFill>
                            <a:schemeClr val="dk1"/>
                          </a:solidFill>
                          <a:latin typeface="Arial" pitchFamily="34" charset="0"/>
                          <a:ea typeface="+mn-ea"/>
                          <a:cs typeface="Arial" pitchFamily="34" charset="0"/>
                        </a:rPr>
                        <a:t> Sharma</a:t>
                      </a:r>
                    </a:p>
                  </a:txBody>
                  <a:tcPr marL="68580" marR="68580" marT="0" marB="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Rajmohan</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Meena</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Tripti</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Dadheech</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Shikha</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Mathur</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r>
                        <a:rPr lang="en-IN" sz="1700" dirty="0" err="1" smtClean="0">
                          <a:latin typeface="Arial" pitchFamily="34" charset="0"/>
                          <a:cs typeface="Arial" pitchFamily="34" charset="0"/>
                        </a:rPr>
                        <a:t>Umesh</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Dutt</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18347">
                <a:tc>
                  <a:txBody>
                    <a:bodyPr/>
                    <a:lstStyle/>
                    <a:p>
                      <a:r>
                        <a:rPr lang="en-IN" sz="1700" dirty="0" err="1" smtClean="0">
                          <a:latin typeface="Arial" pitchFamily="34" charset="0"/>
                          <a:cs typeface="Arial" pitchFamily="34" charset="0"/>
                        </a:rPr>
                        <a:t>Vikas</a:t>
                      </a:r>
                      <a:r>
                        <a:rPr lang="en-IN" sz="1700" dirty="0" smtClean="0">
                          <a:latin typeface="Arial" pitchFamily="34" charset="0"/>
                          <a:cs typeface="Arial" pitchFamily="34" charset="0"/>
                        </a:rPr>
                        <a:t> </a:t>
                      </a:r>
                      <a:r>
                        <a:rPr lang="en-IN" sz="1700" dirty="0" err="1" smtClean="0">
                          <a:latin typeface="Arial" pitchFamily="34" charset="0"/>
                          <a:cs typeface="Arial" pitchFamily="34" charset="0"/>
                        </a:rPr>
                        <a:t>Pareek</a:t>
                      </a:r>
                      <a:r>
                        <a:rPr lang="en-IN" sz="1700" dirty="0" smtClean="0">
                          <a:latin typeface="Arial" pitchFamily="34" charset="0"/>
                          <a:cs typeface="Arial" pitchFamily="34" charset="0"/>
                        </a:rPr>
                        <a:t> </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2007</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228600" y="1388533"/>
          <a:ext cx="8763000" cy="3818463"/>
        </p:xfrm>
        <a:graphic>
          <a:graphicData uri="http://schemas.openxmlformats.org/drawingml/2006/table">
            <a:tbl>
              <a:tblPr firstRow="1" bandRow="1">
                <a:tableStyleId>{5C22544A-7EE6-4342-B048-85BDC9FD1C3A}</a:tableStyleId>
              </a:tblPr>
              <a:tblGrid>
                <a:gridCol w="3886200"/>
                <a:gridCol w="1219200"/>
                <a:gridCol w="3657600"/>
              </a:tblGrid>
              <a:tr h="347133">
                <a:tc>
                  <a:txBody>
                    <a:bodyPr/>
                    <a:lstStyle/>
                    <a:p>
                      <a:r>
                        <a:rPr lang="en-IN" sz="1700" dirty="0" smtClean="0">
                          <a:latin typeface="Arial" pitchFamily="34" charset="0"/>
                          <a:cs typeface="Arial" pitchFamily="34" charset="0"/>
                        </a:rPr>
                        <a:t>Candidate Name </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Year </a:t>
                      </a:r>
                      <a:endParaRPr lang="en-US" sz="1700" dirty="0">
                        <a:latin typeface="Arial" pitchFamily="34" charset="0"/>
                        <a:cs typeface="Arial" pitchFamily="34" charset="0"/>
                      </a:endParaRPr>
                    </a:p>
                  </a:txBody>
                  <a:tcPr marT="38100" marB="38100"/>
                </a:tc>
                <a:tc>
                  <a:txBody>
                    <a:bodyPr/>
                    <a:lstStyle/>
                    <a:p>
                      <a:r>
                        <a:rPr lang="en-IN" sz="1700" dirty="0" smtClean="0">
                          <a:latin typeface="Arial" pitchFamily="34" charset="0"/>
                          <a:cs typeface="Arial" pitchFamily="34" charset="0"/>
                        </a:rPr>
                        <a:t> </a:t>
                      </a:r>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Amit</a:t>
                      </a:r>
                      <a:r>
                        <a:rPr kumimoji="0" lang="en-US" sz="1700" kern="1200" dirty="0" smtClean="0">
                          <a:solidFill>
                            <a:schemeClr val="dk1"/>
                          </a:solidFill>
                          <a:latin typeface="Arial" pitchFamily="34" charset="0"/>
                          <a:ea typeface="+mn-ea"/>
                          <a:cs typeface="Arial" pitchFamily="34" charset="0"/>
                        </a:rPr>
                        <a:t> Kumar</a:t>
                      </a: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Asha</a:t>
                      </a:r>
                      <a:r>
                        <a:rPr kumimoji="0" lang="en-US" sz="1700" kern="1200" dirty="0" smtClean="0">
                          <a:solidFill>
                            <a:schemeClr val="dk1"/>
                          </a:solidFill>
                          <a:latin typeface="Arial" pitchFamily="34" charset="0"/>
                          <a:ea typeface="+mn-ea"/>
                          <a:cs typeface="Arial" pitchFamily="34" charset="0"/>
                        </a:rPr>
                        <a:t> Ram </a:t>
                      </a:r>
                      <a:r>
                        <a:rPr kumimoji="0" lang="en-US" sz="1700" kern="1200" dirty="0" err="1" smtClean="0">
                          <a:solidFill>
                            <a:schemeClr val="dk1"/>
                          </a:solidFill>
                          <a:latin typeface="Arial" pitchFamily="34" charset="0"/>
                          <a:ea typeface="+mn-ea"/>
                          <a:cs typeface="Arial" pitchFamily="34" charset="0"/>
                        </a:rPr>
                        <a:t>Meena</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Mahendra</a:t>
                      </a:r>
                      <a:r>
                        <a:rPr kumimoji="0" lang="en-US" sz="1700" kern="1200" dirty="0" smtClean="0">
                          <a:solidFill>
                            <a:schemeClr val="dk1"/>
                          </a:solidFill>
                          <a:latin typeface="Arial" pitchFamily="34" charset="0"/>
                          <a:ea typeface="+mn-ea"/>
                          <a:cs typeface="Arial" pitchFamily="34" charset="0"/>
                        </a:rPr>
                        <a:t> Kumar </a:t>
                      </a:r>
                      <a:r>
                        <a:rPr kumimoji="0" lang="en-US" sz="1700" kern="1200" dirty="0" err="1" smtClean="0">
                          <a:solidFill>
                            <a:schemeClr val="dk1"/>
                          </a:solidFill>
                          <a:latin typeface="Arial" pitchFamily="34" charset="0"/>
                          <a:ea typeface="+mn-ea"/>
                          <a:cs typeface="Arial" pitchFamily="34" charset="0"/>
                        </a:rPr>
                        <a:t>Awasthi</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Manoj</a:t>
                      </a:r>
                      <a:r>
                        <a:rPr kumimoji="0" lang="en-US" sz="1700" kern="1200" dirty="0" smtClean="0">
                          <a:solidFill>
                            <a:schemeClr val="dk1"/>
                          </a:solidFill>
                          <a:latin typeface="Arial" pitchFamily="34" charset="0"/>
                          <a:ea typeface="+mn-ea"/>
                          <a:cs typeface="Arial" pitchFamily="34" charset="0"/>
                        </a:rPr>
                        <a:t> Kumar </a:t>
                      </a:r>
                      <a:r>
                        <a:rPr kumimoji="0" lang="en-US" sz="1700" kern="1200" dirty="0" err="1" smtClean="0">
                          <a:solidFill>
                            <a:schemeClr val="dk1"/>
                          </a:solidFill>
                          <a:latin typeface="Arial" pitchFamily="34" charset="0"/>
                          <a:ea typeface="+mn-ea"/>
                          <a:cs typeface="Arial" pitchFamily="34" charset="0"/>
                        </a:rPr>
                        <a:t>Rawat</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Navneet</a:t>
                      </a:r>
                      <a:r>
                        <a:rPr kumimoji="0" lang="en-US" sz="1700" kern="1200" dirty="0" smtClean="0">
                          <a:solidFill>
                            <a:schemeClr val="dk1"/>
                          </a:solidFill>
                          <a:latin typeface="Arial" pitchFamily="34" charset="0"/>
                          <a:ea typeface="+mn-ea"/>
                          <a:cs typeface="Arial" pitchFamily="34" charset="0"/>
                        </a:rPr>
                        <a:t> Joshi</a:t>
                      </a: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Purushottam</a:t>
                      </a:r>
                      <a:r>
                        <a:rPr kumimoji="0" lang="en-US" sz="1700" kern="1200" dirty="0" smtClean="0">
                          <a:solidFill>
                            <a:schemeClr val="dk1"/>
                          </a:solidFill>
                          <a:latin typeface="Arial" pitchFamily="34" charset="0"/>
                          <a:ea typeface="+mn-ea"/>
                          <a:cs typeface="Arial" pitchFamily="34" charset="0"/>
                        </a:rPr>
                        <a:t> Nagar</a:t>
                      </a: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Ranu</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Tunwal</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Ritu</a:t>
                      </a:r>
                      <a:r>
                        <a:rPr kumimoji="0" lang="en-US" sz="1700" kern="1200" dirty="0" smtClean="0">
                          <a:solidFill>
                            <a:schemeClr val="dk1"/>
                          </a:solidFill>
                          <a:latin typeface="Arial" pitchFamily="34" charset="0"/>
                          <a:ea typeface="+mn-ea"/>
                          <a:cs typeface="Arial" pitchFamily="34" charset="0"/>
                        </a:rPr>
                        <a:t> Sharma</a:t>
                      </a: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Sandeep</a:t>
                      </a:r>
                      <a:r>
                        <a:rPr kumimoji="0" lang="en-US" sz="1700" kern="1200" dirty="0" smtClean="0">
                          <a:solidFill>
                            <a:schemeClr val="dk1"/>
                          </a:solidFill>
                          <a:latin typeface="Arial" pitchFamily="34" charset="0"/>
                          <a:ea typeface="+mn-ea"/>
                          <a:cs typeface="Arial" pitchFamily="34" charset="0"/>
                        </a:rPr>
                        <a:t> Kumar Sharma</a:t>
                      </a: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Vinod</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Prabhakar</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2008</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bl>
          </a:graphicData>
        </a:graphic>
      </p:graphicFrame>
      <p:sp>
        <p:nvSpPr>
          <p:cNvPr id="3" name="Title 1"/>
          <p:cNvSpPr>
            <a:spLocks noGrp="1"/>
          </p:cNvSpPr>
          <p:nvPr>
            <p:ph type="title"/>
          </p:nvPr>
        </p:nvSpPr>
        <p:spPr>
          <a:xfrm>
            <a:off x="0" y="190500"/>
            <a:ext cx="9144000" cy="762000"/>
          </a:xfrm>
        </p:spPr>
        <p:txBody>
          <a:bodyPr>
            <a:normAutofit/>
          </a:bodyPr>
          <a:lstStyle/>
          <a:p>
            <a:pPr algn="ctr"/>
            <a:r>
              <a:rPr lang="en-IN" sz="2800" b="1" dirty="0" smtClean="0">
                <a:solidFill>
                  <a:schemeClr val="tx1"/>
                </a:solidFill>
                <a:latin typeface="Algerian" pitchFamily="82" charset="0"/>
              </a:rPr>
              <a:t>M.Phil. Awarded from Department of Zoology</a:t>
            </a:r>
            <a:endParaRPr lang="en-US" sz="2800" b="1" dirty="0">
              <a:solidFill>
                <a:schemeClr val="tx1"/>
              </a:solidFill>
              <a:latin typeface="Algerian" pitchFamily="8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200" y="1358900"/>
          <a:ext cx="8458200" cy="4165596"/>
        </p:xfrm>
        <a:graphic>
          <a:graphicData uri="http://schemas.openxmlformats.org/drawingml/2006/table">
            <a:tbl>
              <a:tblPr firstRow="1" bandRow="1">
                <a:tableStyleId>{5C22544A-7EE6-4342-B048-85BDC9FD1C3A}</a:tableStyleId>
              </a:tblPr>
              <a:tblGrid>
                <a:gridCol w="3751028"/>
                <a:gridCol w="1176793"/>
                <a:gridCol w="3530379"/>
              </a:tblGrid>
              <a:tr h="347133">
                <a:tc>
                  <a:txBody>
                    <a:bodyPr/>
                    <a:lstStyle/>
                    <a:p>
                      <a:r>
                        <a:rPr lang="en-IN" sz="1700" dirty="0" smtClean="0">
                          <a:latin typeface="Arial" pitchFamily="34" charset="0"/>
                          <a:cs typeface="Arial" pitchFamily="34" charset="0"/>
                        </a:rPr>
                        <a:t>Candidate Name </a:t>
                      </a:r>
                      <a:endParaRPr lang="en-US" sz="1700" dirty="0">
                        <a:latin typeface="Arial" pitchFamily="34" charset="0"/>
                        <a:cs typeface="Arial" pitchFamily="34" charset="0"/>
                      </a:endParaRPr>
                    </a:p>
                  </a:txBody>
                  <a:tcPr marT="38100" marB="38100"/>
                </a:tc>
                <a:tc>
                  <a:txBody>
                    <a:bodyPr/>
                    <a:lstStyle/>
                    <a:p>
                      <a:pPr algn="ctr"/>
                      <a:r>
                        <a:rPr lang="en-IN" sz="1700" dirty="0" smtClean="0">
                          <a:latin typeface="Arial" pitchFamily="34" charset="0"/>
                          <a:cs typeface="Arial" pitchFamily="34" charset="0"/>
                        </a:rPr>
                        <a:t>Year </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Bhagat</a:t>
                      </a:r>
                      <a:r>
                        <a:rPr kumimoji="0" lang="en-US" sz="1700" kern="1200" dirty="0" smtClean="0">
                          <a:solidFill>
                            <a:schemeClr val="dk1"/>
                          </a:solidFill>
                          <a:latin typeface="Arial" pitchFamily="34" charset="0"/>
                          <a:ea typeface="+mn-ea"/>
                          <a:cs typeface="Arial" pitchFamily="34" charset="0"/>
                        </a:rPr>
                        <a:t> Kumar </a:t>
                      </a:r>
                      <a:r>
                        <a:rPr kumimoji="0" lang="en-US" sz="1700" kern="1200" dirty="0" err="1" smtClean="0">
                          <a:solidFill>
                            <a:schemeClr val="dk1"/>
                          </a:solidFill>
                          <a:latin typeface="Arial" pitchFamily="34" charset="0"/>
                          <a:ea typeface="+mn-ea"/>
                          <a:cs typeface="Arial" pitchFamily="34" charset="0"/>
                        </a:rPr>
                        <a:t>Meghwal</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Bhanwar</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Lal</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Jugal</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Kishore</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Mamta</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Warman</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Nirja</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Shekhawat</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smtClean="0">
                          <a:solidFill>
                            <a:schemeClr val="dk1"/>
                          </a:solidFill>
                          <a:latin typeface="Arial" pitchFamily="34" charset="0"/>
                          <a:ea typeface="+mn-ea"/>
                          <a:cs typeface="Arial" pitchFamily="34" charset="0"/>
                        </a:rPr>
                        <a:t>Pinky </a:t>
                      </a:r>
                      <a:r>
                        <a:rPr kumimoji="0" lang="en-US" sz="1700" kern="1200" dirty="0" err="1" smtClean="0">
                          <a:solidFill>
                            <a:schemeClr val="dk1"/>
                          </a:solidFill>
                          <a:latin typeface="Arial" pitchFamily="34" charset="0"/>
                          <a:ea typeface="+mn-ea"/>
                          <a:cs typeface="Arial" pitchFamily="34" charset="0"/>
                        </a:rPr>
                        <a:t>Khorwal</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smtClean="0">
                          <a:solidFill>
                            <a:schemeClr val="dk1"/>
                          </a:solidFill>
                          <a:latin typeface="Arial" pitchFamily="34" charset="0"/>
                          <a:ea typeface="+mn-ea"/>
                          <a:cs typeface="Arial" pitchFamily="34" charset="0"/>
                        </a:rPr>
                        <a:t>Pinky </a:t>
                      </a:r>
                      <a:r>
                        <a:rPr kumimoji="0" lang="en-US" sz="1700" kern="1200" dirty="0" err="1" smtClean="0">
                          <a:solidFill>
                            <a:schemeClr val="dk1"/>
                          </a:solidFill>
                          <a:latin typeface="Arial" pitchFamily="34" charset="0"/>
                          <a:ea typeface="+mn-ea"/>
                          <a:cs typeface="Arial" pitchFamily="34" charset="0"/>
                        </a:rPr>
                        <a:t>Yadav</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Pramod</a:t>
                      </a:r>
                      <a:r>
                        <a:rPr kumimoji="0" lang="en-US" sz="1700" kern="1200" dirty="0" smtClean="0">
                          <a:solidFill>
                            <a:schemeClr val="dk1"/>
                          </a:solidFill>
                          <a:latin typeface="Arial" pitchFamily="34" charset="0"/>
                          <a:ea typeface="+mn-ea"/>
                          <a:cs typeface="Arial" pitchFamily="34" charset="0"/>
                        </a:rPr>
                        <a:t> Kumar</a:t>
                      </a: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Ramswroop</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Saini</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Sonal</a:t>
                      </a:r>
                      <a:r>
                        <a:rPr kumimoji="0" lang="en-US" sz="1700" kern="1200" dirty="0" smtClean="0">
                          <a:solidFill>
                            <a:schemeClr val="dk1"/>
                          </a:solidFill>
                          <a:latin typeface="Arial" pitchFamily="34" charset="0"/>
                          <a:ea typeface="+mn-ea"/>
                          <a:cs typeface="Arial" pitchFamily="34" charset="0"/>
                        </a:rPr>
                        <a:t> </a:t>
                      </a:r>
                      <a:r>
                        <a:rPr kumimoji="0" lang="en-US" sz="1700" kern="1200" dirty="0" err="1" smtClean="0">
                          <a:solidFill>
                            <a:schemeClr val="dk1"/>
                          </a:solidFill>
                          <a:latin typeface="Arial" pitchFamily="34" charset="0"/>
                          <a:ea typeface="+mn-ea"/>
                          <a:cs typeface="Arial" pitchFamily="34" charset="0"/>
                        </a:rPr>
                        <a:t>Jaju</a:t>
                      </a:r>
                      <a:endParaRPr kumimoji="0" lang="en-US" sz="1700" kern="1200" dirty="0" smtClean="0">
                        <a:solidFill>
                          <a:schemeClr val="dk1"/>
                        </a:solidFill>
                        <a:latin typeface="Arial" pitchFamily="34" charset="0"/>
                        <a:ea typeface="+mn-ea"/>
                        <a:cs typeface="Arial" pitchFamily="34" charset="0"/>
                      </a:endParaRP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r h="347133">
                <a:tc>
                  <a:txBody>
                    <a:bodyPr/>
                    <a:lstStyle/>
                    <a:p>
                      <a:pPr marL="0" algn="l" rtl="0" eaLnBrk="1" latinLnBrk="0" hangingPunct="1">
                        <a:spcAft>
                          <a:spcPts val="0"/>
                        </a:spcAft>
                      </a:pPr>
                      <a:r>
                        <a:rPr kumimoji="0" lang="en-US" sz="1700" kern="1200" dirty="0" err="1" smtClean="0">
                          <a:solidFill>
                            <a:schemeClr val="dk1"/>
                          </a:solidFill>
                          <a:latin typeface="Arial" pitchFamily="34" charset="0"/>
                          <a:ea typeface="+mn-ea"/>
                          <a:cs typeface="Arial" pitchFamily="34" charset="0"/>
                        </a:rPr>
                        <a:t>Garima</a:t>
                      </a:r>
                      <a:r>
                        <a:rPr kumimoji="0" lang="en-US" sz="1700" kern="1200" dirty="0" smtClean="0">
                          <a:solidFill>
                            <a:schemeClr val="dk1"/>
                          </a:solidFill>
                          <a:latin typeface="Arial" pitchFamily="34" charset="0"/>
                          <a:ea typeface="+mn-ea"/>
                          <a:cs typeface="Arial" pitchFamily="34" charset="0"/>
                        </a:rPr>
                        <a:t> Sharma</a:t>
                      </a:r>
                    </a:p>
                  </a:txBody>
                  <a:tcPr marL="68580" marR="68580" marT="0" marB="0"/>
                </a:tc>
                <a:tc>
                  <a:txBody>
                    <a:bodyPr/>
                    <a:lstStyle/>
                    <a:p>
                      <a:pPr algn="ctr"/>
                      <a:r>
                        <a:rPr lang="en-IN" sz="1700" dirty="0" smtClean="0">
                          <a:latin typeface="Arial" pitchFamily="34" charset="0"/>
                          <a:cs typeface="Arial" pitchFamily="34" charset="0"/>
                        </a:rPr>
                        <a:t>2009</a:t>
                      </a:r>
                      <a:endParaRPr lang="en-US" sz="1700" dirty="0">
                        <a:latin typeface="Arial" pitchFamily="34" charset="0"/>
                        <a:cs typeface="Arial" pitchFamily="34" charset="0"/>
                      </a:endParaRPr>
                    </a:p>
                  </a:txBody>
                  <a:tcPr marT="38100" marB="38100"/>
                </a:tc>
                <a:tc>
                  <a:txBody>
                    <a:bodyPr/>
                    <a:lstStyle/>
                    <a:p>
                      <a:endParaRPr lang="en-US" sz="1700" dirty="0">
                        <a:latin typeface="Arial" pitchFamily="34" charset="0"/>
                        <a:cs typeface="Arial" pitchFamily="34" charset="0"/>
                      </a:endParaRPr>
                    </a:p>
                  </a:txBody>
                  <a:tcPr marT="38100" marB="38100"/>
                </a:tc>
              </a:tr>
            </a:tbl>
          </a:graphicData>
        </a:graphic>
      </p:graphicFrame>
      <p:sp>
        <p:nvSpPr>
          <p:cNvPr id="3" name="Title 1"/>
          <p:cNvSpPr>
            <a:spLocks noGrp="1"/>
          </p:cNvSpPr>
          <p:nvPr>
            <p:ph type="title"/>
          </p:nvPr>
        </p:nvSpPr>
        <p:spPr>
          <a:xfrm>
            <a:off x="0" y="190500"/>
            <a:ext cx="9144000" cy="762000"/>
          </a:xfrm>
        </p:spPr>
        <p:txBody>
          <a:bodyPr>
            <a:normAutofit/>
          </a:bodyPr>
          <a:lstStyle/>
          <a:p>
            <a:pPr algn="ctr"/>
            <a:r>
              <a:rPr lang="en-IN" sz="2800" b="1" dirty="0" smtClean="0">
                <a:solidFill>
                  <a:schemeClr val="tx1"/>
                </a:solidFill>
                <a:latin typeface="Algerian" pitchFamily="82" charset="0"/>
              </a:rPr>
              <a:t>M.Phil. Awarded from Department of Zoology</a:t>
            </a:r>
            <a:endParaRPr lang="en-US" sz="2800" b="1" dirty="0">
              <a:solidFill>
                <a:schemeClr val="tx1"/>
              </a:solidFill>
              <a:latin typeface="Algerian" pitchFamily="82"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xmlns="" id="{1D3C72F7-326A-481A-9B53-141B3706B053}"/>
              </a:ext>
            </a:extLst>
          </p:cNvPr>
          <p:cNvGraphicFramePr>
            <a:graphicFrameLocks noGrp="1"/>
          </p:cNvGraphicFramePr>
          <p:nvPr>
            <p:extLst>
              <p:ext uri="{D42A27DB-BD31-4B8C-83A1-F6EECF244321}">
                <p14:modId xmlns:p14="http://schemas.microsoft.com/office/powerpoint/2010/main" xmlns="" val="3215852309"/>
              </p:ext>
            </p:extLst>
          </p:nvPr>
        </p:nvGraphicFramePr>
        <p:xfrm>
          <a:off x="0" y="1079500"/>
          <a:ext cx="9144000" cy="4612139"/>
        </p:xfrm>
        <a:graphic>
          <a:graphicData uri="http://schemas.openxmlformats.org/drawingml/2006/table">
            <a:tbl>
              <a:tblPr firstRow="1" bandRow="1">
                <a:tableStyleId>{5C22544A-7EE6-4342-B048-85BDC9FD1C3A}</a:tableStyleId>
              </a:tblPr>
              <a:tblGrid>
                <a:gridCol w="1210432">
                  <a:extLst>
                    <a:ext uri="{9D8B030D-6E8A-4147-A177-3AD203B41FA5}">
                      <a16:colId xmlns:a16="http://schemas.microsoft.com/office/drawing/2014/main" xmlns="" val="1410302753"/>
                    </a:ext>
                  </a:extLst>
                </a:gridCol>
                <a:gridCol w="3361568">
                  <a:extLst>
                    <a:ext uri="{9D8B030D-6E8A-4147-A177-3AD203B41FA5}">
                      <a16:colId xmlns:a16="http://schemas.microsoft.com/office/drawing/2014/main" xmlns="" val="2020551973"/>
                    </a:ext>
                  </a:extLst>
                </a:gridCol>
                <a:gridCol w="1447800">
                  <a:extLst>
                    <a:ext uri="{9D8B030D-6E8A-4147-A177-3AD203B41FA5}">
                      <a16:colId xmlns:a16="http://schemas.microsoft.com/office/drawing/2014/main" xmlns="" val="3627607057"/>
                    </a:ext>
                  </a:extLst>
                </a:gridCol>
                <a:gridCol w="3124200">
                  <a:extLst>
                    <a:ext uri="{9D8B030D-6E8A-4147-A177-3AD203B41FA5}">
                      <a16:colId xmlns:a16="http://schemas.microsoft.com/office/drawing/2014/main" xmlns="" val="1182563905"/>
                    </a:ext>
                  </a:extLst>
                </a:gridCol>
              </a:tblGrid>
              <a:tr h="304800">
                <a:tc>
                  <a:txBody>
                    <a:bodyPr/>
                    <a:lstStyle/>
                    <a:p>
                      <a:pPr algn="ctr"/>
                      <a:r>
                        <a:rPr lang="en-US" sz="1500" dirty="0" smtClean="0">
                          <a:latin typeface="Times New Roman" pitchFamily="18" charset="0"/>
                          <a:cs typeface="Times New Roman" pitchFamily="18" charset="0"/>
                        </a:rPr>
                        <a:t>S. No.</a:t>
                      </a:r>
                      <a:endParaRPr lang="en-IN" sz="1500" dirty="0">
                        <a:latin typeface="Times New Roman" pitchFamily="18" charset="0"/>
                        <a:cs typeface="Times New Roman" pitchFamily="18" charset="0"/>
                      </a:endParaRPr>
                    </a:p>
                  </a:txBody>
                  <a:tcPr marT="38100" marB="38100"/>
                </a:tc>
                <a:tc>
                  <a:txBody>
                    <a:bodyPr/>
                    <a:lstStyle/>
                    <a:p>
                      <a:pPr algn="ctr"/>
                      <a:r>
                        <a:rPr lang="en-US" sz="1500" dirty="0">
                          <a:latin typeface="Times New Roman" pitchFamily="18" charset="0"/>
                          <a:cs typeface="Times New Roman" pitchFamily="18" charset="0"/>
                        </a:rPr>
                        <a:t>Name of Student</a:t>
                      </a:r>
                      <a:endParaRPr lang="en-IN" sz="1500" dirty="0">
                        <a:latin typeface="Times New Roman" pitchFamily="18" charset="0"/>
                        <a:cs typeface="Times New Roman" pitchFamily="18" charset="0"/>
                      </a:endParaRPr>
                    </a:p>
                  </a:txBody>
                  <a:tcPr marT="38100" marB="38100"/>
                </a:tc>
                <a:tc>
                  <a:txBody>
                    <a:bodyPr/>
                    <a:lstStyle/>
                    <a:p>
                      <a:pPr algn="ctr"/>
                      <a:r>
                        <a:rPr lang="en-US" sz="1500" dirty="0">
                          <a:latin typeface="Times New Roman" pitchFamily="18" charset="0"/>
                          <a:cs typeface="Times New Roman" pitchFamily="18" charset="0"/>
                        </a:rPr>
                        <a:t>Year</a:t>
                      </a:r>
                      <a:endParaRPr lang="en-IN" sz="1500" dirty="0">
                        <a:latin typeface="Times New Roman" pitchFamily="18" charset="0"/>
                        <a:cs typeface="Times New Roman" pitchFamily="18" charset="0"/>
                      </a:endParaRPr>
                    </a:p>
                  </a:txBody>
                  <a:tcPr marT="38100" marB="38100"/>
                </a:tc>
                <a:tc>
                  <a:txBody>
                    <a:bodyPr/>
                    <a:lstStyle/>
                    <a:p>
                      <a:pPr algn="ctr"/>
                      <a:r>
                        <a:rPr lang="en-US" sz="1500" dirty="0" smtClean="0">
                          <a:latin typeface="Times New Roman" pitchFamily="18" charset="0"/>
                          <a:cs typeface="Times New Roman" pitchFamily="18" charset="0"/>
                        </a:rPr>
                        <a:t>NET / JRF / SET</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738157511"/>
                  </a:ext>
                </a:extLst>
              </a:tr>
              <a:tr h="304800">
                <a:tc>
                  <a:txBody>
                    <a:bodyPr/>
                    <a:lstStyle/>
                    <a:p>
                      <a:pPr algn="ctr"/>
                      <a:r>
                        <a:rPr lang="en-US" sz="1500" dirty="0">
                          <a:latin typeface="Times New Roman" pitchFamily="18" charset="0"/>
                          <a:cs typeface="Times New Roman" pitchFamily="18" charset="0"/>
                        </a:rPr>
                        <a:t>1</a:t>
                      </a:r>
                      <a:endParaRPr lang="en-IN" sz="1500"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IN" sz="1500" kern="1200" dirty="0" err="1" smtClean="0">
                          <a:solidFill>
                            <a:schemeClr val="dk1"/>
                          </a:solidFill>
                          <a:latin typeface="Times New Roman" pitchFamily="18" charset="0"/>
                          <a:ea typeface="+mn-ea"/>
                          <a:cs typeface="Times New Roman" pitchFamily="18" charset="0"/>
                        </a:rPr>
                        <a:t>Kanhiya</a:t>
                      </a:r>
                      <a:r>
                        <a:rPr kumimoji="0" lang="en-IN" sz="1500" kern="1200" dirty="0" smtClean="0">
                          <a:solidFill>
                            <a:schemeClr val="dk1"/>
                          </a:solidFill>
                          <a:latin typeface="Times New Roman" pitchFamily="18" charset="0"/>
                          <a:ea typeface="+mn-ea"/>
                          <a:cs typeface="Times New Roman" pitchFamily="18" charset="0"/>
                        </a:rPr>
                        <a:t> </a:t>
                      </a:r>
                      <a:r>
                        <a:rPr kumimoji="0" lang="en-IN" sz="1500" kern="1200" dirty="0" err="1" smtClean="0">
                          <a:solidFill>
                            <a:schemeClr val="dk1"/>
                          </a:solidFill>
                          <a:latin typeface="Times New Roman" pitchFamily="18" charset="0"/>
                          <a:ea typeface="+mn-ea"/>
                          <a:cs typeface="Times New Roman" pitchFamily="18" charset="0"/>
                        </a:rPr>
                        <a:t>Lal</a:t>
                      </a:r>
                      <a:r>
                        <a:rPr kumimoji="0" lang="en-IN" sz="1500" kern="1200" dirty="0" smtClean="0">
                          <a:solidFill>
                            <a:schemeClr val="dk1"/>
                          </a:solidFill>
                          <a:latin typeface="Times New Roman" pitchFamily="18" charset="0"/>
                          <a:ea typeface="+mn-ea"/>
                          <a:cs typeface="Times New Roman" pitchFamily="18" charset="0"/>
                        </a:rPr>
                        <a:t> Sharma</a:t>
                      </a:r>
                      <a:endParaRPr kumimoji="0" lang="en-US" sz="1500" kern="1200" dirty="0" smtClean="0">
                        <a:solidFill>
                          <a:schemeClr val="dk1"/>
                        </a:solidFill>
                        <a:latin typeface="Times New Roman" pitchFamily="18" charset="0"/>
                        <a:ea typeface="+mn-ea"/>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2013</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SET</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861738789"/>
                  </a:ext>
                </a:extLst>
              </a:tr>
              <a:tr h="304800">
                <a:tc>
                  <a:txBody>
                    <a:bodyPr/>
                    <a:lstStyle/>
                    <a:p>
                      <a:pPr algn="ctr"/>
                      <a:r>
                        <a:rPr lang="en-US" sz="1500" dirty="0">
                          <a:latin typeface="Times New Roman" pitchFamily="18" charset="0"/>
                          <a:cs typeface="Times New Roman" pitchFamily="18" charset="0"/>
                        </a:rPr>
                        <a:t>2</a:t>
                      </a:r>
                      <a:endParaRPr lang="en-IN" sz="1500" dirty="0">
                        <a:latin typeface="Times New Roman" pitchFamily="18" charset="0"/>
                        <a:cs typeface="Times New Roman" pitchFamily="18" charset="0"/>
                      </a:endParaRPr>
                    </a:p>
                  </a:txBody>
                  <a:tcPr marT="38100" marB="38100"/>
                </a:tc>
                <a:tc>
                  <a:txBody>
                    <a:bodyPr/>
                    <a:lstStyle/>
                    <a:p>
                      <a:pPr marL="0" algn="l" rtl="0" eaLnBrk="1" latinLnBrk="0" hangingPunct="1"/>
                      <a:r>
                        <a:rPr kumimoji="0" lang="en-IN" sz="1500" kern="1200" dirty="0" smtClean="0">
                          <a:solidFill>
                            <a:schemeClr val="dk1"/>
                          </a:solidFill>
                          <a:latin typeface="Times New Roman" pitchFamily="18" charset="0"/>
                          <a:ea typeface="+mn-ea"/>
                          <a:cs typeface="Times New Roman" pitchFamily="18" charset="0"/>
                        </a:rPr>
                        <a:t>Sunil </a:t>
                      </a:r>
                      <a:r>
                        <a:rPr kumimoji="0" lang="en-IN" sz="1500" kern="1200" dirty="0" err="1" smtClean="0">
                          <a:solidFill>
                            <a:schemeClr val="dk1"/>
                          </a:solidFill>
                          <a:latin typeface="Times New Roman" pitchFamily="18" charset="0"/>
                          <a:ea typeface="+mn-ea"/>
                          <a:cs typeface="Times New Roman" pitchFamily="18" charset="0"/>
                        </a:rPr>
                        <a:t>Dutt</a:t>
                      </a:r>
                      <a:endParaRPr kumimoji="0" lang="en-US" sz="1500" kern="1200" dirty="0" smtClean="0">
                        <a:solidFill>
                          <a:schemeClr val="dk1"/>
                        </a:solidFill>
                        <a:latin typeface="Times New Roman" pitchFamily="18" charset="0"/>
                        <a:ea typeface="+mn-ea"/>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2013</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SET</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980160289"/>
                  </a:ext>
                </a:extLst>
              </a:tr>
              <a:tr h="311553">
                <a:tc>
                  <a:txBody>
                    <a:bodyPr/>
                    <a:lstStyle/>
                    <a:p>
                      <a:pPr algn="ctr"/>
                      <a:r>
                        <a:rPr lang="en-US" sz="1500" dirty="0">
                          <a:latin typeface="Times New Roman" pitchFamily="18" charset="0"/>
                          <a:cs typeface="Times New Roman" pitchFamily="18" charset="0"/>
                        </a:rPr>
                        <a:t>3</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Rakesh</a:t>
                      </a:r>
                      <a:r>
                        <a:rPr lang="en-IN" sz="1500" dirty="0" smtClean="0">
                          <a:latin typeface="Times New Roman" pitchFamily="18" charset="0"/>
                          <a:cs typeface="Times New Roman" pitchFamily="18" charset="0"/>
                        </a:rPr>
                        <a:t> Kumar </a:t>
                      </a:r>
                      <a:r>
                        <a:rPr lang="en-IN" sz="1500" dirty="0" err="1" smtClean="0">
                          <a:latin typeface="Times New Roman" pitchFamily="18" charset="0"/>
                          <a:cs typeface="Times New Roman" pitchFamily="18" charset="0"/>
                        </a:rPr>
                        <a:t>Kumawat</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2016</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a:t>
                      </a:r>
                      <a:r>
                        <a:rPr lang="en-IN" sz="1500" baseline="0" dirty="0" smtClean="0">
                          <a:latin typeface="Times New Roman" pitchFamily="18" charset="0"/>
                          <a:cs typeface="Times New Roman" pitchFamily="18" charset="0"/>
                        </a:rPr>
                        <a:t> / JRF</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791603445"/>
                  </a:ext>
                </a:extLst>
              </a:tr>
              <a:tr h="304800">
                <a:tc>
                  <a:txBody>
                    <a:bodyPr/>
                    <a:lstStyle/>
                    <a:p>
                      <a:pPr algn="ctr"/>
                      <a:r>
                        <a:rPr lang="en-US" sz="1500" dirty="0">
                          <a:latin typeface="Times New Roman" pitchFamily="18" charset="0"/>
                          <a:cs typeface="Times New Roman" pitchFamily="18" charset="0"/>
                        </a:rPr>
                        <a:t>4</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Samaram</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Devasi</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2017</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79486681"/>
                  </a:ext>
                </a:extLst>
              </a:tr>
              <a:tr h="304800">
                <a:tc>
                  <a:txBody>
                    <a:bodyPr/>
                    <a:lstStyle/>
                    <a:p>
                      <a:pPr algn="ctr"/>
                      <a:r>
                        <a:rPr lang="en-US" sz="1500" dirty="0">
                          <a:latin typeface="Times New Roman" pitchFamily="18" charset="0"/>
                          <a:cs typeface="Times New Roman" pitchFamily="18" charset="0"/>
                        </a:rPr>
                        <a:t>5</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Mohd</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Shakoor</a:t>
                      </a:r>
                      <a:r>
                        <a:rPr lang="en-IN" sz="1500" dirty="0" smtClean="0">
                          <a:latin typeface="Times New Roman" pitchFamily="18" charset="0"/>
                          <a:cs typeface="Times New Roman" pitchFamily="18" charset="0"/>
                        </a:rPr>
                        <a:t> </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2017</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4097991970"/>
                  </a:ext>
                </a:extLst>
              </a:tr>
              <a:tr h="304800">
                <a:tc>
                  <a:txBody>
                    <a:bodyPr/>
                    <a:lstStyle/>
                    <a:p>
                      <a:pPr algn="ctr"/>
                      <a:r>
                        <a:rPr lang="en-US" sz="1500" dirty="0">
                          <a:latin typeface="Times New Roman" pitchFamily="18" charset="0"/>
                          <a:cs typeface="Times New Roman" pitchFamily="18" charset="0"/>
                        </a:rPr>
                        <a:t>6</a:t>
                      </a:r>
                      <a:endParaRPr lang="en-IN" sz="1500" dirty="0">
                        <a:latin typeface="Times New Roman" pitchFamily="18" charset="0"/>
                        <a:cs typeface="Times New Roman" pitchFamily="18" charset="0"/>
                      </a:endParaRPr>
                    </a:p>
                  </a:txBody>
                  <a:tcPr marT="38100" marB="38100"/>
                </a:tc>
                <a:tc>
                  <a:txBody>
                    <a:bodyPr/>
                    <a:lstStyle/>
                    <a:p>
                      <a:r>
                        <a:rPr lang="en-IN" sz="1500" dirty="0" smtClean="0">
                          <a:latin typeface="Times New Roman" pitchFamily="18" charset="0"/>
                          <a:cs typeface="Times New Roman" pitchFamily="18" charset="0"/>
                        </a:rPr>
                        <a:t>Nikita </a:t>
                      </a:r>
                      <a:r>
                        <a:rPr lang="en-IN" sz="1500" dirty="0" err="1" smtClean="0">
                          <a:latin typeface="Times New Roman" pitchFamily="18" charset="0"/>
                          <a:cs typeface="Times New Roman" pitchFamily="18" charset="0"/>
                        </a:rPr>
                        <a:t>Kundu</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2018</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867935825"/>
                  </a:ext>
                </a:extLst>
              </a:tr>
              <a:tr h="304800">
                <a:tc>
                  <a:txBody>
                    <a:bodyPr/>
                    <a:lstStyle/>
                    <a:p>
                      <a:pPr algn="ctr"/>
                      <a:r>
                        <a:rPr lang="en-US" sz="1500" dirty="0">
                          <a:latin typeface="Times New Roman" pitchFamily="18" charset="0"/>
                          <a:cs typeface="Times New Roman" pitchFamily="18" charset="0"/>
                        </a:rPr>
                        <a:t>7</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Prggya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Gehlot</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2018</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 / JRF</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68845317"/>
                  </a:ext>
                </a:extLst>
              </a:tr>
              <a:tr h="338186">
                <a:tc>
                  <a:txBody>
                    <a:bodyPr/>
                    <a:lstStyle/>
                    <a:p>
                      <a:pPr algn="ctr"/>
                      <a:r>
                        <a:rPr lang="en-US" sz="1500" dirty="0">
                          <a:latin typeface="Times New Roman" pitchFamily="18" charset="0"/>
                          <a:cs typeface="Times New Roman" pitchFamily="18" charset="0"/>
                        </a:rPr>
                        <a:t>8</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Chhavi</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Chaudhary</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2018/2019</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GATE / TIFR</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932019959"/>
                  </a:ext>
                </a:extLst>
              </a:tr>
              <a:tr h="304800">
                <a:tc>
                  <a:txBody>
                    <a:bodyPr/>
                    <a:lstStyle/>
                    <a:p>
                      <a:pPr algn="ctr"/>
                      <a:r>
                        <a:rPr lang="en-US" sz="1500" dirty="0">
                          <a:latin typeface="Times New Roman" pitchFamily="18" charset="0"/>
                          <a:cs typeface="Times New Roman" pitchFamily="18" charset="0"/>
                        </a:rPr>
                        <a:t>9</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Jitendra</a:t>
                      </a:r>
                      <a:r>
                        <a:rPr lang="en-IN" sz="1500" dirty="0" smtClean="0">
                          <a:latin typeface="Times New Roman" pitchFamily="18" charset="0"/>
                          <a:cs typeface="Times New Roman" pitchFamily="18" charset="0"/>
                        </a:rPr>
                        <a:t> Kumar Sharma</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2019</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 / JRF (AIR110) / GATE</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074465160"/>
                  </a:ext>
                </a:extLst>
              </a:tr>
              <a:tr h="304800">
                <a:tc>
                  <a:txBody>
                    <a:bodyPr/>
                    <a:lstStyle/>
                    <a:p>
                      <a:pPr algn="ctr"/>
                      <a:r>
                        <a:rPr lang="en-US" sz="1500" dirty="0">
                          <a:latin typeface="Times New Roman" pitchFamily="18" charset="0"/>
                          <a:cs typeface="Times New Roman" pitchFamily="18" charset="0"/>
                        </a:rPr>
                        <a:t>10</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Gargi</a:t>
                      </a:r>
                      <a:r>
                        <a:rPr lang="en-IN" sz="1500" dirty="0" smtClean="0">
                          <a:latin typeface="Times New Roman" pitchFamily="18" charset="0"/>
                          <a:cs typeface="Times New Roman" pitchFamily="18" charset="0"/>
                        </a:rPr>
                        <a:t> </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2019</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 / JRF</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4040852614"/>
                  </a:ext>
                </a:extLst>
              </a:tr>
              <a:tr h="304800">
                <a:tc>
                  <a:txBody>
                    <a:bodyPr/>
                    <a:lstStyle/>
                    <a:p>
                      <a:pPr algn="ctr"/>
                      <a:r>
                        <a:rPr lang="en-IN" sz="1500" dirty="0" smtClean="0">
                          <a:latin typeface="Times New Roman" pitchFamily="18" charset="0"/>
                          <a:cs typeface="Times New Roman" pitchFamily="18" charset="0"/>
                        </a:rPr>
                        <a:t>11</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Arti</a:t>
                      </a:r>
                      <a:r>
                        <a:rPr lang="en-IN" sz="1500" baseline="0" dirty="0" smtClean="0">
                          <a:latin typeface="Times New Roman" pitchFamily="18" charset="0"/>
                          <a:cs typeface="Times New Roman" pitchFamily="18" charset="0"/>
                        </a:rPr>
                        <a:t> </a:t>
                      </a:r>
                      <a:r>
                        <a:rPr lang="en-IN" sz="1500" baseline="0" dirty="0" err="1" smtClean="0">
                          <a:latin typeface="Times New Roman" pitchFamily="18" charset="0"/>
                          <a:cs typeface="Times New Roman" pitchFamily="18" charset="0"/>
                        </a:rPr>
                        <a:t>Tiwari</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2019</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NET/JRF (AIR-68)</a:t>
                      </a:r>
                      <a:endParaRPr lang="en-IN" sz="1500" dirty="0">
                        <a:latin typeface="Times New Roman" pitchFamily="18" charset="0"/>
                        <a:cs typeface="Times New Roman" pitchFamily="18" charset="0"/>
                      </a:endParaRPr>
                    </a:p>
                  </a:txBody>
                  <a:tcPr marT="38100" marB="38100"/>
                </a:tc>
              </a:tr>
              <a:tr h="304800">
                <a:tc>
                  <a:txBody>
                    <a:bodyPr/>
                    <a:lstStyle/>
                    <a:p>
                      <a:pPr algn="ctr"/>
                      <a:r>
                        <a:rPr lang="en-IN" sz="1500" dirty="0" smtClean="0">
                          <a:latin typeface="Times New Roman" pitchFamily="18" charset="0"/>
                          <a:cs typeface="Times New Roman" pitchFamily="18" charset="0"/>
                        </a:rPr>
                        <a:t>12</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Sneha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Choudhary</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2019</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NET/JRF</a:t>
                      </a:r>
                      <a:endParaRPr lang="en-IN" sz="1500" dirty="0">
                        <a:latin typeface="Times New Roman" pitchFamily="18" charset="0"/>
                        <a:cs typeface="Times New Roman" pitchFamily="18" charset="0"/>
                      </a:endParaRPr>
                    </a:p>
                  </a:txBody>
                  <a:tcPr marT="38100" marB="38100"/>
                </a:tc>
              </a:tr>
              <a:tr h="304800">
                <a:tc>
                  <a:txBody>
                    <a:bodyPr/>
                    <a:lstStyle/>
                    <a:p>
                      <a:pPr algn="ctr"/>
                      <a:r>
                        <a:rPr lang="en-IN" sz="1500" dirty="0" smtClean="0">
                          <a:latin typeface="Times New Roman" pitchFamily="18" charset="0"/>
                          <a:cs typeface="Times New Roman" pitchFamily="18" charset="0"/>
                        </a:rPr>
                        <a:t>13</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Akansha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Verma</a:t>
                      </a:r>
                      <a:r>
                        <a:rPr lang="en-IN" sz="1500" dirty="0" smtClean="0">
                          <a:latin typeface="Times New Roman" pitchFamily="18" charset="0"/>
                          <a:cs typeface="Times New Roman" pitchFamily="18" charset="0"/>
                        </a:rPr>
                        <a:t> </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2019</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GATE</a:t>
                      </a:r>
                      <a:endParaRPr lang="en-IN" sz="1500" dirty="0">
                        <a:latin typeface="Times New Roman" pitchFamily="18" charset="0"/>
                        <a:cs typeface="Times New Roman" pitchFamily="18" charset="0"/>
                      </a:endParaRPr>
                    </a:p>
                  </a:txBody>
                  <a:tcPr marT="38100" marB="38100"/>
                </a:tc>
              </a:tr>
              <a:tr h="304800">
                <a:tc>
                  <a:txBody>
                    <a:bodyPr/>
                    <a:lstStyle/>
                    <a:p>
                      <a:pPr algn="ctr"/>
                      <a:r>
                        <a:rPr lang="en-IN" sz="1500" dirty="0" smtClean="0">
                          <a:latin typeface="Times New Roman" pitchFamily="18" charset="0"/>
                          <a:cs typeface="Times New Roman" pitchFamily="18" charset="0"/>
                        </a:rPr>
                        <a:t>14</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Shimla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Choudhary</a:t>
                      </a:r>
                      <a:r>
                        <a:rPr lang="en-IN" sz="1500" dirty="0" smtClean="0">
                          <a:latin typeface="Times New Roman" pitchFamily="18" charset="0"/>
                          <a:cs typeface="Times New Roman" pitchFamily="18" charset="0"/>
                        </a:rPr>
                        <a:t> </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2020</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NET</a:t>
                      </a:r>
                      <a:endParaRPr lang="en-IN" sz="1500" dirty="0">
                        <a:latin typeface="Times New Roman" pitchFamily="18" charset="0"/>
                        <a:cs typeface="Times New Roman" pitchFamily="18" charset="0"/>
                      </a:endParaRPr>
                    </a:p>
                  </a:txBody>
                  <a:tcPr marT="38100" marB="38100"/>
                </a:tc>
              </a:tr>
            </a:tbl>
          </a:graphicData>
        </a:graphic>
      </p:graphicFrame>
      <p:sp>
        <p:nvSpPr>
          <p:cNvPr id="7" name="TextBox 6">
            <a:extLst>
              <a:ext uri="{FF2B5EF4-FFF2-40B4-BE49-F238E27FC236}">
                <a16:creationId xmlns:a16="http://schemas.microsoft.com/office/drawing/2014/main" xmlns="" id="{927A56CA-FA13-4804-9C35-C683F1A31E9A}"/>
              </a:ext>
            </a:extLst>
          </p:cNvPr>
          <p:cNvSpPr txBox="1"/>
          <p:nvPr/>
        </p:nvSpPr>
        <p:spPr>
          <a:xfrm>
            <a:off x="0" y="25450"/>
            <a:ext cx="9144000" cy="1077218"/>
          </a:xfrm>
          <a:prstGeom prst="rect">
            <a:avLst/>
          </a:prstGeom>
          <a:noFill/>
        </p:spPr>
        <p:txBody>
          <a:bodyPr wrap="square" rtlCol="0">
            <a:spAutoFit/>
          </a:bodyPr>
          <a:lstStyle/>
          <a:p>
            <a:pPr algn="ctr"/>
            <a:r>
              <a:rPr lang="en-US" sz="3200" b="1" dirty="0" smtClean="0">
                <a:latin typeface="Algerian" pitchFamily="82" charset="0"/>
              </a:rPr>
              <a:t>NET/SET/GATE </a:t>
            </a:r>
            <a:r>
              <a:rPr lang="en-US" sz="3200" b="1" dirty="0">
                <a:latin typeface="Algerian" pitchFamily="82" charset="0"/>
              </a:rPr>
              <a:t>Qualified Students of </a:t>
            </a:r>
            <a:r>
              <a:rPr lang="en-US" sz="3200" b="1" dirty="0" smtClean="0">
                <a:latin typeface="Algerian" pitchFamily="82" charset="0"/>
              </a:rPr>
              <a:t>Department</a:t>
            </a:r>
            <a:endParaRPr lang="en-IN" sz="3200" b="1" dirty="0">
              <a:latin typeface="Algerian" pitchFamily="82" charset="0"/>
            </a:endParaRPr>
          </a:p>
        </p:txBody>
      </p:sp>
    </p:spTree>
    <p:extLst>
      <p:ext uri="{BB962C8B-B14F-4D97-AF65-F5344CB8AC3E}">
        <p14:creationId xmlns:p14="http://schemas.microsoft.com/office/powerpoint/2010/main" xmlns="" val="373427795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22DBDB-7CF9-4671-A346-453D70B3C11C}"/>
              </a:ext>
            </a:extLst>
          </p:cNvPr>
          <p:cNvSpPr>
            <a:spLocks noGrp="1"/>
          </p:cNvSpPr>
          <p:nvPr>
            <p:ph type="title" idx="4294967295"/>
          </p:nvPr>
        </p:nvSpPr>
        <p:spPr>
          <a:xfrm>
            <a:off x="0" y="0"/>
            <a:ext cx="9144000" cy="800100"/>
          </a:xfrm>
        </p:spPr>
        <p:txBody>
          <a:bodyPr>
            <a:normAutofit fontScale="90000"/>
          </a:bodyPr>
          <a:lstStyle/>
          <a:p>
            <a:pPr algn="ctr"/>
            <a:r>
              <a:rPr lang="en-US" sz="2800" b="1" dirty="0" smtClean="0">
                <a:solidFill>
                  <a:schemeClr val="tx1"/>
                </a:solidFill>
                <a:latin typeface="Algerian" pitchFamily="82" charset="0"/>
                <a:cs typeface="Times New Roman" pitchFamily="18" charset="0"/>
              </a:rPr>
              <a:t>M. Sc. Toppers / Gold Medalists </a:t>
            </a:r>
            <a:br>
              <a:rPr lang="en-US" sz="2800" b="1" dirty="0" smtClean="0">
                <a:solidFill>
                  <a:schemeClr val="tx1"/>
                </a:solidFill>
                <a:latin typeface="Algerian" pitchFamily="82" charset="0"/>
                <a:cs typeface="Times New Roman" pitchFamily="18" charset="0"/>
              </a:rPr>
            </a:br>
            <a:r>
              <a:rPr lang="en-US" sz="2800" b="1" dirty="0" smtClean="0">
                <a:solidFill>
                  <a:schemeClr val="tx1"/>
                </a:solidFill>
                <a:latin typeface="Algerian" pitchFamily="82" charset="0"/>
                <a:cs typeface="Times New Roman" pitchFamily="18" charset="0"/>
              </a:rPr>
              <a:t>(Department of Zoology)</a:t>
            </a:r>
            <a:endParaRPr lang="en-IN" sz="2800" b="1" dirty="0">
              <a:solidFill>
                <a:schemeClr val="tx1"/>
              </a:solidFill>
              <a:latin typeface="Algerian" pitchFamily="82" charset="0"/>
              <a:cs typeface="Times New Roman" pitchFamily="18" charset="0"/>
            </a:endParaRPr>
          </a:p>
        </p:txBody>
      </p:sp>
      <p:graphicFrame>
        <p:nvGraphicFramePr>
          <p:cNvPr id="4" name="Table 4">
            <a:extLst>
              <a:ext uri="{FF2B5EF4-FFF2-40B4-BE49-F238E27FC236}">
                <a16:creationId xmlns:a16="http://schemas.microsoft.com/office/drawing/2014/main" xmlns="" id="{213BA543-A57B-4D70-8756-87A4BF6218BF}"/>
              </a:ext>
            </a:extLst>
          </p:cNvPr>
          <p:cNvGraphicFramePr>
            <a:graphicFrameLocks noGrp="1"/>
          </p:cNvGraphicFramePr>
          <p:nvPr>
            <p:extLst>
              <p:ext uri="{D42A27DB-BD31-4B8C-83A1-F6EECF244321}">
                <p14:modId xmlns:p14="http://schemas.microsoft.com/office/powerpoint/2010/main" xmlns="" val="903636522"/>
              </p:ext>
            </p:extLst>
          </p:nvPr>
        </p:nvGraphicFramePr>
        <p:xfrm>
          <a:off x="457200" y="889005"/>
          <a:ext cx="8305800" cy="4635495"/>
        </p:xfrm>
        <a:graphic>
          <a:graphicData uri="http://schemas.openxmlformats.org/drawingml/2006/table">
            <a:tbl>
              <a:tblPr firstRow="1" bandRow="1">
                <a:tableStyleId>{5C22544A-7EE6-4342-B048-85BDC9FD1C3A}</a:tableStyleId>
              </a:tblPr>
              <a:tblGrid>
                <a:gridCol w="934403">
                  <a:extLst>
                    <a:ext uri="{9D8B030D-6E8A-4147-A177-3AD203B41FA5}">
                      <a16:colId xmlns:a16="http://schemas.microsoft.com/office/drawing/2014/main" xmlns="" val="3299692086"/>
                    </a:ext>
                  </a:extLst>
                </a:gridCol>
                <a:gridCol w="4602797">
                  <a:extLst>
                    <a:ext uri="{9D8B030D-6E8A-4147-A177-3AD203B41FA5}">
                      <a16:colId xmlns:a16="http://schemas.microsoft.com/office/drawing/2014/main" xmlns="" val="1717573841"/>
                    </a:ext>
                  </a:extLst>
                </a:gridCol>
                <a:gridCol w="2768600">
                  <a:extLst>
                    <a:ext uri="{9D8B030D-6E8A-4147-A177-3AD203B41FA5}">
                      <a16:colId xmlns:a16="http://schemas.microsoft.com/office/drawing/2014/main" xmlns="" val="3427446231"/>
                    </a:ext>
                  </a:extLst>
                </a:gridCol>
              </a:tblGrid>
              <a:tr h="309033">
                <a:tc>
                  <a:txBody>
                    <a:bodyPr/>
                    <a:lstStyle/>
                    <a:p>
                      <a:pPr algn="ctr"/>
                      <a:r>
                        <a:rPr lang="en-US" sz="1500" dirty="0" smtClean="0">
                          <a:latin typeface="Times New Roman" pitchFamily="18" charset="0"/>
                          <a:cs typeface="Times New Roman" pitchFamily="18" charset="0"/>
                        </a:rPr>
                        <a:t>S. No.</a:t>
                      </a:r>
                      <a:endParaRPr lang="en-IN" sz="1500" dirty="0">
                        <a:latin typeface="Times New Roman" pitchFamily="18" charset="0"/>
                        <a:cs typeface="Times New Roman" pitchFamily="18" charset="0"/>
                      </a:endParaRPr>
                    </a:p>
                  </a:txBody>
                  <a:tcPr marT="38100" marB="38100"/>
                </a:tc>
                <a:tc>
                  <a:txBody>
                    <a:bodyPr/>
                    <a:lstStyle/>
                    <a:p>
                      <a:pPr algn="ctr"/>
                      <a:r>
                        <a:rPr lang="en-US" sz="1500" dirty="0">
                          <a:latin typeface="Times New Roman" pitchFamily="18" charset="0"/>
                          <a:cs typeface="Times New Roman" pitchFamily="18" charset="0"/>
                        </a:rPr>
                        <a:t>Name</a:t>
                      </a:r>
                      <a:endParaRPr lang="en-IN" sz="1500" dirty="0">
                        <a:latin typeface="Times New Roman" pitchFamily="18" charset="0"/>
                        <a:cs typeface="Times New Roman" pitchFamily="18" charset="0"/>
                      </a:endParaRPr>
                    </a:p>
                  </a:txBody>
                  <a:tcPr marT="38100" marB="38100"/>
                </a:tc>
                <a:tc>
                  <a:txBody>
                    <a:bodyPr/>
                    <a:lstStyle/>
                    <a:p>
                      <a:pPr algn="ctr"/>
                      <a:r>
                        <a:rPr lang="en-US" sz="1500" dirty="0">
                          <a:latin typeface="Times New Roman" pitchFamily="18" charset="0"/>
                          <a:cs typeface="Times New Roman" pitchFamily="18" charset="0"/>
                        </a:rPr>
                        <a:t>Year</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333728509"/>
                  </a:ext>
                </a:extLst>
              </a:tr>
              <a:tr h="309033">
                <a:tc>
                  <a:txBody>
                    <a:bodyPr/>
                    <a:lstStyle/>
                    <a:p>
                      <a:pPr algn="ctr"/>
                      <a:r>
                        <a:rPr lang="en-US" sz="1500" dirty="0">
                          <a:latin typeface="Times New Roman" pitchFamily="18" charset="0"/>
                          <a:cs typeface="Times New Roman" pitchFamily="18" charset="0"/>
                        </a:rPr>
                        <a:t>1</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Sumitra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Meena</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2010</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736220913"/>
                  </a:ext>
                </a:extLst>
              </a:tr>
              <a:tr h="309033">
                <a:tc>
                  <a:txBody>
                    <a:bodyPr/>
                    <a:lstStyle/>
                    <a:p>
                      <a:pPr algn="ctr"/>
                      <a:r>
                        <a:rPr lang="en-US" sz="1500" dirty="0">
                          <a:latin typeface="Times New Roman" pitchFamily="18" charset="0"/>
                          <a:cs typeface="Times New Roman" pitchFamily="18" charset="0"/>
                        </a:rPr>
                        <a:t>2</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Gunjan</a:t>
                      </a:r>
                      <a:r>
                        <a:rPr lang="en-IN" sz="1500" dirty="0" smtClean="0">
                          <a:latin typeface="Times New Roman" pitchFamily="18" charset="0"/>
                          <a:cs typeface="Times New Roman" pitchFamily="18" charset="0"/>
                        </a:rPr>
                        <a:t> Sharma*</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2011</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100066184"/>
                  </a:ext>
                </a:extLst>
              </a:tr>
              <a:tr h="309033">
                <a:tc>
                  <a:txBody>
                    <a:bodyPr/>
                    <a:lstStyle/>
                    <a:p>
                      <a:pPr algn="ctr"/>
                      <a:r>
                        <a:rPr lang="en-US" sz="1500" dirty="0">
                          <a:latin typeface="Times New Roman" pitchFamily="18" charset="0"/>
                          <a:cs typeface="Times New Roman" pitchFamily="18" charset="0"/>
                        </a:rPr>
                        <a:t>3</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Priyanka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Charan</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2012</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97016393"/>
                  </a:ext>
                </a:extLst>
              </a:tr>
              <a:tr h="309033">
                <a:tc>
                  <a:txBody>
                    <a:bodyPr/>
                    <a:lstStyle/>
                    <a:p>
                      <a:pPr algn="ctr"/>
                      <a:r>
                        <a:rPr lang="en-US" sz="1500" dirty="0">
                          <a:latin typeface="Times New Roman" pitchFamily="18" charset="0"/>
                          <a:cs typeface="Times New Roman" pitchFamily="18" charset="0"/>
                        </a:rPr>
                        <a:t>4</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Sulekha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Jha</a:t>
                      </a:r>
                      <a:r>
                        <a:rPr lang="en-IN" sz="1500" dirty="0" smtClean="0">
                          <a:latin typeface="Times New Roman" pitchFamily="18" charset="0"/>
                          <a:cs typeface="Times New Roman" pitchFamily="18" charset="0"/>
                        </a:rPr>
                        <a:t>*</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2013</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724238948"/>
                  </a:ext>
                </a:extLst>
              </a:tr>
              <a:tr h="309033">
                <a:tc>
                  <a:txBody>
                    <a:bodyPr/>
                    <a:lstStyle/>
                    <a:p>
                      <a:pPr algn="ctr"/>
                      <a:r>
                        <a:rPr lang="en-US" sz="1500" dirty="0">
                          <a:latin typeface="Times New Roman" pitchFamily="18" charset="0"/>
                          <a:cs typeface="Times New Roman" pitchFamily="18" charset="0"/>
                        </a:rPr>
                        <a:t>5</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Sarita</a:t>
                      </a:r>
                      <a:r>
                        <a:rPr lang="en-IN" sz="1500" dirty="0" smtClean="0">
                          <a:latin typeface="Times New Roman" pitchFamily="18" charset="0"/>
                          <a:cs typeface="Times New Roman" pitchFamily="18" charset="0"/>
                        </a:rPr>
                        <a:t> Devi</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2014</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135956818"/>
                  </a:ext>
                </a:extLst>
              </a:tr>
              <a:tr h="309033">
                <a:tc>
                  <a:txBody>
                    <a:bodyPr/>
                    <a:lstStyle/>
                    <a:p>
                      <a:pPr algn="ctr"/>
                      <a:r>
                        <a:rPr lang="en-US" sz="1500" dirty="0">
                          <a:latin typeface="Times New Roman" pitchFamily="18" charset="0"/>
                          <a:cs typeface="Times New Roman" pitchFamily="18" charset="0"/>
                        </a:rPr>
                        <a:t>6</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Ashish</a:t>
                      </a:r>
                      <a:r>
                        <a:rPr lang="en-IN" sz="1500" dirty="0" smtClean="0">
                          <a:latin typeface="Times New Roman" pitchFamily="18" charset="0"/>
                          <a:cs typeface="Times New Roman" pitchFamily="18" charset="0"/>
                        </a:rPr>
                        <a:t> Kumar </a:t>
                      </a:r>
                      <a:r>
                        <a:rPr lang="en-IN" sz="1500" dirty="0" err="1" smtClean="0">
                          <a:latin typeface="Times New Roman" pitchFamily="18" charset="0"/>
                          <a:cs typeface="Times New Roman" pitchFamily="18" charset="0"/>
                        </a:rPr>
                        <a:t>Jangid</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2015</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359601657"/>
                  </a:ext>
                </a:extLst>
              </a:tr>
              <a:tr h="309033">
                <a:tc>
                  <a:txBody>
                    <a:bodyPr/>
                    <a:lstStyle/>
                    <a:p>
                      <a:pPr algn="ctr"/>
                      <a:r>
                        <a:rPr lang="en-US" sz="1500" dirty="0">
                          <a:latin typeface="Times New Roman" pitchFamily="18" charset="0"/>
                          <a:cs typeface="Times New Roman" pitchFamily="18" charset="0"/>
                        </a:rPr>
                        <a:t>7</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Meenakshi</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Rathore</a:t>
                      </a:r>
                      <a:r>
                        <a:rPr lang="en-IN" sz="1500" dirty="0" smtClean="0">
                          <a:latin typeface="Times New Roman" pitchFamily="18" charset="0"/>
                          <a:cs typeface="Times New Roman" pitchFamily="18" charset="0"/>
                        </a:rPr>
                        <a:t>*</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2016</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265608607"/>
                  </a:ext>
                </a:extLst>
              </a:tr>
              <a:tr h="309033">
                <a:tc>
                  <a:txBody>
                    <a:bodyPr/>
                    <a:lstStyle/>
                    <a:p>
                      <a:pPr algn="ctr"/>
                      <a:r>
                        <a:rPr lang="en-US" sz="1500" dirty="0">
                          <a:latin typeface="Times New Roman" pitchFamily="18" charset="0"/>
                          <a:cs typeface="Times New Roman" pitchFamily="18" charset="0"/>
                        </a:rPr>
                        <a:t>8</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Praggya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Gehlot</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2017</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558237659"/>
                  </a:ext>
                </a:extLst>
              </a:tr>
              <a:tr h="309033">
                <a:tc>
                  <a:txBody>
                    <a:bodyPr/>
                    <a:lstStyle/>
                    <a:p>
                      <a:pPr algn="ctr"/>
                      <a:r>
                        <a:rPr lang="en-US" sz="1500" dirty="0">
                          <a:latin typeface="Times New Roman" pitchFamily="18" charset="0"/>
                          <a:cs typeface="Times New Roman" pitchFamily="18" charset="0"/>
                        </a:rPr>
                        <a:t>9</a:t>
                      </a:r>
                      <a:endParaRPr lang="en-IN" sz="1500" dirty="0">
                        <a:latin typeface="Times New Roman" pitchFamily="18" charset="0"/>
                        <a:cs typeface="Times New Roman" pitchFamily="18" charset="0"/>
                      </a:endParaRPr>
                    </a:p>
                  </a:txBody>
                  <a:tcPr marT="38100" marB="38100"/>
                </a:tc>
                <a:tc>
                  <a:txBody>
                    <a:bodyPr/>
                    <a:lstStyle/>
                    <a:p>
                      <a:r>
                        <a:rPr lang="en-IN" sz="1500" dirty="0" err="1" smtClean="0">
                          <a:latin typeface="Times New Roman" pitchFamily="18" charset="0"/>
                          <a:cs typeface="Times New Roman" pitchFamily="18" charset="0"/>
                        </a:rPr>
                        <a:t>Akansh</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Verma</a:t>
                      </a:r>
                      <a:endParaRPr lang="en-IN" sz="1500" dirty="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2018</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3882008195"/>
                  </a:ext>
                </a:extLst>
              </a:tr>
              <a:tr h="309033">
                <a:tc>
                  <a:txBody>
                    <a:bodyPr/>
                    <a:lstStyle/>
                    <a:p>
                      <a:pPr algn="ctr"/>
                      <a:r>
                        <a:rPr lang="en-US" sz="1500" dirty="0">
                          <a:latin typeface="Times New Roman" pitchFamily="18" charset="0"/>
                          <a:cs typeface="Times New Roman" pitchFamily="18" charset="0"/>
                        </a:rPr>
                        <a:t>10</a:t>
                      </a:r>
                      <a:endParaRPr lang="en-IN" sz="15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err="1" smtClean="0">
                          <a:latin typeface="Times New Roman" pitchFamily="18" charset="0"/>
                          <a:cs typeface="Times New Roman" pitchFamily="18" charset="0"/>
                        </a:rPr>
                        <a:t>Niharika</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Upadhyay</a:t>
                      </a:r>
                      <a:r>
                        <a:rPr lang="en-IN" sz="1500" dirty="0" smtClean="0">
                          <a:latin typeface="Times New Roman" pitchFamily="18" charset="0"/>
                          <a:cs typeface="Times New Roman" pitchFamily="18" charset="0"/>
                        </a:rPr>
                        <a:t> </a:t>
                      </a:r>
                    </a:p>
                  </a:txBody>
                  <a:tcPr marT="38100" marB="38100"/>
                </a:tc>
                <a:tc>
                  <a:txBody>
                    <a:bodyPr/>
                    <a:lstStyle/>
                    <a:p>
                      <a:pPr algn="ctr"/>
                      <a:r>
                        <a:rPr lang="en-IN" sz="1500" dirty="0" smtClean="0">
                          <a:latin typeface="Times New Roman" pitchFamily="18" charset="0"/>
                          <a:cs typeface="Times New Roman" pitchFamily="18" charset="0"/>
                        </a:rPr>
                        <a:t>2019</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340662789"/>
                  </a:ext>
                </a:extLst>
              </a:tr>
              <a:tr h="309033">
                <a:tc>
                  <a:txBody>
                    <a:bodyPr/>
                    <a:lstStyle/>
                    <a:p>
                      <a:pPr algn="ctr"/>
                      <a:r>
                        <a:rPr lang="en-US" sz="1500" dirty="0">
                          <a:latin typeface="Times New Roman" pitchFamily="18" charset="0"/>
                          <a:cs typeface="Times New Roman" pitchFamily="18" charset="0"/>
                        </a:rPr>
                        <a:t>11</a:t>
                      </a:r>
                      <a:endParaRPr lang="en-IN" sz="15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err="1" smtClean="0">
                          <a:latin typeface="Times New Roman" pitchFamily="18" charset="0"/>
                          <a:cs typeface="Times New Roman" pitchFamily="18" charset="0"/>
                        </a:rPr>
                        <a:t>Ujjwal</a:t>
                      </a:r>
                      <a:r>
                        <a:rPr lang="en-IN" sz="1500" dirty="0" smtClean="0">
                          <a:latin typeface="Times New Roman" pitchFamily="18" charset="0"/>
                          <a:cs typeface="Times New Roman" pitchFamily="18" charset="0"/>
                        </a:rPr>
                        <a:t> </a:t>
                      </a:r>
                      <a:r>
                        <a:rPr lang="en-IN" sz="1500" dirty="0" err="1" smtClean="0">
                          <a:latin typeface="Times New Roman" pitchFamily="18" charset="0"/>
                          <a:cs typeface="Times New Roman" pitchFamily="18" charset="0"/>
                        </a:rPr>
                        <a:t>Yadav</a:t>
                      </a:r>
                      <a:endParaRPr lang="en-IN" sz="1500" dirty="0" smtClean="0">
                        <a:latin typeface="Times New Roman" pitchFamily="18" charset="0"/>
                        <a:cs typeface="Times New Roman" pitchFamily="18" charset="0"/>
                      </a:endParaRPr>
                    </a:p>
                  </a:txBody>
                  <a:tcPr marT="38100" marB="38100"/>
                </a:tc>
                <a:tc>
                  <a:txBody>
                    <a:bodyPr/>
                    <a:lstStyle/>
                    <a:p>
                      <a:pPr algn="ctr"/>
                      <a:r>
                        <a:rPr lang="en-IN" sz="1500" dirty="0" smtClean="0">
                          <a:latin typeface="Times New Roman" pitchFamily="18" charset="0"/>
                          <a:cs typeface="Times New Roman" pitchFamily="18" charset="0"/>
                        </a:rPr>
                        <a:t>2020</a:t>
                      </a: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610655628"/>
                  </a:ext>
                </a:extLst>
              </a:tr>
              <a:tr h="309033">
                <a:tc>
                  <a:txBody>
                    <a:bodyPr/>
                    <a:lstStyle/>
                    <a:p>
                      <a:pPr algn="ctr"/>
                      <a:endParaRPr lang="en-IN" sz="15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N" sz="1500" dirty="0" smtClean="0">
                        <a:latin typeface="Times New Roman" pitchFamily="18" charset="0"/>
                        <a:cs typeface="Times New Roman" pitchFamily="18" charset="0"/>
                      </a:endParaRPr>
                    </a:p>
                  </a:txBody>
                  <a:tcPr marT="38100" marB="38100"/>
                </a:tc>
                <a:tc>
                  <a:txBody>
                    <a:bodyPr/>
                    <a:lstStyle/>
                    <a:p>
                      <a:pPr algn="ct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2481179953"/>
                  </a:ext>
                </a:extLst>
              </a:tr>
              <a:tr h="309033">
                <a:tc>
                  <a:txBody>
                    <a:bodyPr/>
                    <a:lstStyle/>
                    <a:p>
                      <a:pPr algn="ctr"/>
                      <a:endParaRPr lang="en-IN" sz="1500" dirty="0">
                        <a:latin typeface="Times New Roman" pitchFamily="18" charset="0"/>
                        <a:cs typeface="Times New Roman" pitchFamily="18" charset="0"/>
                      </a:endParaRPr>
                    </a:p>
                  </a:txBody>
                  <a:tcPr marT="38100" marB="38100"/>
                </a:tc>
                <a:tc>
                  <a:txBody>
                    <a:bodyPr/>
                    <a:lstStyle/>
                    <a:p>
                      <a:endParaRPr lang="en-IN" sz="1500" dirty="0">
                        <a:latin typeface="Times New Roman" pitchFamily="18" charset="0"/>
                        <a:cs typeface="Times New Roman" pitchFamily="18" charset="0"/>
                      </a:endParaRPr>
                    </a:p>
                  </a:txBody>
                  <a:tcPr marT="38100" marB="38100"/>
                </a:tc>
                <a:tc>
                  <a:txBody>
                    <a:bodyPr/>
                    <a:lstStyle/>
                    <a:p>
                      <a:pPr algn="ctr"/>
                      <a:endParaRPr lang="en-IN" sz="1500" dirty="0">
                        <a:latin typeface="Times New Roman" pitchFamily="18" charset="0"/>
                        <a:cs typeface="Times New Roman" pitchFamily="18" charset="0"/>
                      </a:endParaRPr>
                    </a:p>
                  </a:txBody>
                  <a:tcPr marT="38100" marB="38100"/>
                </a:tc>
                <a:extLst>
                  <a:ext uri="{0D108BD9-81ED-4DB2-BD59-A6C34878D82A}">
                    <a16:rowId xmlns:a16="http://schemas.microsoft.com/office/drawing/2014/main" xmlns="" val="1417753506"/>
                  </a:ext>
                </a:extLst>
              </a:tr>
              <a:tr h="309033">
                <a:tc>
                  <a:txBody>
                    <a:bodyPr/>
                    <a:lstStyle/>
                    <a:p>
                      <a:endParaRPr lang="en-IN" sz="1500" dirty="0">
                        <a:latin typeface="Times New Roman" pitchFamily="18" charset="0"/>
                        <a:cs typeface="Times New Roman" pitchFamily="18" charset="0"/>
                      </a:endParaRPr>
                    </a:p>
                  </a:txBody>
                  <a:tcPr marT="38100" marB="381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500" dirty="0" smtClean="0">
                          <a:latin typeface="Times New Roman" pitchFamily="18" charset="0"/>
                          <a:cs typeface="Times New Roman" pitchFamily="18" charset="0"/>
                        </a:rPr>
                        <a:t>* University Gold Medallists </a:t>
                      </a:r>
                      <a:endParaRPr lang="en-IN" sz="1500" dirty="0">
                        <a:latin typeface="Times New Roman" pitchFamily="18" charset="0"/>
                        <a:cs typeface="Times New Roman" pitchFamily="18" charset="0"/>
                      </a:endParaRPr>
                    </a:p>
                  </a:txBody>
                  <a:tcPr marT="38100" marB="38100"/>
                </a:tc>
                <a:tc>
                  <a:txBody>
                    <a:bodyPr/>
                    <a:lstStyle/>
                    <a:p>
                      <a:endParaRPr lang="en-IN" sz="1500" dirty="0">
                        <a:latin typeface="Times New Roman" pitchFamily="18" charset="0"/>
                        <a:cs typeface="Times New Roman" pitchFamily="18" charset="0"/>
                      </a:endParaRPr>
                    </a:p>
                  </a:txBody>
                  <a:tcPr marT="38100" marB="38100"/>
                </a:tc>
              </a:tr>
            </a:tbl>
          </a:graphicData>
        </a:graphic>
      </p:graphicFrame>
    </p:spTree>
    <p:extLst>
      <p:ext uri="{BB962C8B-B14F-4D97-AF65-F5344CB8AC3E}">
        <p14:creationId xmlns:p14="http://schemas.microsoft.com/office/powerpoint/2010/main" xmlns="" val="4697322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
            <a:ext cx="9144000" cy="825500"/>
          </a:xfrm>
        </p:spPr>
        <p:txBody>
          <a:bodyPr>
            <a:noAutofit/>
          </a:bodyPr>
          <a:lstStyle/>
          <a:p>
            <a:pPr algn="ctr"/>
            <a:r>
              <a:rPr lang="en-IN" sz="3200" b="1" dirty="0" smtClean="0">
                <a:solidFill>
                  <a:schemeClr val="tx1"/>
                </a:solidFill>
                <a:latin typeface="Algerian" pitchFamily="82" charset="0"/>
              </a:rPr>
              <a:t>Key Strengths Weakness Opportunities and Threats for Department</a:t>
            </a:r>
            <a:endParaRPr lang="en-US" sz="3200" b="1" dirty="0">
              <a:solidFill>
                <a:schemeClr val="tx1"/>
              </a:solidFill>
              <a:latin typeface="Algerian" pitchFamily="82" charset="0"/>
            </a:endParaRPr>
          </a:p>
        </p:txBody>
      </p:sp>
      <p:graphicFrame>
        <p:nvGraphicFramePr>
          <p:cNvPr id="5" name="Diagram 4"/>
          <p:cNvGraphicFramePr/>
          <p:nvPr/>
        </p:nvGraphicFramePr>
        <p:xfrm>
          <a:off x="457200" y="1409700"/>
          <a:ext cx="8077200" cy="4178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228600" y="1270000"/>
            <a:ext cx="8763000" cy="4445000"/>
          </a:xfrm>
        </p:spPr>
        <p:txBody>
          <a:bodyPr>
            <a:normAutofit lnSpcReduction="10000"/>
          </a:bodyPr>
          <a:lstStyle/>
          <a:p>
            <a:pPr algn="just">
              <a:lnSpc>
                <a:spcPct val="150000"/>
              </a:lnSpc>
              <a:spcBef>
                <a:spcPts val="0"/>
              </a:spcBef>
              <a:spcAft>
                <a:spcPts val="1200"/>
              </a:spcAft>
            </a:pPr>
            <a:r>
              <a:rPr lang="en-IN" sz="2000" dirty="0" smtClean="0">
                <a:latin typeface="Times New Roman" pitchFamily="18" charset="0"/>
                <a:cs typeface="Times New Roman" pitchFamily="18" charset="0"/>
              </a:rPr>
              <a:t>CSIR NET based syllabus with applied &amp; basic Zoology was introduced after joining of Prof. </a:t>
            </a:r>
            <a:r>
              <a:rPr lang="en-IN" sz="2000" dirty="0" err="1" smtClean="0">
                <a:latin typeface="Times New Roman" pitchFamily="18" charset="0"/>
                <a:cs typeface="Times New Roman" pitchFamily="18" charset="0"/>
              </a:rPr>
              <a:t>Subhash</a:t>
            </a:r>
            <a:r>
              <a:rPr lang="en-IN" sz="2000" dirty="0" smtClean="0">
                <a:latin typeface="Times New Roman" pitchFamily="18" charset="0"/>
                <a:cs typeface="Times New Roman" pitchFamily="18" charset="0"/>
              </a:rPr>
              <a:t> Chandra in the </a:t>
            </a:r>
            <a:r>
              <a:rPr lang="en-IN" sz="2000" dirty="0" smtClean="0">
                <a:latin typeface="Times New Roman" pitchFamily="18" charset="0"/>
                <a:cs typeface="Times New Roman" pitchFamily="18" charset="0"/>
              </a:rPr>
              <a:t>Department; </a:t>
            </a:r>
            <a:r>
              <a:rPr lang="en-IN" sz="2000" dirty="0" smtClean="0">
                <a:latin typeface="Times New Roman" pitchFamily="18" charset="0"/>
                <a:cs typeface="Times New Roman" pitchFamily="18" charset="0"/>
              </a:rPr>
              <a:t>for the development of students along with seminars on NET based topics &amp; previous year questions. </a:t>
            </a:r>
            <a:endParaRPr lang="en-US" sz="2000" dirty="0" smtClean="0">
              <a:latin typeface="Times New Roman" pitchFamily="18" charset="0"/>
              <a:cs typeface="Times New Roman" pitchFamily="18" charset="0"/>
            </a:endParaRPr>
          </a:p>
          <a:p>
            <a:pPr algn="just">
              <a:lnSpc>
                <a:spcPct val="150000"/>
              </a:lnSpc>
              <a:spcBef>
                <a:spcPts val="0"/>
              </a:spcBef>
              <a:spcAft>
                <a:spcPts val="1200"/>
              </a:spcAft>
            </a:pPr>
            <a:r>
              <a:rPr lang="en-IN" sz="2000" dirty="0" smtClean="0">
                <a:latin typeface="Times New Roman" pitchFamily="18" charset="0"/>
                <a:cs typeface="Times New Roman" pitchFamily="18" charset="0"/>
              </a:rPr>
              <a:t>Hence, from a small one room-offspring, department has grown into a well-developed Centre of teaching and research, with all the essential requisites for the pursuits of advance biology. </a:t>
            </a:r>
          </a:p>
          <a:p>
            <a:pPr algn="just">
              <a:lnSpc>
                <a:spcPct val="150000"/>
              </a:lnSpc>
              <a:spcBef>
                <a:spcPts val="0"/>
              </a:spcBef>
              <a:spcAft>
                <a:spcPts val="1200"/>
              </a:spcAft>
            </a:pPr>
            <a:r>
              <a:rPr lang="en-IN" sz="2000" dirty="0" smtClean="0">
                <a:latin typeface="Times New Roman" pitchFamily="18" charset="0"/>
                <a:cs typeface="Times New Roman" pitchFamily="18" charset="0"/>
              </a:rPr>
              <a:t>Its schools of specialization in Molecular Developmental Biology and Environmental Biology have attained new heights and acquired national recognition.</a:t>
            </a:r>
            <a:endParaRPr lang="en-US" sz="2000" dirty="0">
              <a:latin typeface="Times New Roman" pitchFamily="18" charset="0"/>
              <a:cs typeface="Times New Roman" pitchFamily="18" charset="0"/>
            </a:endParaRPr>
          </a:p>
        </p:txBody>
      </p:sp>
      <p:sp>
        <p:nvSpPr>
          <p:cNvPr id="5" name="Title 1"/>
          <p:cNvSpPr>
            <a:spLocks noGrp="1"/>
          </p:cNvSpPr>
          <p:nvPr>
            <p:ph type="title"/>
          </p:nvPr>
        </p:nvSpPr>
        <p:spPr>
          <a:xfrm>
            <a:off x="0" y="0"/>
            <a:ext cx="9144000" cy="1016000"/>
          </a:xfrm>
        </p:spPr>
        <p:txBody>
          <a:bodyPr>
            <a:normAutofit fontScale="90000"/>
          </a:bodyPr>
          <a:lstStyle/>
          <a:p>
            <a:pPr algn="ctr"/>
            <a:r>
              <a:rPr lang="en-IN" b="1" dirty="0" smtClean="0">
                <a:solidFill>
                  <a:schemeClr val="tx1"/>
                </a:solidFill>
                <a:latin typeface="Algerian" pitchFamily="82" charset="0"/>
              </a:rPr>
              <a:t>About the Department</a:t>
            </a:r>
            <a:br>
              <a:rPr lang="en-IN" b="1" dirty="0" smtClean="0">
                <a:solidFill>
                  <a:schemeClr val="tx1"/>
                </a:solidFill>
                <a:latin typeface="Algerian" pitchFamily="82" charset="0"/>
              </a:rPr>
            </a:br>
            <a:r>
              <a:rPr lang="en-IN" b="1" dirty="0" smtClean="0">
                <a:solidFill>
                  <a:schemeClr val="tx1"/>
                </a:solidFill>
                <a:latin typeface="Algerian" pitchFamily="82" charset="0"/>
              </a:rPr>
              <a:t>(Ongoing Journey)</a:t>
            </a:r>
            <a:endParaRPr lang="en-US" b="1" dirty="0">
              <a:solidFill>
                <a:schemeClr val="tx1"/>
              </a:solidFill>
              <a:latin typeface="Algerian" pitchFamily="8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52400" y="1181100"/>
            <a:ext cx="8839200" cy="4267200"/>
          </a:xfrm>
        </p:spPr>
        <p:txBody>
          <a:bodyPr>
            <a:noAutofit/>
          </a:bodyPr>
          <a:lstStyle/>
          <a:p>
            <a:pPr algn="just">
              <a:lnSpc>
                <a:spcPct val="150000"/>
              </a:lnSpc>
              <a:spcBef>
                <a:spcPts val="0"/>
              </a:spcBef>
              <a:spcAft>
                <a:spcPts val="1200"/>
              </a:spcAft>
            </a:pPr>
            <a:r>
              <a:rPr lang="en-IN" sz="1800" dirty="0" smtClean="0">
                <a:latin typeface="Times New Roman" pitchFamily="18" charset="0"/>
                <a:cs typeface="Times New Roman" pitchFamily="18" charset="0"/>
              </a:rPr>
              <a:t>The Department is attaining new heights in terms of teaching and infrastructural development in modern / applied research. </a:t>
            </a:r>
          </a:p>
          <a:p>
            <a:pPr algn="just">
              <a:lnSpc>
                <a:spcPct val="150000"/>
              </a:lnSpc>
              <a:spcBef>
                <a:spcPts val="0"/>
              </a:spcBef>
              <a:spcAft>
                <a:spcPts val="1200"/>
              </a:spcAft>
            </a:pPr>
            <a:r>
              <a:rPr lang="en-IN" sz="1800" dirty="0" smtClean="0">
                <a:latin typeface="Times New Roman" pitchFamily="18" charset="0"/>
                <a:cs typeface="Times New Roman" pitchFamily="18" charset="0"/>
              </a:rPr>
              <a:t>Faculty members including guest faculties of the department are actively involved in various research areas such as Human Genetics, Epidemiology, Toxicology, Limnology, Environmental Biology, Biodiversity, animal Behaviour, Natural Resource Conservation and Molecular Developmental biology. </a:t>
            </a:r>
          </a:p>
          <a:p>
            <a:pPr algn="just">
              <a:lnSpc>
                <a:spcPct val="150000"/>
              </a:lnSpc>
              <a:spcBef>
                <a:spcPts val="0"/>
              </a:spcBef>
              <a:spcAft>
                <a:spcPts val="1200"/>
              </a:spcAft>
            </a:pPr>
            <a:r>
              <a:rPr lang="en-IN" sz="1800" dirty="0" smtClean="0">
                <a:latin typeface="Times New Roman" pitchFamily="18" charset="0"/>
                <a:cs typeface="Times New Roman" pitchFamily="18" charset="0"/>
              </a:rPr>
              <a:t>Some of the faculty members are recipient of various National and International Awards. </a:t>
            </a:r>
          </a:p>
          <a:p>
            <a:pPr algn="just">
              <a:lnSpc>
                <a:spcPct val="150000"/>
              </a:lnSpc>
              <a:spcBef>
                <a:spcPts val="0"/>
              </a:spcBef>
              <a:spcAft>
                <a:spcPts val="1200"/>
              </a:spcAft>
            </a:pPr>
            <a:r>
              <a:rPr lang="en-US" sz="1800" dirty="0" smtClean="0">
                <a:latin typeface="Times New Roman" pitchFamily="18" charset="0"/>
                <a:cs typeface="Times New Roman" pitchFamily="18" charset="0"/>
              </a:rPr>
              <a:t>Research Papers, several books, monographs and book chapters have been published in reputed National and International Journals/Books by the Department Faculty members. </a:t>
            </a:r>
          </a:p>
        </p:txBody>
      </p:sp>
      <p:sp>
        <p:nvSpPr>
          <p:cNvPr id="5" name="Title 1"/>
          <p:cNvSpPr>
            <a:spLocks noGrp="1"/>
          </p:cNvSpPr>
          <p:nvPr>
            <p:ph type="title" idx="4294967295"/>
          </p:nvPr>
        </p:nvSpPr>
        <p:spPr>
          <a:xfrm>
            <a:off x="0" y="0"/>
            <a:ext cx="9144000" cy="1016000"/>
          </a:xfrm>
        </p:spPr>
        <p:txBody>
          <a:bodyPr>
            <a:noAutofit/>
          </a:bodyPr>
          <a:lstStyle/>
          <a:p>
            <a:pPr algn="ctr"/>
            <a:r>
              <a:rPr lang="en-IN" sz="3200" b="1" dirty="0" smtClean="0">
                <a:solidFill>
                  <a:schemeClr val="tx1"/>
                </a:solidFill>
                <a:latin typeface="Algerian" pitchFamily="82" charset="0"/>
              </a:rPr>
              <a:t>About the Department</a:t>
            </a:r>
            <a:br>
              <a:rPr lang="en-IN" sz="3200" b="1" dirty="0" smtClean="0">
                <a:solidFill>
                  <a:schemeClr val="tx1"/>
                </a:solidFill>
                <a:latin typeface="Algerian" pitchFamily="82" charset="0"/>
              </a:rPr>
            </a:br>
            <a:r>
              <a:rPr lang="en-IN" sz="3200" b="1" dirty="0" smtClean="0">
                <a:solidFill>
                  <a:schemeClr val="tx1"/>
                </a:solidFill>
                <a:latin typeface="Algerian" pitchFamily="82" charset="0"/>
              </a:rPr>
              <a:t>(Step by Step)</a:t>
            </a:r>
            <a:endParaRPr lang="en-US" sz="3200" b="1" dirty="0">
              <a:solidFill>
                <a:schemeClr val="tx1"/>
              </a:solidFill>
              <a:latin typeface="Algerian" pitchFamily="82"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425971"/>
            <a:ext cx="8763000" cy="3462486"/>
          </a:xfrm>
          <a:prstGeom prst="rect">
            <a:avLst/>
          </a:prstGeom>
        </p:spPr>
        <p:txBody>
          <a:bodyPr wrap="square">
            <a:spAutoFit/>
          </a:bodyPr>
          <a:lstStyle/>
          <a:p>
            <a:pPr algn="just">
              <a:lnSpc>
                <a:spcPct val="150000"/>
              </a:lnSpc>
              <a:spcAft>
                <a:spcPts val="1800"/>
              </a:spcAft>
              <a:buClr>
                <a:schemeClr val="accent2">
                  <a:lumMod val="75000"/>
                </a:schemeClr>
              </a:buClr>
              <a:buFont typeface="Wingdings" pitchFamily="2" charset="2"/>
              <a:buChar char="q"/>
            </a:pPr>
            <a:r>
              <a:rPr lang="en-IN" dirty="0" smtClean="0">
                <a:latin typeface="Times New Roman" pitchFamily="18" charset="0"/>
                <a:cs typeface="Times New Roman" pitchFamily="18" charset="0"/>
              </a:rPr>
              <a:t> The Department has produced more than </a:t>
            </a:r>
            <a:r>
              <a:rPr lang="en-IN" b="1" dirty="0" smtClean="0">
                <a:latin typeface="Times New Roman" pitchFamily="18" charset="0"/>
                <a:cs typeface="Times New Roman" pitchFamily="18" charset="0"/>
              </a:rPr>
              <a:t>26 Ph. Ds </a:t>
            </a:r>
            <a:r>
              <a:rPr lang="en-IN" dirty="0" smtClean="0">
                <a:latin typeface="Times New Roman" pitchFamily="18" charset="0"/>
                <a:cs typeface="Times New Roman" pitchFamily="18" charset="0"/>
              </a:rPr>
              <a:t>and </a:t>
            </a:r>
            <a:r>
              <a:rPr lang="en-IN" b="1" dirty="0" smtClean="0">
                <a:latin typeface="Times New Roman" pitchFamily="18" charset="0"/>
                <a:cs typeface="Times New Roman" pitchFamily="18" charset="0"/>
              </a:rPr>
              <a:t>36 </a:t>
            </a:r>
            <a:r>
              <a:rPr lang="en-IN" b="1" dirty="0" err="1" smtClean="0">
                <a:latin typeface="Times New Roman" pitchFamily="18" charset="0"/>
                <a:cs typeface="Times New Roman" pitchFamily="18" charset="0"/>
              </a:rPr>
              <a:t>M.Phils</a:t>
            </a:r>
            <a:r>
              <a:rPr lang="en-IN" b="1" dirty="0" smtClean="0">
                <a:latin typeface="Times New Roman" pitchFamily="18" charset="0"/>
                <a:cs typeface="Times New Roman" pitchFamily="18" charset="0"/>
              </a:rPr>
              <a:t> </a:t>
            </a:r>
            <a:r>
              <a:rPr lang="en-IN" dirty="0" smtClean="0">
                <a:latin typeface="Times New Roman" pitchFamily="18" charset="0"/>
                <a:cs typeface="Times New Roman" pitchFamily="18" charset="0"/>
              </a:rPr>
              <a:t>during last </a:t>
            </a:r>
            <a:r>
              <a:rPr lang="en-IN" b="1" dirty="0" smtClean="0">
                <a:latin typeface="Times New Roman" pitchFamily="18" charset="0"/>
                <a:cs typeface="Times New Roman" pitchFamily="18" charset="0"/>
              </a:rPr>
              <a:t>32 years</a:t>
            </a:r>
            <a:r>
              <a:rPr lang="en-IN" dirty="0" smtClean="0">
                <a:latin typeface="Times New Roman" pitchFamily="18" charset="0"/>
                <a:cs typeface="Times New Roman" pitchFamily="18" charset="0"/>
              </a:rPr>
              <a:t>.</a:t>
            </a:r>
          </a:p>
          <a:p>
            <a:pPr algn="just">
              <a:lnSpc>
                <a:spcPct val="150000"/>
              </a:lnSpc>
              <a:spcAft>
                <a:spcPts val="1800"/>
              </a:spcAft>
              <a:buClr>
                <a:schemeClr val="accent2">
                  <a:lumMod val="75000"/>
                </a:schemeClr>
              </a:buClr>
              <a:buFont typeface="Wingdings" pitchFamily="2" charset="2"/>
              <a:buChar char="q"/>
            </a:pPr>
            <a:r>
              <a:rPr lang="en-IN" dirty="0" smtClean="0">
                <a:latin typeface="Times New Roman" pitchFamily="18" charset="0"/>
                <a:cs typeface="Times New Roman" pitchFamily="18" charset="0"/>
              </a:rPr>
              <a:t> Besides, the Department of Zoology has received grants from various national and international R &amp; D agencies such as UGC, DST (including DST-PURSE), DBT (including DBT Builder Program), CSIR, etc. </a:t>
            </a:r>
          </a:p>
          <a:p>
            <a:pPr algn="just">
              <a:lnSpc>
                <a:spcPct val="150000"/>
              </a:lnSpc>
              <a:spcAft>
                <a:spcPts val="1800"/>
              </a:spcAft>
              <a:buClr>
                <a:schemeClr val="accent2">
                  <a:lumMod val="75000"/>
                </a:schemeClr>
              </a:buClr>
              <a:buFont typeface="Wingdings" pitchFamily="2" charset="2"/>
              <a:buChar char="q"/>
            </a:pPr>
            <a:r>
              <a:rPr lang="en-IN" dirty="0" smtClean="0">
                <a:latin typeface="Times New Roman" pitchFamily="18" charset="0"/>
                <a:cs typeface="Times New Roman" pitchFamily="18" charset="0"/>
              </a:rPr>
              <a:t> The strength of the Department lies in its highly qualified and devoted teaching staff, diverse research interests in basic and applied sciences, modern teaching aids along with dedicated students.</a:t>
            </a:r>
            <a:endParaRPr lang="en-US" dirty="0">
              <a:latin typeface="Times New Roman" pitchFamily="18" charset="0"/>
              <a:cs typeface="Times New Roman" pitchFamily="18" charset="0"/>
            </a:endParaRPr>
          </a:p>
        </p:txBody>
      </p:sp>
      <p:sp>
        <p:nvSpPr>
          <p:cNvPr id="3" name="Title 1"/>
          <p:cNvSpPr txBox="1">
            <a:spLocks/>
          </p:cNvSpPr>
          <p:nvPr/>
        </p:nvSpPr>
        <p:spPr>
          <a:xfrm>
            <a:off x="0" y="0"/>
            <a:ext cx="9144000" cy="1016000"/>
          </a:xfrm>
          <a:prstGeom prst="rect">
            <a:avLst/>
          </a:prstGeom>
        </p:spPr>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N" sz="3200" b="1" i="0" u="none" strike="noStrike" kern="1200" cap="none" spc="0" normalizeH="0" baseline="0" noProof="0" smtClean="0">
                <a:ln>
                  <a:noFill/>
                </a:ln>
                <a:solidFill>
                  <a:schemeClr val="tx1"/>
                </a:solidFill>
                <a:effectLst/>
                <a:uLnTx/>
                <a:uFillTx/>
                <a:latin typeface="Algerian" pitchFamily="82" charset="0"/>
                <a:ea typeface="+mj-ea"/>
                <a:cs typeface="+mj-cs"/>
              </a:rPr>
              <a:t>About the Department</a:t>
            </a:r>
            <a:br>
              <a:rPr kumimoji="0" lang="en-IN" sz="3200" b="1" i="0" u="none" strike="noStrike" kern="1200" cap="none" spc="0" normalizeH="0" baseline="0" noProof="0" smtClean="0">
                <a:ln>
                  <a:noFill/>
                </a:ln>
                <a:solidFill>
                  <a:schemeClr val="tx1"/>
                </a:solidFill>
                <a:effectLst/>
                <a:uLnTx/>
                <a:uFillTx/>
                <a:latin typeface="Algerian" pitchFamily="82" charset="0"/>
                <a:ea typeface="+mj-ea"/>
                <a:cs typeface="+mj-cs"/>
              </a:rPr>
            </a:br>
            <a:r>
              <a:rPr kumimoji="0" lang="en-IN" sz="3200" b="1" i="0" u="none" strike="noStrike" kern="1200" cap="none" spc="0" normalizeH="0" baseline="0" noProof="0" smtClean="0">
                <a:ln>
                  <a:noFill/>
                </a:ln>
                <a:solidFill>
                  <a:schemeClr val="tx1"/>
                </a:solidFill>
                <a:effectLst/>
                <a:uLnTx/>
                <a:uFillTx/>
                <a:latin typeface="Algerian" pitchFamily="82" charset="0"/>
                <a:ea typeface="+mj-ea"/>
                <a:cs typeface="+mj-cs"/>
              </a:rPr>
              <a:t>(Step by Step)</a:t>
            </a:r>
            <a:endParaRPr kumimoji="0" lang="en-US" sz="3200" b="1" i="0" u="none" strike="noStrike" kern="1200" cap="none" spc="0" normalizeH="0" baseline="0" noProof="0" dirty="0">
              <a:ln>
                <a:noFill/>
              </a:ln>
              <a:solidFill>
                <a:schemeClr val="tx1"/>
              </a:solidFill>
              <a:effectLst/>
              <a:uLnTx/>
              <a:uFillTx/>
              <a:latin typeface="Algerian" pitchFamily="82" charset="0"/>
              <a:ea typeface="+mj-ea"/>
              <a:cs typeface="+mj-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lstStyle/>
          <a:p>
            <a:pPr algn="ctr"/>
            <a:r>
              <a:rPr lang="en-IN" b="1" dirty="0" smtClean="0">
                <a:solidFill>
                  <a:schemeClr val="tx1"/>
                </a:solidFill>
                <a:latin typeface="Algerian" pitchFamily="82" charset="0"/>
              </a:rPr>
              <a:t>Policies for Future </a:t>
            </a:r>
            <a:endParaRPr lang="en-US" b="1" dirty="0">
              <a:solidFill>
                <a:schemeClr val="tx1"/>
              </a:solidFill>
              <a:latin typeface="Algerian" pitchFamily="82" charset="0"/>
            </a:endParaRPr>
          </a:p>
        </p:txBody>
      </p:sp>
      <p:pic>
        <p:nvPicPr>
          <p:cNvPr id="2050" name="Picture 2" descr="C:\Users\vivek\Desktop\Kanodiya College Jaipur\DSC_0657.JPG"/>
          <p:cNvPicPr>
            <a:picLocks noChangeAspect="1" noChangeArrowheads="1"/>
          </p:cNvPicPr>
          <p:nvPr/>
        </p:nvPicPr>
        <p:blipFill>
          <a:blip r:embed="rId2" cstate="print"/>
          <a:srcRect l="17527" t="14583" r="26918" b="37500"/>
          <a:stretch>
            <a:fillRect/>
          </a:stretch>
        </p:blipFill>
        <p:spPr bwMode="auto">
          <a:xfrm>
            <a:off x="0" y="1270000"/>
            <a:ext cx="9144000" cy="44450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9500"/>
          </a:xfrm>
        </p:spPr>
        <p:txBody>
          <a:bodyPr/>
          <a:lstStyle/>
          <a:p>
            <a:pPr algn="ctr"/>
            <a:r>
              <a:rPr lang="en-IN" b="1" dirty="0" smtClean="0">
                <a:solidFill>
                  <a:schemeClr val="tx1"/>
                </a:solidFill>
                <a:latin typeface="Algerian" pitchFamily="82" charset="0"/>
              </a:rPr>
              <a:t>Vision of The Department </a:t>
            </a:r>
            <a:endParaRPr lang="en-US" b="1" dirty="0">
              <a:solidFill>
                <a:schemeClr val="tx1"/>
              </a:solidFill>
              <a:latin typeface="Algerian" pitchFamily="82" charset="0"/>
            </a:endParaRPr>
          </a:p>
        </p:txBody>
      </p:sp>
      <p:sp>
        <p:nvSpPr>
          <p:cNvPr id="3" name="Content Placeholder 2"/>
          <p:cNvSpPr>
            <a:spLocks noGrp="1"/>
          </p:cNvSpPr>
          <p:nvPr>
            <p:ph sz="quarter" idx="1"/>
          </p:nvPr>
        </p:nvSpPr>
        <p:spPr>
          <a:xfrm>
            <a:off x="76200" y="1270000"/>
            <a:ext cx="8991600" cy="4445000"/>
          </a:xfrm>
        </p:spPr>
        <p:txBody>
          <a:bodyPr>
            <a:noAutofit/>
          </a:bodyPr>
          <a:lstStyle/>
          <a:p>
            <a:pPr algn="just">
              <a:lnSpc>
                <a:spcPct val="150000"/>
              </a:lnSpc>
              <a:spcBef>
                <a:spcPts val="0"/>
              </a:spcBef>
              <a:spcAft>
                <a:spcPts val="1800"/>
              </a:spcAft>
            </a:pPr>
            <a:r>
              <a:rPr lang="en-US" sz="2000" dirty="0" smtClean="0">
                <a:latin typeface="Times New Roman" pitchFamily="18" charset="0"/>
                <a:cs typeface="Times New Roman" pitchFamily="18" charset="0"/>
              </a:rPr>
              <a:t>Holistic development of students and to enable them to contribute effectively for the welfare of society in this dynamic era by discovering fundamental knowledge of the living world: from the behavior of single molecules to dynamics of cells, organisms, populations, and interactions of biological systems with our planet. </a:t>
            </a:r>
          </a:p>
          <a:p>
            <a:pPr algn="just">
              <a:lnSpc>
                <a:spcPct val="150000"/>
              </a:lnSpc>
              <a:spcBef>
                <a:spcPts val="0"/>
              </a:spcBef>
              <a:spcAft>
                <a:spcPts val="1800"/>
              </a:spcAft>
            </a:pPr>
            <a:r>
              <a:rPr lang="en-US" sz="2000" b="1" dirty="0" smtClean="0">
                <a:latin typeface="Times New Roman" pitchFamily="18" charset="0"/>
                <a:cs typeface="Times New Roman" pitchFamily="18" charset="0"/>
              </a:rPr>
              <a:t>We are dedicated to developing innovative training experiences for the next generation of biologists, and for building an inclusive learning environment</a:t>
            </a:r>
            <a:r>
              <a:rPr lang="en-US" sz="2000" dirty="0" smtClean="0">
                <a:latin typeface="Times New Roman" pitchFamily="18" charset="0"/>
                <a:cs typeface="Times New Roman" pitchFamily="18" charset="0"/>
              </a:rPr>
              <a:t> that unites scientists from diverse disciplines &amp; life experiences to creatively address critical questions for today’s world.</a:t>
            </a:r>
            <a:endParaRPr lang="en-US"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647700"/>
          </a:xfrm>
        </p:spPr>
        <p:txBody>
          <a:bodyPr>
            <a:normAutofit/>
          </a:bodyPr>
          <a:lstStyle/>
          <a:p>
            <a:pPr algn="ctr"/>
            <a:r>
              <a:rPr lang="en-IN" sz="3200" b="1" dirty="0" smtClean="0">
                <a:solidFill>
                  <a:schemeClr val="tx1"/>
                </a:solidFill>
                <a:latin typeface="Algerian" pitchFamily="82" charset="0"/>
              </a:rPr>
              <a:t>Future </a:t>
            </a:r>
            <a:r>
              <a:rPr lang="en-US" sz="3200" b="1" dirty="0" smtClean="0">
                <a:solidFill>
                  <a:schemeClr val="tx1"/>
                </a:solidFill>
                <a:latin typeface="Algerian" pitchFamily="82" charset="0"/>
              </a:rPr>
              <a:t>MISSION of Department</a:t>
            </a:r>
            <a:endParaRPr lang="en-US" sz="3200" b="1" dirty="0">
              <a:solidFill>
                <a:schemeClr val="tx1"/>
              </a:solidFill>
              <a:latin typeface="Algerian" pitchFamily="82" charset="0"/>
            </a:endParaRPr>
          </a:p>
        </p:txBody>
      </p:sp>
      <p:sp>
        <p:nvSpPr>
          <p:cNvPr id="3" name="Content Placeholder 2"/>
          <p:cNvSpPr>
            <a:spLocks noGrp="1"/>
          </p:cNvSpPr>
          <p:nvPr>
            <p:ph sz="quarter" idx="4294967295"/>
          </p:nvPr>
        </p:nvSpPr>
        <p:spPr>
          <a:xfrm>
            <a:off x="228600" y="952500"/>
            <a:ext cx="8763000" cy="4445000"/>
          </a:xfrm>
        </p:spPr>
        <p:txBody>
          <a:bodyPr>
            <a:noAutofit/>
          </a:bodyPr>
          <a:lstStyle/>
          <a:p>
            <a:pPr lvl="0" algn="just">
              <a:lnSpc>
                <a:spcPct val="150000"/>
              </a:lnSpc>
              <a:spcBef>
                <a:spcPts val="0"/>
              </a:spcBef>
              <a:spcAft>
                <a:spcPts val="1200"/>
              </a:spcAft>
            </a:pPr>
            <a:r>
              <a:rPr lang="en-US" sz="1800" dirty="0" smtClean="0">
                <a:latin typeface="Times New Roman" pitchFamily="18" charset="0"/>
                <a:cs typeface="Times New Roman" pitchFamily="18" charset="0"/>
              </a:rPr>
              <a:t>To develop infrastructural facility and introduce tools &amp; techniques in relevant fields.</a:t>
            </a:r>
          </a:p>
          <a:p>
            <a:pPr lvl="0" algn="just">
              <a:lnSpc>
                <a:spcPct val="150000"/>
              </a:lnSpc>
              <a:spcBef>
                <a:spcPts val="0"/>
              </a:spcBef>
              <a:spcAft>
                <a:spcPts val="1200"/>
              </a:spcAft>
            </a:pPr>
            <a:r>
              <a:rPr lang="en-US" sz="1800" dirty="0" smtClean="0">
                <a:latin typeface="Times New Roman" pitchFamily="18" charset="0"/>
                <a:cs typeface="Times New Roman" pitchFamily="18" charset="0"/>
              </a:rPr>
              <a:t>To undertake research projects in different fields &amp; conduct quality research in frontier areas.</a:t>
            </a:r>
          </a:p>
          <a:p>
            <a:pPr lvl="0" algn="just">
              <a:lnSpc>
                <a:spcPct val="150000"/>
              </a:lnSpc>
              <a:spcBef>
                <a:spcPts val="0"/>
              </a:spcBef>
              <a:spcAft>
                <a:spcPts val="1200"/>
              </a:spcAft>
            </a:pPr>
            <a:r>
              <a:rPr lang="en-US" sz="1800" dirty="0" smtClean="0">
                <a:latin typeface="Times New Roman" pitchFamily="18" charset="0"/>
                <a:cs typeface="Times New Roman" pitchFamily="18" charset="0"/>
              </a:rPr>
              <a:t>To publish high quality research papers in different fields.</a:t>
            </a:r>
          </a:p>
          <a:p>
            <a:pPr lvl="0" algn="just">
              <a:lnSpc>
                <a:spcPct val="150000"/>
              </a:lnSpc>
              <a:spcBef>
                <a:spcPts val="0"/>
              </a:spcBef>
              <a:spcAft>
                <a:spcPts val="1200"/>
              </a:spcAft>
            </a:pPr>
            <a:r>
              <a:rPr lang="en-US" sz="1800" dirty="0" smtClean="0">
                <a:latin typeface="Times New Roman" pitchFamily="18" charset="0"/>
                <a:cs typeface="Times New Roman" pitchFamily="18" charset="0"/>
              </a:rPr>
              <a:t>To produce leadership in science and technology. </a:t>
            </a:r>
          </a:p>
          <a:p>
            <a:pPr lvl="0" algn="just">
              <a:lnSpc>
                <a:spcPct val="150000"/>
              </a:lnSpc>
              <a:spcBef>
                <a:spcPts val="0"/>
              </a:spcBef>
              <a:spcAft>
                <a:spcPts val="1200"/>
              </a:spcAft>
            </a:pPr>
            <a:r>
              <a:rPr lang="en-US" sz="1800" dirty="0" smtClean="0">
                <a:latin typeface="Times New Roman" pitchFamily="18" charset="0"/>
                <a:cs typeface="Times New Roman" pitchFamily="18" charset="0"/>
              </a:rPr>
              <a:t>To prepare responsible trained manpower in animal sciences, teaching and research.</a:t>
            </a:r>
          </a:p>
          <a:p>
            <a:pPr lvl="0" algn="just">
              <a:lnSpc>
                <a:spcPct val="150000"/>
              </a:lnSpc>
              <a:spcBef>
                <a:spcPts val="0"/>
              </a:spcBef>
              <a:spcAft>
                <a:spcPts val="1200"/>
              </a:spcAft>
            </a:pPr>
            <a:r>
              <a:rPr lang="en-US" sz="1800" dirty="0" smtClean="0">
                <a:latin typeface="Times New Roman" pitchFamily="18" charset="0"/>
                <a:cs typeface="Times New Roman" pitchFamily="18" charset="0"/>
              </a:rPr>
              <a:t>To sensitize human society for animal welfare, conservation and protection of biodiversity.</a:t>
            </a: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2082</TotalTime>
  <Words>1715</Words>
  <Application>Microsoft Office PowerPoint</Application>
  <PresentationFormat>On-screen Show (16:10)</PresentationFormat>
  <Paragraphs>494</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Median</vt:lpstr>
      <vt:lpstr>DEPARTMENT OF Zoology Faculty of Science</vt:lpstr>
      <vt:lpstr>DEPARTMENT OF Zoology Faculty of Science</vt:lpstr>
      <vt:lpstr>About the Department (The Foundation)</vt:lpstr>
      <vt:lpstr>About the Department (Ongoing Journey)</vt:lpstr>
      <vt:lpstr>About the Department (Step by Step)</vt:lpstr>
      <vt:lpstr>Slide 6</vt:lpstr>
      <vt:lpstr>Policies for Future </vt:lpstr>
      <vt:lpstr>Vision of The Department </vt:lpstr>
      <vt:lpstr>Future MISSION of Department</vt:lpstr>
      <vt:lpstr>Slide 10</vt:lpstr>
      <vt:lpstr>QUALITY POLICY OF THE DEPARTMENT</vt:lpstr>
      <vt:lpstr>Basic Setup</vt:lpstr>
      <vt:lpstr>Courses offered </vt:lpstr>
      <vt:lpstr>Present Scheme of Examination</vt:lpstr>
      <vt:lpstr>Scheme of Examination</vt:lpstr>
      <vt:lpstr>Faculty Profile</vt:lpstr>
      <vt:lpstr>Number of Teaching Posts Sanctioned, Filled and Actual (Professors/Associate Professors/Asst. Professors/Others)</vt:lpstr>
      <vt:lpstr>Present  Teaching members</vt:lpstr>
      <vt:lpstr>academic support staff (technical) and administrative staff: </vt:lpstr>
      <vt:lpstr>Infrastructure and Facilities </vt:lpstr>
      <vt:lpstr>Slide 21</vt:lpstr>
      <vt:lpstr>Slide 22</vt:lpstr>
      <vt:lpstr>Infrastructure and Facilities </vt:lpstr>
      <vt:lpstr>Research Thrust Areas </vt:lpstr>
      <vt:lpstr>RESEARCH AREAS</vt:lpstr>
      <vt:lpstr>Latest Publications </vt:lpstr>
      <vt:lpstr>Other latest Scientific Contributions </vt:lpstr>
      <vt:lpstr>Recent Departmental Activities</vt:lpstr>
      <vt:lpstr>Achievements </vt:lpstr>
      <vt:lpstr>Research Doctorate degree Awarded from  Department of Zoology</vt:lpstr>
      <vt:lpstr>Slide 31</vt:lpstr>
      <vt:lpstr>M.Phil. Awarded from Department of Zoology</vt:lpstr>
      <vt:lpstr>M.Phil. Awarded from Department of Zoology</vt:lpstr>
      <vt:lpstr>M.Phil. Awarded from Department of Zoology</vt:lpstr>
      <vt:lpstr>Slide 35</vt:lpstr>
      <vt:lpstr>M. Sc. Toppers / Gold Medalists  (Department of Zoology)</vt:lpstr>
      <vt:lpstr>Key Strengths Weakness Opportunities and Threats for Department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DEPARTMENT OF ENVIRONMENTAL SCIENCE</dc:title>
  <dc:creator>user</dc:creator>
  <cp:lastModifiedBy>MDS</cp:lastModifiedBy>
  <cp:revision>314</cp:revision>
  <dcterms:created xsi:type="dcterms:W3CDTF">2017-03-29T12:29:25Z</dcterms:created>
  <dcterms:modified xsi:type="dcterms:W3CDTF">2021-12-06T07:09:04Z</dcterms:modified>
</cp:coreProperties>
</file>