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74"/>
  </p:notesMasterIdLst>
  <p:handoutMasterIdLst>
    <p:handoutMasterId r:id="rId75"/>
  </p:handoutMasterIdLst>
  <p:sldIdLst>
    <p:sldId id="256" r:id="rId2"/>
    <p:sldId id="377" r:id="rId3"/>
    <p:sldId id="368" r:id="rId4"/>
    <p:sldId id="369" r:id="rId5"/>
    <p:sldId id="382" r:id="rId6"/>
    <p:sldId id="380" r:id="rId7"/>
    <p:sldId id="381" r:id="rId8"/>
    <p:sldId id="379" r:id="rId9"/>
    <p:sldId id="339" r:id="rId10"/>
    <p:sldId id="340" r:id="rId11"/>
    <p:sldId id="367" r:id="rId12"/>
    <p:sldId id="343" r:id="rId13"/>
    <p:sldId id="346" r:id="rId14"/>
    <p:sldId id="348" r:id="rId15"/>
    <p:sldId id="349" r:id="rId16"/>
    <p:sldId id="385" r:id="rId17"/>
    <p:sldId id="363" r:id="rId18"/>
    <p:sldId id="364" r:id="rId19"/>
    <p:sldId id="360" r:id="rId20"/>
    <p:sldId id="259" r:id="rId21"/>
    <p:sldId id="298" r:id="rId22"/>
    <p:sldId id="257" r:id="rId23"/>
    <p:sldId id="383" r:id="rId24"/>
    <p:sldId id="384" r:id="rId25"/>
    <p:sldId id="302" r:id="rId26"/>
    <p:sldId id="386" r:id="rId27"/>
    <p:sldId id="387" r:id="rId28"/>
    <p:sldId id="388" r:id="rId29"/>
    <p:sldId id="389" r:id="rId30"/>
    <p:sldId id="365" r:id="rId31"/>
    <p:sldId id="258" r:id="rId32"/>
    <p:sldId id="334" r:id="rId33"/>
    <p:sldId id="353" r:id="rId34"/>
    <p:sldId id="318" r:id="rId35"/>
    <p:sldId id="317" r:id="rId36"/>
    <p:sldId id="352" r:id="rId37"/>
    <p:sldId id="319" r:id="rId38"/>
    <p:sldId id="320" r:id="rId39"/>
    <p:sldId id="361" r:id="rId40"/>
    <p:sldId id="321" r:id="rId41"/>
    <p:sldId id="362" r:id="rId42"/>
    <p:sldId id="322" r:id="rId43"/>
    <p:sldId id="329" r:id="rId44"/>
    <p:sldId id="335" r:id="rId45"/>
    <p:sldId id="262" r:id="rId46"/>
    <p:sldId id="265" r:id="rId47"/>
    <p:sldId id="274" r:id="rId48"/>
    <p:sldId id="282" r:id="rId49"/>
    <p:sldId id="378" r:id="rId50"/>
    <p:sldId id="260" r:id="rId51"/>
    <p:sldId id="390" r:id="rId52"/>
    <p:sldId id="391" r:id="rId53"/>
    <p:sldId id="316" r:id="rId54"/>
    <p:sldId id="284" r:id="rId55"/>
    <p:sldId id="285" r:id="rId56"/>
    <p:sldId id="291" r:id="rId57"/>
    <p:sldId id="287" r:id="rId58"/>
    <p:sldId id="395" r:id="rId59"/>
    <p:sldId id="393" r:id="rId60"/>
    <p:sldId id="394" r:id="rId61"/>
    <p:sldId id="275" r:id="rId62"/>
    <p:sldId id="276" r:id="rId63"/>
    <p:sldId id="392" r:id="rId64"/>
    <p:sldId id="354" r:id="rId65"/>
    <p:sldId id="357" r:id="rId66"/>
    <p:sldId id="356" r:id="rId67"/>
    <p:sldId id="370" r:id="rId68"/>
    <p:sldId id="308" r:id="rId69"/>
    <p:sldId id="376" r:id="rId70"/>
    <p:sldId id="371" r:id="rId71"/>
    <p:sldId id="372" r:id="rId72"/>
    <p:sldId id="313" r:id="rId73"/>
  </p:sldIdLst>
  <p:sldSz cx="9906000" cy="6858000" type="A4"/>
  <p:notesSz cx="9926638" cy="67976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2142">
          <p15:clr>
            <a:srgbClr val="A4A3A4"/>
          </p15:clr>
        </p15:guide>
        <p15:guide id="2" pos="312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265" autoAdjust="0"/>
    <p:restoredTop sz="94660"/>
  </p:normalViewPr>
  <p:slideViewPr>
    <p:cSldViewPr>
      <p:cViewPr varScale="1">
        <p:scale>
          <a:sx n="61" d="100"/>
          <a:sy n="61" d="100"/>
        </p:scale>
        <p:origin x="870" y="66"/>
      </p:cViewPr>
      <p:guideLst>
        <p:guide orient="horz" pos="2160"/>
        <p:guide pos="312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71" d="100"/>
          <a:sy n="71" d="100"/>
        </p:scale>
        <p:origin x="-1800" y="-90"/>
      </p:cViewPr>
      <p:guideLst>
        <p:guide orient="horz" pos="2142"/>
        <p:guide pos="312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48"/>
    </mc:Choice>
    <mc:Fallback>
      <c:style val="48"/>
    </mc:Fallback>
  </mc:AlternateContent>
  <c:chart>
    <c:autoTitleDeleted val="0"/>
    <c:view3D>
      <c:rotX val="15"/>
      <c:rotY val="20"/>
      <c:rAngAx val="1"/>
    </c:view3D>
    <c:floor>
      <c:thickness val="0"/>
    </c:floor>
    <c:sideWall>
      <c:thickness val="0"/>
    </c:sideWall>
    <c:backWall>
      <c:thickness val="0"/>
    </c:backWall>
    <c:plotArea>
      <c:layout/>
      <c:bar3DChart>
        <c:barDir val="bar"/>
        <c:grouping val="clustered"/>
        <c:varyColors val="0"/>
        <c:ser>
          <c:idx val="0"/>
          <c:order val="0"/>
          <c:invertIfNegative val="0"/>
          <c:cat>
            <c:multiLvlStrRef>
              <c:f>Sheet1!$A$1:$B$31</c:f>
              <c:multiLvlStrCache>
                <c:ptCount val="31"/>
                <c:lvl>
                  <c:pt idx="0">
                    <c:v>Short term project</c:v>
                  </c:pt>
                  <c:pt idx="1">
                    <c:v>Long term project</c:v>
                  </c:pt>
                  <c:pt idx="2">
                    <c:v>Basic Microbiology, Biochemical and Analytical Methods</c:v>
                  </c:pt>
                  <c:pt idx="3">
                    <c:v>Microbial Physiology, Genetics and Bioinformatics</c:v>
                  </c:pt>
                  <c:pt idx="4">
                    <c:v>Applied and Environmental Microbiology</c:v>
                  </c:pt>
                  <c:pt idx="5">
                    <c:v>Microbiological techniques</c:v>
                  </c:pt>
                  <c:pt idx="6">
                    <c:v>Biostatistics </c:v>
                  </c:pt>
                  <c:pt idx="7">
                    <c:v>Research Methodology and Computational Biology</c:v>
                  </c:pt>
                  <c:pt idx="8">
                    <c:v>Bioinformatics</c:v>
                  </c:pt>
                  <c:pt idx="9">
                    <c:v>Systematics</c:v>
                  </c:pt>
                  <c:pt idx="10">
                    <c:v>Instrumentation</c:v>
                  </c:pt>
                  <c:pt idx="11">
                    <c:v>Microbial Ecology</c:v>
                  </c:pt>
                  <c:pt idx="12">
                    <c:v>Molecular Biology</c:v>
                  </c:pt>
                  <c:pt idx="13">
                    <c:v>Environmental Microbiology Biotechnology</c:v>
                  </c:pt>
                  <c:pt idx="14">
                    <c:v>Food Microbiology</c:v>
                  </c:pt>
                  <c:pt idx="15">
                    <c:v>Medical Microbiology</c:v>
                  </c:pt>
                  <c:pt idx="16">
                    <c:v>Immunology</c:v>
                  </c:pt>
                  <c:pt idx="17">
                    <c:v>Industrial Microbiology</c:v>
                  </c:pt>
                  <c:pt idx="18">
                    <c:v>Bioprocess Engineering</c:v>
                  </c:pt>
                  <c:pt idx="19">
                    <c:v>Microbial Ecology</c:v>
                  </c:pt>
                  <c:pt idx="20">
                    <c:v>Desert Microbiology </c:v>
                  </c:pt>
                  <c:pt idx="21">
                    <c:v>Extremophiles</c:v>
                  </c:pt>
                  <c:pt idx="22">
                    <c:v>Genetics</c:v>
                  </c:pt>
                  <c:pt idx="23">
                    <c:v>Synthetic Biology</c:v>
                  </c:pt>
                  <c:pt idx="24">
                    <c:v>Enzymology</c:v>
                  </c:pt>
                  <c:pt idx="25">
                    <c:v>Biochemistry</c:v>
                  </c:pt>
                  <c:pt idx="26">
                    <c:v>Molecular Biology</c:v>
                  </c:pt>
                  <c:pt idx="27">
                    <c:v>Physiology</c:v>
                  </c:pt>
                  <c:pt idx="28">
                    <c:v>Bacteriology</c:v>
                  </c:pt>
                  <c:pt idx="29">
                    <c:v>Virology</c:v>
                  </c:pt>
                  <c:pt idx="30">
                    <c:v>Protists</c:v>
                  </c:pt>
                </c:lvl>
                <c:lvl>
                  <c:pt idx="0">
                    <c:v>Experimental Microbiology</c:v>
                  </c:pt>
                  <c:pt idx="5">
                    <c:v>Methods in Microbiology</c:v>
                  </c:pt>
                  <c:pt idx="13">
                    <c:v>Applied Microbiology</c:v>
                  </c:pt>
                  <c:pt idx="19">
                    <c:v>Interactions and Stress Biology</c:v>
                  </c:pt>
                  <c:pt idx="22">
                    <c:v>Maintaining and Regulating Life</c:v>
                  </c:pt>
                  <c:pt idx="25">
                    <c:v>Chemistry of Life</c:v>
                  </c:pt>
                  <c:pt idx="28">
                    <c:v>Microbial Diversity</c:v>
                  </c:pt>
                </c:lvl>
              </c:multiLvlStrCache>
            </c:multiLvlStrRef>
          </c:cat>
          <c:val>
            <c:numRef>
              <c:f>Sheet1!$C$1:$C$31</c:f>
              <c:numCache>
                <c:formatCode>General</c:formatCode>
                <c:ptCount val="31"/>
                <c:pt idx="0">
                  <c:v>4.5</c:v>
                </c:pt>
                <c:pt idx="1">
                  <c:v>8.8000000000000007</c:v>
                </c:pt>
                <c:pt idx="2">
                  <c:v>4.4000000000000004</c:v>
                </c:pt>
                <c:pt idx="3">
                  <c:v>4.4000000000000004</c:v>
                </c:pt>
                <c:pt idx="4">
                  <c:v>4.4000000000000004</c:v>
                </c:pt>
                <c:pt idx="5">
                  <c:v>1.5</c:v>
                </c:pt>
                <c:pt idx="6">
                  <c:v>1.75</c:v>
                </c:pt>
                <c:pt idx="7">
                  <c:v>0.75</c:v>
                </c:pt>
                <c:pt idx="8">
                  <c:v>1</c:v>
                </c:pt>
                <c:pt idx="9">
                  <c:v>1</c:v>
                </c:pt>
                <c:pt idx="10">
                  <c:v>0.5</c:v>
                </c:pt>
                <c:pt idx="11">
                  <c:v>0.5</c:v>
                </c:pt>
                <c:pt idx="12">
                  <c:v>1</c:v>
                </c:pt>
                <c:pt idx="13">
                  <c:v>3</c:v>
                </c:pt>
                <c:pt idx="14">
                  <c:v>3</c:v>
                </c:pt>
                <c:pt idx="15">
                  <c:v>1.75</c:v>
                </c:pt>
                <c:pt idx="16">
                  <c:v>3</c:v>
                </c:pt>
                <c:pt idx="17">
                  <c:v>3</c:v>
                </c:pt>
                <c:pt idx="18">
                  <c:v>3</c:v>
                </c:pt>
                <c:pt idx="19">
                  <c:v>1.5</c:v>
                </c:pt>
                <c:pt idx="20">
                  <c:v>0.75</c:v>
                </c:pt>
                <c:pt idx="21">
                  <c:v>0.75</c:v>
                </c:pt>
                <c:pt idx="22">
                  <c:v>2</c:v>
                </c:pt>
                <c:pt idx="23">
                  <c:v>1</c:v>
                </c:pt>
                <c:pt idx="24">
                  <c:v>0.5</c:v>
                </c:pt>
                <c:pt idx="25">
                  <c:v>2</c:v>
                </c:pt>
                <c:pt idx="26">
                  <c:v>3</c:v>
                </c:pt>
                <c:pt idx="27">
                  <c:v>3.5</c:v>
                </c:pt>
                <c:pt idx="28">
                  <c:v>1.5</c:v>
                </c:pt>
                <c:pt idx="29">
                  <c:v>1.25</c:v>
                </c:pt>
                <c:pt idx="30">
                  <c:v>1.5</c:v>
                </c:pt>
              </c:numCache>
            </c:numRef>
          </c:val>
          <c:extLst>
            <c:ext xmlns:c16="http://schemas.microsoft.com/office/drawing/2014/chart" uri="{C3380CC4-5D6E-409C-BE32-E72D297353CC}">
              <c16:uniqueId val="{00000000-2551-4A5A-8957-D5B5AC828A44}"/>
            </c:ext>
          </c:extLst>
        </c:ser>
        <c:dLbls>
          <c:showLegendKey val="0"/>
          <c:showVal val="0"/>
          <c:showCatName val="0"/>
          <c:showSerName val="0"/>
          <c:showPercent val="0"/>
          <c:showBubbleSize val="0"/>
        </c:dLbls>
        <c:gapWidth val="150"/>
        <c:shape val="cylinder"/>
        <c:axId val="56441088"/>
        <c:axId val="56451072"/>
        <c:axId val="0"/>
      </c:bar3DChart>
      <c:catAx>
        <c:axId val="56441088"/>
        <c:scaling>
          <c:orientation val="minMax"/>
        </c:scaling>
        <c:delete val="0"/>
        <c:axPos val="l"/>
        <c:numFmt formatCode="General" sourceLinked="0"/>
        <c:majorTickMark val="out"/>
        <c:minorTickMark val="none"/>
        <c:tickLblPos val="nextTo"/>
        <c:crossAx val="56451072"/>
        <c:crosses val="autoZero"/>
        <c:auto val="1"/>
        <c:lblAlgn val="ctr"/>
        <c:lblOffset val="100"/>
        <c:noMultiLvlLbl val="0"/>
      </c:catAx>
      <c:valAx>
        <c:axId val="56451072"/>
        <c:scaling>
          <c:orientation val="minMax"/>
        </c:scaling>
        <c:delete val="0"/>
        <c:axPos val="b"/>
        <c:majorGridlines/>
        <c:numFmt formatCode="General" sourceLinked="1"/>
        <c:majorTickMark val="out"/>
        <c:minorTickMark val="none"/>
        <c:tickLblPos val="nextTo"/>
        <c:crossAx val="56441088"/>
        <c:crosses val="autoZero"/>
        <c:crossBetween val="between"/>
      </c:valAx>
    </c:plotArea>
    <c:plotVisOnly val="1"/>
    <c:dispBlanksAs val="gap"/>
    <c:showDLblsOverMax val="0"/>
  </c:chart>
  <c:externalData r:id="rId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_rels/data4.xml.rels><?xml version="1.0" encoding="UTF-8" standalone="yes"?>
<Relationships xmlns="http://schemas.openxmlformats.org/package/2006/relationships"><Relationship Id="rId1" Type="http://schemas.openxmlformats.org/officeDocument/2006/relationships/image" Target="../media/image2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_rels/drawing4.xml.rels><?xml version="1.0" encoding="UTF-8" standalone="yes"?>
<Relationships xmlns="http://schemas.openxmlformats.org/package/2006/relationships"><Relationship Id="rId1" Type="http://schemas.openxmlformats.org/officeDocument/2006/relationships/image" Target="../media/image24.png"/></Relationships>
</file>

<file path=ppt/diagrams/colors1.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64B958-09AA-480F-8D8B-9E0DC0A2D4B9}" type="doc">
      <dgm:prSet loTypeId="urn:microsoft.com/office/officeart/2018/2/layout/IconVerticalSolidList" loCatId="icon" qsTypeId="urn:microsoft.com/office/officeart/2005/8/quickstyle/simple1" qsCatId="simple" csTypeId="urn:microsoft.com/office/officeart/2018/5/colors/Iconchunking_neutralbg_accent1_2" csCatId="accent1" phldr="1"/>
      <dgm:spPr/>
      <dgm:t>
        <a:bodyPr/>
        <a:lstStyle/>
        <a:p>
          <a:endParaRPr lang="en-US"/>
        </a:p>
      </dgm:t>
    </dgm:pt>
    <dgm:pt modelId="{0767CCDA-4002-449D-BD59-5F531983CEDF}">
      <dgm:prSet custT="1"/>
      <dgm:spPr/>
      <dgm:t>
        <a:bodyPr/>
        <a:lstStyle/>
        <a:p>
          <a:pPr>
            <a:lnSpc>
              <a:spcPct val="100000"/>
            </a:lnSpc>
          </a:pPr>
          <a:r>
            <a:rPr lang="en-US" sz="1800" dirty="0"/>
            <a:t>Prepare the students to occupy any work situation related to microbiology and/or Biotechnology and allied subjects.  </a:t>
          </a:r>
          <a:endParaRPr lang="en-US" sz="1100" dirty="0"/>
        </a:p>
      </dgm:t>
    </dgm:pt>
    <dgm:pt modelId="{000561BE-38DA-46CA-8EE3-FC1C1EEA1F15}" type="parTrans" cxnId="{0B0D7518-F446-4405-B1B6-7C7643450B06}">
      <dgm:prSet/>
      <dgm:spPr/>
      <dgm:t>
        <a:bodyPr/>
        <a:lstStyle/>
        <a:p>
          <a:endParaRPr lang="en-US"/>
        </a:p>
      </dgm:t>
    </dgm:pt>
    <dgm:pt modelId="{845D8666-1AFC-4348-8EE7-956FCADA1D42}" type="sibTrans" cxnId="{0B0D7518-F446-4405-B1B6-7C7643450B06}">
      <dgm:prSet/>
      <dgm:spPr/>
      <dgm:t>
        <a:bodyPr/>
        <a:lstStyle/>
        <a:p>
          <a:endParaRPr lang="en-US"/>
        </a:p>
      </dgm:t>
    </dgm:pt>
    <dgm:pt modelId="{188C3203-6F97-46B0-B83D-5FDE0E87C2C0}">
      <dgm:prSet/>
      <dgm:spPr/>
      <dgm:t>
        <a:bodyPr/>
        <a:lstStyle/>
        <a:p>
          <a:pPr>
            <a:lnSpc>
              <a:spcPct val="100000"/>
            </a:lnSpc>
          </a:pPr>
          <a:r>
            <a:rPr lang="en-US"/>
            <a:t>Use pedagogy that would allow the student to put up his/her best foot forward in all walks of life.  </a:t>
          </a:r>
        </a:p>
      </dgm:t>
    </dgm:pt>
    <dgm:pt modelId="{F323BFBA-15D1-427E-8CD3-3AEC389F62C5}" type="parTrans" cxnId="{C5BF10C1-9EB4-4583-AB7A-7E75F8EFF9EE}">
      <dgm:prSet/>
      <dgm:spPr/>
      <dgm:t>
        <a:bodyPr/>
        <a:lstStyle/>
        <a:p>
          <a:endParaRPr lang="en-US"/>
        </a:p>
      </dgm:t>
    </dgm:pt>
    <dgm:pt modelId="{45BDC005-DE1C-43E7-B1CF-D17F82B2E128}" type="sibTrans" cxnId="{C5BF10C1-9EB4-4583-AB7A-7E75F8EFF9EE}">
      <dgm:prSet/>
      <dgm:spPr/>
      <dgm:t>
        <a:bodyPr/>
        <a:lstStyle/>
        <a:p>
          <a:endParaRPr lang="en-US"/>
        </a:p>
      </dgm:t>
    </dgm:pt>
    <dgm:pt modelId="{B1D86C2C-B667-45FC-9F50-DC6BE0A8331E}" type="pres">
      <dgm:prSet presAssocID="{DD64B958-09AA-480F-8D8B-9E0DC0A2D4B9}" presName="root" presStyleCnt="0">
        <dgm:presLayoutVars>
          <dgm:dir/>
          <dgm:resizeHandles val="exact"/>
        </dgm:presLayoutVars>
      </dgm:prSet>
      <dgm:spPr/>
    </dgm:pt>
    <dgm:pt modelId="{F4904386-2FDD-4A1A-B47D-C7586579C929}" type="pres">
      <dgm:prSet presAssocID="{0767CCDA-4002-449D-BD59-5F531983CEDF}" presName="compNode" presStyleCnt="0"/>
      <dgm:spPr/>
    </dgm:pt>
    <dgm:pt modelId="{FE015739-91B8-4451-A88A-41D308DEA8CE}" type="pres">
      <dgm:prSet presAssocID="{0767CCDA-4002-449D-BD59-5F531983CEDF}" presName="bgRect" presStyleLbl="bgShp" presStyleIdx="0" presStyleCnt="2"/>
      <dgm:spPr/>
    </dgm:pt>
    <dgm:pt modelId="{E21F77FD-3AEA-4E61-880D-AD7FC6CF2D25}" type="pres">
      <dgm:prSet presAssocID="{0767CCDA-4002-449D-BD59-5F531983CED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icroscope"/>
        </a:ext>
      </dgm:extLst>
    </dgm:pt>
    <dgm:pt modelId="{7056CEEA-E54F-4EDF-A613-D41BFCB85B2B}" type="pres">
      <dgm:prSet presAssocID="{0767CCDA-4002-449D-BD59-5F531983CEDF}" presName="spaceRect" presStyleCnt="0"/>
      <dgm:spPr/>
    </dgm:pt>
    <dgm:pt modelId="{AF6889F1-281B-4A8E-9B70-0C27F6578D93}" type="pres">
      <dgm:prSet presAssocID="{0767CCDA-4002-449D-BD59-5F531983CEDF}" presName="parTx" presStyleLbl="revTx" presStyleIdx="0" presStyleCnt="2">
        <dgm:presLayoutVars>
          <dgm:chMax val="0"/>
          <dgm:chPref val="0"/>
        </dgm:presLayoutVars>
      </dgm:prSet>
      <dgm:spPr/>
    </dgm:pt>
    <dgm:pt modelId="{BA93D7EA-BAA5-427F-A9C0-C188128916D7}" type="pres">
      <dgm:prSet presAssocID="{845D8666-1AFC-4348-8EE7-956FCADA1D42}" presName="sibTrans" presStyleCnt="0"/>
      <dgm:spPr/>
    </dgm:pt>
    <dgm:pt modelId="{7985BF34-6472-4723-9596-1AFCC2AEC610}" type="pres">
      <dgm:prSet presAssocID="{188C3203-6F97-46B0-B83D-5FDE0E87C2C0}" presName="compNode" presStyleCnt="0"/>
      <dgm:spPr/>
    </dgm:pt>
    <dgm:pt modelId="{E26C0E4B-1A41-4983-ACB0-B585E7C23F35}" type="pres">
      <dgm:prSet presAssocID="{188C3203-6F97-46B0-B83D-5FDE0E87C2C0}" presName="bgRect" presStyleLbl="bgShp" presStyleIdx="1" presStyleCnt="2"/>
      <dgm:spPr/>
    </dgm:pt>
    <dgm:pt modelId="{FD57A980-E8E6-4E08-B20D-638D9CF18D2B}" type="pres">
      <dgm:prSet presAssocID="{188C3203-6F97-46B0-B83D-5FDE0E87C2C0}"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lassroom"/>
        </a:ext>
      </dgm:extLst>
    </dgm:pt>
    <dgm:pt modelId="{37661B2A-ED44-4D32-A931-DA61368C13D0}" type="pres">
      <dgm:prSet presAssocID="{188C3203-6F97-46B0-B83D-5FDE0E87C2C0}" presName="spaceRect" presStyleCnt="0"/>
      <dgm:spPr/>
    </dgm:pt>
    <dgm:pt modelId="{E1DE0E36-3B70-4B9A-86E8-D5CF2A3C670B}" type="pres">
      <dgm:prSet presAssocID="{188C3203-6F97-46B0-B83D-5FDE0E87C2C0}" presName="parTx" presStyleLbl="revTx" presStyleIdx="1" presStyleCnt="2">
        <dgm:presLayoutVars>
          <dgm:chMax val="0"/>
          <dgm:chPref val="0"/>
        </dgm:presLayoutVars>
      </dgm:prSet>
      <dgm:spPr/>
    </dgm:pt>
  </dgm:ptLst>
  <dgm:cxnLst>
    <dgm:cxn modelId="{0B0D7518-F446-4405-B1B6-7C7643450B06}" srcId="{DD64B958-09AA-480F-8D8B-9E0DC0A2D4B9}" destId="{0767CCDA-4002-449D-BD59-5F531983CEDF}" srcOrd="0" destOrd="0" parTransId="{000561BE-38DA-46CA-8EE3-FC1C1EEA1F15}" sibTransId="{845D8666-1AFC-4348-8EE7-956FCADA1D42}"/>
    <dgm:cxn modelId="{7FB66723-A308-48C3-919E-4AD5A340D496}" type="presOf" srcId="{188C3203-6F97-46B0-B83D-5FDE0E87C2C0}" destId="{E1DE0E36-3B70-4B9A-86E8-D5CF2A3C670B}" srcOrd="0" destOrd="0" presId="urn:microsoft.com/office/officeart/2018/2/layout/IconVerticalSolidList"/>
    <dgm:cxn modelId="{951DDE61-A812-43D5-AB9A-FC7990A4B473}" type="presOf" srcId="{0767CCDA-4002-449D-BD59-5F531983CEDF}" destId="{AF6889F1-281B-4A8E-9B70-0C27F6578D93}" srcOrd="0" destOrd="0" presId="urn:microsoft.com/office/officeart/2018/2/layout/IconVerticalSolidList"/>
    <dgm:cxn modelId="{C5BF10C1-9EB4-4583-AB7A-7E75F8EFF9EE}" srcId="{DD64B958-09AA-480F-8D8B-9E0DC0A2D4B9}" destId="{188C3203-6F97-46B0-B83D-5FDE0E87C2C0}" srcOrd="1" destOrd="0" parTransId="{F323BFBA-15D1-427E-8CD3-3AEC389F62C5}" sibTransId="{45BDC005-DE1C-43E7-B1CF-D17F82B2E128}"/>
    <dgm:cxn modelId="{3EECC0D5-BAE5-4F19-B785-DA47E6480573}" type="presOf" srcId="{DD64B958-09AA-480F-8D8B-9E0DC0A2D4B9}" destId="{B1D86C2C-B667-45FC-9F50-DC6BE0A8331E}" srcOrd="0" destOrd="0" presId="urn:microsoft.com/office/officeart/2018/2/layout/IconVerticalSolidList"/>
    <dgm:cxn modelId="{80C158B6-872E-48B3-928C-97BF21848534}" type="presParOf" srcId="{B1D86C2C-B667-45FC-9F50-DC6BE0A8331E}" destId="{F4904386-2FDD-4A1A-B47D-C7586579C929}" srcOrd="0" destOrd="0" presId="urn:microsoft.com/office/officeart/2018/2/layout/IconVerticalSolidList"/>
    <dgm:cxn modelId="{808FB370-4218-496E-AD64-8A445B11F0B1}" type="presParOf" srcId="{F4904386-2FDD-4A1A-B47D-C7586579C929}" destId="{FE015739-91B8-4451-A88A-41D308DEA8CE}" srcOrd="0" destOrd="0" presId="urn:microsoft.com/office/officeart/2018/2/layout/IconVerticalSolidList"/>
    <dgm:cxn modelId="{928E2BA7-7729-40BC-B2F9-266555FDA580}" type="presParOf" srcId="{F4904386-2FDD-4A1A-B47D-C7586579C929}" destId="{E21F77FD-3AEA-4E61-880D-AD7FC6CF2D25}" srcOrd="1" destOrd="0" presId="urn:microsoft.com/office/officeart/2018/2/layout/IconVerticalSolidList"/>
    <dgm:cxn modelId="{B04D8E7B-158E-48CA-B335-D64B5B966029}" type="presParOf" srcId="{F4904386-2FDD-4A1A-B47D-C7586579C929}" destId="{7056CEEA-E54F-4EDF-A613-D41BFCB85B2B}" srcOrd="2" destOrd="0" presId="urn:microsoft.com/office/officeart/2018/2/layout/IconVerticalSolidList"/>
    <dgm:cxn modelId="{DD1962C9-A094-44E2-BD29-F84CACCD2892}" type="presParOf" srcId="{F4904386-2FDD-4A1A-B47D-C7586579C929}" destId="{AF6889F1-281B-4A8E-9B70-0C27F6578D93}" srcOrd="3" destOrd="0" presId="urn:microsoft.com/office/officeart/2018/2/layout/IconVerticalSolidList"/>
    <dgm:cxn modelId="{32BA02FB-F003-4455-B5C8-3D85E68AE738}" type="presParOf" srcId="{B1D86C2C-B667-45FC-9F50-DC6BE0A8331E}" destId="{BA93D7EA-BAA5-427F-A9C0-C188128916D7}" srcOrd="1" destOrd="0" presId="urn:microsoft.com/office/officeart/2018/2/layout/IconVerticalSolidList"/>
    <dgm:cxn modelId="{9FC15048-8BD5-45D0-94BD-E2A7CB6B6C01}" type="presParOf" srcId="{B1D86C2C-B667-45FC-9F50-DC6BE0A8331E}" destId="{7985BF34-6472-4723-9596-1AFCC2AEC610}" srcOrd="2" destOrd="0" presId="urn:microsoft.com/office/officeart/2018/2/layout/IconVerticalSolidList"/>
    <dgm:cxn modelId="{CF8C9569-1CF8-4755-83F8-EFB11D5BD52E}" type="presParOf" srcId="{7985BF34-6472-4723-9596-1AFCC2AEC610}" destId="{E26C0E4B-1A41-4983-ACB0-B585E7C23F35}" srcOrd="0" destOrd="0" presId="urn:microsoft.com/office/officeart/2018/2/layout/IconVerticalSolidList"/>
    <dgm:cxn modelId="{94AC72C8-4D44-4152-8F31-EB71A8AE597E}" type="presParOf" srcId="{7985BF34-6472-4723-9596-1AFCC2AEC610}" destId="{FD57A980-E8E6-4E08-B20D-638D9CF18D2B}" srcOrd="1" destOrd="0" presId="urn:microsoft.com/office/officeart/2018/2/layout/IconVerticalSolidList"/>
    <dgm:cxn modelId="{0C005526-4926-4C4B-91FF-252146C81E8A}" type="presParOf" srcId="{7985BF34-6472-4723-9596-1AFCC2AEC610}" destId="{37661B2A-ED44-4D32-A931-DA61368C13D0}" srcOrd="2" destOrd="0" presId="urn:microsoft.com/office/officeart/2018/2/layout/IconVerticalSolidList"/>
    <dgm:cxn modelId="{E4B1B132-99E8-4D8C-91FF-16145FF727B2}" type="presParOf" srcId="{7985BF34-6472-4723-9596-1AFCC2AEC610}" destId="{E1DE0E36-3B70-4B9A-86E8-D5CF2A3C670B}"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7FE6321-CFB4-4FAA-A6BC-CCE8A17EC668}"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IN"/>
        </a:p>
      </dgm:t>
    </dgm:pt>
    <dgm:pt modelId="{7EC37970-E11B-4E43-B947-9F7B0FAB0AA2}">
      <dgm:prSet phldrT="[Text]" custT="1"/>
      <dgm:spPr/>
      <dgm:t>
        <a:bodyPr/>
        <a:lstStyle/>
        <a:p>
          <a:r>
            <a:rPr lang="en-US" sz="1400" b="1" dirty="0"/>
            <a:t>Curriculum Design and Development </a:t>
          </a:r>
          <a:endParaRPr lang="en-IN" sz="1400" dirty="0"/>
        </a:p>
      </dgm:t>
    </dgm:pt>
    <dgm:pt modelId="{CB54FEAC-29D8-492F-A789-CEBF74B28DD0}" type="parTrans" cxnId="{DC351C38-C6E9-4814-8B22-40AFD2D20B75}">
      <dgm:prSet/>
      <dgm:spPr/>
      <dgm:t>
        <a:bodyPr/>
        <a:lstStyle/>
        <a:p>
          <a:endParaRPr lang="en-IN" sz="2000"/>
        </a:p>
      </dgm:t>
    </dgm:pt>
    <dgm:pt modelId="{E439A5F8-33F2-447A-A38C-3D3BDDE152C0}" type="sibTrans" cxnId="{DC351C38-C6E9-4814-8B22-40AFD2D20B75}">
      <dgm:prSet/>
      <dgm:spPr/>
      <dgm:t>
        <a:bodyPr/>
        <a:lstStyle/>
        <a:p>
          <a:endParaRPr lang="en-IN" sz="2000"/>
        </a:p>
      </dgm:t>
    </dgm:pt>
    <dgm:pt modelId="{6267D15B-A997-4E88-B545-9FD44E70C352}">
      <dgm:prSet phldrT="[Text]" custT="1"/>
      <dgm:spPr/>
      <dgm:t>
        <a:bodyPr/>
        <a:lstStyle/>
        <a:p>
          <a:r>
            <a:rPr lang="en-US" sz="1400" dirty="0"/>
            <a:t>Modular, Semester, True CBCS, 8 specializations since 2015-16. One of the best in the nation</a:t>
          </a:r>
          <a:endParaRPr lang="en-IN" sz="1400" dirty="0"/>
        </a:p>
      </dgm:t>
    </dgm:pt>
    <dgm:pt modelId="{AF042C2A-9D80-4AEB-91EA-B73292BE2F33}" type="parTrans" cxnId="{A0A0C61B-5E0C-448E-89C8-40E8EC2AB211}">
      <dgm:prSet/>
      <dgm:spPr/>
      <dgm:t>
        <a:bodyPr/>
        <a:lstStyle/>
        <a:p>
          <a:endParaRPr lang="en-IN" sz="2000"/>
        </a:p>
      </dgm:t>
    </dgm:pt>
    <dgm:pt modelId="{720A2D46-CDD2-44F2-9462-05A3ABD36F2F}" type="sibTrans" cxnId="{A0A0C61B-5E0C-448E-89C8-40E8EC2AB211}">
      <dgm:prSet/>
      <dgm:spPr/>
      <dgm:t>
        <a:bodyPr/>
        <a:lstStyle/>
        <a:p>
          <a:endParaRPr lang="en-IN" sz="2000"/>
        </a:p>
      </dgm:t>
    </dgm:pt>
    <dgm:pt modelId="{87D323FB-99AE-4311-B4B6-44743AE10EBB}">
      <dgm:prSet phldrT="[Text]" custT="1"/>
      <dgm:spPr/>
      <dgm:t>
        <a:bodyPr/>
        <a:lstStyle/>
        <a:p>
          <a:r>
            <a:rPr lang="en-US" sz="1400" b="1" dirty="0"/>
            <a:t>Academic Flexibility </a:t>
          </a:r>
          <a:endParaRPr lang="en-IN" sz="1400" dirty="0"/>
        </a:p>
      </dgm:t>
    </dgm:pt>
    <dgm:pt modelId="{7F542D5F-E4DC-4F6C-A9B8-9E9C7E201161}" type="parTrans" cxnId="{B51E1762-259F-4F37-AF7E-90932BD989C2}">
      <dgm:prSet/>
      <dgm:spPr/>
      <dgm:t>
        <a:bodyPr/>
        <a:lstStyle/>
        <a:p>
          <a:endParaRPr lang="en-IN" sz="2000"/>
        </a:p>
      </dgm:t>
    </dgm:pt>
    <dgm:pt modelId="{4E8E00BE-BF2F-4423-BB8F-8DC8BDD57AA0}" type="sibTrans" cxnId="{B51E1762-259F-4F37-AF7E-90932BD989C2}">
      <dgm:prSet/>
      <dgm:spPr/>
      <dgm:t>
        <a:bodyPr/>
        <a:lstStyle/>
        <a:p>
          <a:endParaRPr lang="en-IN" sz="2000"/>
        </a:p>
      </dgm:t>
    </dgm:pt>
    <dgm:pt modelId="{26D67DD1-CF4C-48BD-B15C-DFBDB06F38DA}">
      <dgm:prSet phldrT="[Tex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b="1" dirty="0"/>
            <a:t>Feedback System</a:t>
          </a:r>
          <a:endParaRPr lang="en-IN" sz="1400" dirty="0"/>
        </a:p>
      </dgm:t>
    </dgm:pt>
    <dgm:pt modelId="{1D88F318-673B-4139-9260-FE854B282373}" type="parTrans" cxnId="{E0D61E18-B751-4B5B-8553-B641D06FA2FE}">
      <dgm:prSet/>
      <dgm:spPr/>
      <dgm:t>
        <a:bodyPr/>
        <a:lstStyle/>
        <a:p>
          <a:endParaRPr lang="en-IN" sz="2000"/>
        </a:p>
      </dgm:t>
    </dgm:pt>
    <dgm:pt modelId="{F9EF3BB6-639A-4913-92E8-D5A9A301ADFD}" type="sibTrans" cxnId="{E0D61E18-B751-4B5B-8553-B641D06FA2FE}">
      <dgm:prSet/>
      <dgm:spPr/>
      <dgm:t>
        <a:bodyPr/>
        <a:lstStyle/>
        <a:p>
          <a:endParaRPr lang="en-IN" sz="2000"/>
        </a:p>
      </dgm:t>
    </dgm:pt>
    <dgm:pt modelId="{56DDAFCE-AA8B-4358-AAF3-4E1B842AD313}">
      <dgm:prSet phldrT="[Text]" custT="1"/>
      <dgm:spPr/>
      <dgm:t>
        <a:bodyPr/>
        <a:lstStyle/>
        <a:p>
          <a:r>
            <a:rPr lang="en-IN" sz="1400" dirty="0"/>
            <a:t>Also target holistic development, Introduction of soft skill course, hygiene, scientific writing, seminars, short- and long-term projects</a:t>
          </a:r>
        </a:p>
      </dgm:t>
    </dgm:pt>
    <dgm:pt modelId="{D941F262-AB7F-4CD4-A0D1-3B6C0AB88536}" type="parTrans" cxnId="{5AE33E95-54F4-4EB4-BACF-FBC9C1415488}">
      <dgm:prSet/>
      <dgm:spPr/>
      <dgm:t>
        <a:bodyPr/>
        <a:lstStyle/>
        <a:p>
          <a:endParaRPr lang="en-IN" sz="2000"/>
        </a:p>
      </dgm:t>
    </dgm:pt>
    <dgm:pt modelId="{1F5FCDF6-69AA-4F4A-89A0-7F5629EB7DE5}" type="sibTrans" cxnId="{5AE33E95-54F4-4EB4-BACF-FBC9C1415488}">
      <dgm:prSet/>
      <dgm:spPr/>
      <dgm:t>
        <a:bodyPr/>
        <a:lstStyle/>
        <a:p>
          <a:endParaRPr lang="en-IN" sz="2000"/>
        </a:p>
      </dgm:t>
    </dgm:pt>
    <dgm:pt modelId="{CC30EB71-93C9-4282-A8FC-BE6AF1E3514D}">
      <dgm:prSet custT="1"/>
      <dgm:spPr/>
      <dgm:t>
        <a:bodyPr/>
        <a:lstStyle/>
        <a:p>
          <a:r>
            <a:rPr lang="en-US" sz="1400"/>
            <a:t>Focus on employability, entrepreneurship and skill courses and skill development programs through workshops</a:t>
          </a:r>
          <a:endParaRPr lang="en-US" sz="1400" dirty="0"/>
        </a:p>
      </dgm:t>
    </dgm:pt>
    <dgm:pt modelId="{F2FDC07A-96C1-43DD-B6BE-229E3FC5FDD3}" type="parTrans" cxnId="{E0A7927D-1C8B-4749-A035-798717073AF6}">
      <dgm:prSet/>
      <dgm:spPr/>
      <dgm:t>
        <a:bodyPr/>
        <a:lstStyle/>
        <a:p>
          <a:endParaRPr lang="en-IN" sz="2000"/>
        </a:p>
      </dgm:t>
    </dgm:pt>
    <dgm:pt modelId="{6E1F8E08-BD08-492D-8610-36BE44170F39}" type="sibTrans" cxnId="{E0A7927D-1C8B-4749-A035-798717073AF6}">
      <dgm:prSet/>
      <dgm:spPr/>
      <dgm:t>
        <a:bodyPr/>
        <a:lstStyle/>
        <a:p>
          <a:endParaRPr lang="en-IN" sz="2000"/>
        </a:p>
      </dgm:t>
    </dgm:pt>
    <dgm:pt modelId="{710754CF-3454-401B-97E1-C48628E27637}">
      <dgm:prSet custT="1"/>
      <dgm:spPr/>
      <dgm:t>
        <a:bodyPr/>
        <a:lstStyle/>
        <a:p>
          <a:r>
            <a:rPr lang="en-US" sz="1400"/>
            <a:t>Includes program objectives and program outcome</a:t>
          </a:r>
          <a:endParaRPr lang="en-US" sz="1400" dirty="0"/>
        </a:p>
      </dgm:t>
    </dgm:pt>
    <dgm:pt modelId="{1A5F2946-D8E4-4488-8502-09409E96D521}" type="parTrans" cxnId="{76BD5C10-B6BF-470E-AA85-8EF56017E751}">
      <dgm:prSet/>
      <dgm:spPr/>
      <dgm:t>
        <a:bodyPr/>
        <a:lstStyle/>
        <a:p>
          <a:endParaRPr lang="en-IN" sz="2000"/>
        </a:p>
      </dgm:t>
    </dgm:pt>
    <dgm:pt modelId="{1C9CAF74-22FA-4EF1-B3D8-C727203D24E8}" type="sibTrans" cxnId="{76BD5C10-B6BF-470E-AA85-8EF56017E751}">
      <dgm:prSet/>
      <dgm:spPr/>
      <dgm:t>
        <a:bodyPr/>
        <a:lstStyle/>
        <a:p>
          <a:endParaRPr lang="en-IN" sz="2000"/>
        </a:p>
      </dgm:t>
    </dgm:pt>
    <dgm:pt modelId="{4A5FA017-1721-4981-A1E0-0E1EE9CCBF71}">
      <dgm:prSet custT="1"/>
      <dgm:spPr/>
      <dgm:t>
        <a:bodyPr/>
        <a:lstStyle/>
        <a:p>
          <a:r>
            <a:rPr lang="en-US" sz="1400" dirty="0"/>
            <a:t>Course objective, course outcome to be added this year</a:t>
          </a:r>
        </a:p>
      </dgm:t>
    </dgm:pt>
    <dgm:pt modelId="{50AAC86B-975D-420C-8CE3-5CDECCEFA7D1}" type="parTrans" cxnId="{73FE4A78-6948-403D-A4F6-D61DBAAFD15F}">
      <dgm:prSet/>
      <dgm:spPr/>
      <dgm:t>
        <a:bodyPr/>
        <a:lstStyle/>
        <a:p>
          <a:endParaRPr lang="en-IN" sz="2000"/>
        </a:p>
      </dgm:t>
    </dgm:pt>
    <dgm:pt modelId="{F8CD0CA9-890E-4EF3-966E-77F5A5680693}" type="sibTrans" cxnId="{73FE4A78-6948-403D-A4F6-D61DBAAFD15F}">
      <dgm:prSet/>
      <dgm:spPr/>
      <dgm:t>
        <a:bodyPr/>
        <a:lstStyle/>
        <a:p>
          <a:endParaRPr lang="en-IN" sz="2000"/>
        </a:p>
      </dgm:t>
    </dgm:pt>
    <dgm:pt modelId="{7197F459-09AE-4171-9CED-B7F15E149E99}">
      <dgm:prSet custT="1"/>
      <dgm:spPr/>
      <dgm:t>
        <a:bodyPr/>
        <a:lstStyle/>
        <a:p>
          <a:r>
            <a:rPr lang="en-US" sz="1400"/>
            <a:t>Credit system and choice offered that includes interdisciplinary option with no restrictions on minor elective subject to be chosen by the student.</a:t>
          </a:r>
          <a:endParaRPr lang="en-US" sz="1400" dirty="0"/>
        </a:p>
      </dgm:t>
    </dgm:pt>
    <dgm:pt modelId="{28D8B6AE-2B03-4A2A-95B2-DBBF08B65635}" type="parTrans" cxnId="{5EBC49EF-381B-43E8-BC17-015C55919385}">
      <dgm:prSet/>
      <dgm:spPr/>
      <dgm:t>
        <a:bodyPr/>
        <a:lstStyle/>
        <a:p>
          <a:endParaRPr lang="en-IN" sz="2000"/>
        </a:p>
      </dgm:t>
    </dgm:pt>
    <dgm:pt modelId="{53841105-F1C8-4263-BDCF-A907AB258005}" type="sibTrans" cxnId="{5EBC49EF-381B-43E8-BC17-015C55919385}">
      <dgm:prSet/>
      <dgm:spPr/>
      <dgm:t>
        <a:bodyPr/>
        <a:lstStyle/>
        <a:p>
          <a:endParaRPr lang="en-IN" sz="2000"/>
        </a:p>
      </dgm:t>
    </dgm:pt>
    <dgm:pt modelId="{37E7CCEC-5271-4289-AC59-5B7BDA88C22D}">
      <dgm:prSet custT="1"/>
      <dgm:spPr/>
      <dgm:t>
        <a:bodyPr/>
        <a:lstStyle/>
        <a:p>
          <a:r>
            <a:rPr lang="en-US" sz="1400" dirty="0"/>
            <a:t>Freedom in the use of the time-frame of the courses and inter-disciplinary options</a:t>
          </a:r>
        </a:p>
      </dgm:t>
    </dgm:pt>
    <dgm:pt modelId="{2E8BEBD3-4F55-4ECD-8113-F30F69C8A44E}" type="parTrans" cxnId="{30C09B26-D226-437B-8B43-455140317DD9}">
      <dgm:prSet/>
      <dgm:spPr/>
      <dgm:t>
        <a:bodyPr/>
        <a:lstStyle/>
        <a:p>
          <a:endParaRPr lang="en-IN" sz="2000"/>
        </a:p>
      </dgm:t>
    </dgm:pt>
    <dgm:pt modelId="{D5BA79FC-07DF-42E1-B70D-3B42A98ED5DD}" type="sibTrans" cxnId="{30C09B26-D226-437B-8B43-455140317DD9}">
      <dgm:prSet/>
      <dgm:spPr/>
      <dgm:t>
        <a:bodyPr/>
        <a:lstStyle/>
        <a:p>
          <a:endParaRPr lang="en-IN" sz="2000"/>
        </a:p>
      </dgm:t>
    </dgm:pt>
    <dgm:pt modelId="{A393EA66-84CA-427E-97AC-5391647D0895}">
      <dgm:prSet custT="1"/>
      <dgm:spPr/>
      <dgm:t>
        <a:bodyPr/>
        <a:lstStyle/>
        <a:p>
          <a:r>
            <a:rPr lang="en-US" sz="1400" dirty="0"/>
            <a:t>Sensitize to cross-cutting issues professional ethics,  bioethics, development of creative and divergent competencies. </a:t>
          </a:r>
          <a:r>
            <a:rPr lang="en-IN" sz="1400" dirty="0"/>
            <a:t>Gender, Environment, City, People and country sensitization</a:t>
          </a:r>
          <a:endParaRPr lang="en-US" sz="1400" dirty="0"/>
        </a:p>
      </dgm:t>
    </dgm:pt>
    <dgm:pt modelId="{54AFE256-B22B-4BBA-A403-0C5B5D0C759F}" type="parTrans" cxnId="{8D997A1D-6006-48B6-AE53-8F5F5E3E2DC3}">
      <dgm:prSet/>
      <dgm:spPr/>
      <dgm:t>
        <a:bodyPr/>
        <a:lstStyle/>
        <a:p>
          <a:endParaRPr lang="en-IN" sz="2000"/>
        </a:p>
      </dgm:t>
    </dgm:pt>
    <dgm:pt modelId="{5604322B-1C36-4660-B826-3DD6EAB1527F}" type="sibTrans" cxnId="{8D997A1D-6006-48B6-AE53-8F5F5E3E2DC3}">
      <dgm:prSet/>
      <dgm:spPr/>
      <dgm:t>
        <a:bodyPr/>
        <a:lstStyle/>
        <a:p>
          <a:endParaRPr lang="en-IN" sz="2000"/>
        </a:p>
      </dgm:t>
    </dgm:pt>
    <dgm:pt modelId="{2F0EEE0A-6AC1-4F36-AC40-E5D961B78268}">
      <dgm:prSet phldrT="[Text]" custT="1"/>
      <dgm:spPr/>
      <dgm:t>
        <a:bodyPr/>
        <a:lstStyle/>
        <a:p>
          <a:pPr marL="0" lvl="0" indent="0" defTabSz="914400">
            <a:lnSpc>
              <a:spcPct val="100000"/>
            </a:lnSpc>
            <a:spcBef>
              <a:spcPts val="0"/>
            </a:spcBef>
            <a:spcAft>
              <a:spcPts val="0"/>
            </a:spcAft>
          </a:pPr>
          <a:r>
            <a:rPr lang="en-US" sz="1400" b="1" dirty="0"/>
            <a:t>Curriculum Enrichment </a:t>
          </a:r>
          <a:endParaRPr lang="en-IN" sz="1400" dirty="0"/>
        </a:p>
      </dgm:t>
    </dgm:pt>
    <dgm:pt modelId="{754771A3-3671-4A2B-8FD4-28A429FFCBFF}" type="parTrans" cxnId="{A95DC8D4-482D-494D-B72D-60CC693B4288}">
      <dgm:prSet/>
      <dgm:spPr/>
      <dgm:t>
        <a:bodyPr/>
        <a:lstStyle/>
        <a:p>
          <a:endParaRPr lang="en-IN" sz="2000"/>
        </a:p>
      </dgm:t>
    </dgm:pt>
    <dgm:pt modelId="{C30A3703-6751-4740-8B45-18AA321524E1}" type="sibTrans" cxnId="{A95DC8D4-482D-494D-B72D-60CC693B4288}">
      <dgm:prSet/>
      <dgm:spPr/>
      <dgm:t>
        <a:bodyPr/>
        <a:lstStyle/>
        <a:p>
          <a:endParaRPr lang="en-IN" sz="2000"/>
        </a:p>
      </dgm:t>
    </dgm:pt>
    <dgm:pt modelId="{39DCE321-7F2B-4422-8545-7B749596D448}">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IN" sz="1400" dirty="0"/>
            <a:t>Introduced alumni and industry feedback used to add courses on Good Manufacturing Practices and Industrial Hygiene</a:t>
          </a:r>
          <a:endParaRPr lang="en-US" sz="1400" dirty="0"/>
        </a:p>
        <a:p>
          <a:pPr marL="114300" indent="0" defTabSz="533400">
            <a:lnSpc>
              <a:spcPct val="90000"/>
            </a:lnSpc>
            <a:spcBef>
              <a:spcPct val="0"/>
            </a:spcBef>
            <a:spcAft>
              <a:spcPct val="15000"/>
            </a:spcAft>
          </a:pPr>
          <a:endParaRPr lang="en-IN" sz="1400" dirty="0"/>
        </a:p>
      </dgm:t>
    </dgm:pt>
    <dgm:pt modelId="{ACE4DB31-19B2-4790-A833-4F056C064968}" type="parTrans" cxnId="{D51DDE29-68E8-48E9-BAD8-36BA579F3983}">
      <dgm:prSet/>
      <dgm:spPr/>
      <dgm:t>
        <a:bodyPr/>
        <a:lstStyle/>
        <a:p>
          <a:endParaRPr lang="en-IN" sz="2000"/>
        </a:p>
      </dgm:t>
    </dgm:pt>
    <dgm:pt modelId="{EB3A7D5B-0483-443A-A012-3677CDDF30AF}" type="sibTrans" cxnId="{D51DDE29-68E8-48E9-BAD8-36BA579F3983}">
      <dgm:prSet/>
      <dgm:spPr/>
      <dgm:t>
        <a:bodyPr/>
        <a:lstStyle/>
        <a:p>
          <a:endParaRPr lang="en-IN" sz="2000"/>
        </a:p>
      </dgm:t>
    </dgm:pt>
    <dgm:pt modelId="{4019A2E9-7BD3-4A3A-A464-18C463E82583}">
      <dgm:prSet custT="1"/>
      <dgm:spPr/>
      <dgm:t>
        <a:bodyPr/>
        <a:lstStyle/>
        <a:p>
          <a:r>
            <a:rPr lang="en-US" sz="1400" dirty="0"/>
            <a:t>Holistic Development</a:t>
          </a:r>
        </a:p>
      </dgm:t>
    </dgm:pt>
    <dgm:pt modelId="{40954454-2840-47E4-B7F4-3F80940BF8A8}" type="parTrans" cxnId="{2121D5AA-AEDB-45BC-B227-C1CD55807A4D}">
      <dgm:prSet/>
      <dgm:spPr/>
      <dgm:t>
        <a:bodyPr/>
        <a:lstStyle/>
        <a:p>
          <a:endParaRPr lang="en-IN"/>
        </a:p>
      </dgm:t>
    </dgm:pt>
    <dgm:pt modelId="{9A7B0608-3A38-4490-8437-0747FF742B1C}" type="sibTrans" cxnId="{2121D5AA-AEDB-45BC-B227-C1CD55807A4D}">
      <dgm:prSet/>
      <dgm:spPr/>
      <dgm:t>
        <a:bodyPr/>
        <a:lstStyle/>
        <a:p>
          <a:endParaRPr lang="en-IN"/>
        </a:p>
      </dgm:t>
    </dgm:pt>
    <dgm:pt modelId="{74B81239-DE18-402E-8830-0C78B966EE60}">
      <dgm:prSet custT="1"/>
      <dgm:spPr/>
      <dgm:t>
        <a:bodyPr/>
        <a:lstStyle/>
        <a:p>
          <a:r>
            <a:rPr lang="en-IN" sz="1400" dirty="0"/>
            <a:t>Soft skill foundation courses, </a:t>
          </a:r>
          <a:r>
            <a:rPr lang="en-IN" sz="1400" i="1" dirty="0" err="1"/>
            <a:t>Anandam</a:t>
          </a:r>
          <a:r>
            <a:rPr lang="en-IN" sz="1400" dirty="0"/>
            <a:t>, hygiene, scientific writing, public speaking through seminars, short- and long-term projects, Skill workshops</a:t>
          </a:r>
          <a:endParaRPr lang="en-US" sz="1400" dirty="0"/>
        </a:p>
      </dgm:t>
    </dgm:pt>
    <dgm:pt modelId="{13304B47-85E5-4221-99CE-DCAD9288E96A}" type="parTrans" cxnId="{124C0147-EA74-4CEC-9C69-73FF5FF6C139}">
      <dgm:prSet/>
      <dgm:spPr/>
      <dgm:t>
        <a:bodyPr/>
        <a:lstStyle/>
        <a:p>
          <a:endParaRPr lang="en-IN"/>
        </a:p>
      </dgm:t>
    </dgm:pt>
    <dgm:pt modelId="{008C3507-E7A0-427F-8868-6C12EC2C0249}" type="sibTrans" cxnId="{124C0147-EA74-4CEC-9C69-73FF5FF6C139}">
      <dgm:prSet/>
      <dgm:spPr/>
      <dgm:t>
        <a:bodyPr/>
        <a:lstStyle/>
        <a:p>
          <a:endParaRPr lang="en-IN"/>
        </a:p>
      </dgm:t>
    </dgm:pt>
    <dgm:pt modelId="{E38EE2AC-D358-490F-84DC-908664B772EE}">
      <dgm:prSet custT="1"/>
      <dgm:spPr/>
      <dgm:t>
        <a:bodyPr/>
        <a:lstStyle/>
        <a:p>
          <a:r>
            <a:rPr lang="en-US" sz="1400" dirty="0"/>
            <a:t>Responsibility Sharing through </a:t>
          </a:r>
          <a:r>
            <a:rPr lang="en-IN" sz="1400" dirty="0"/>
            <a:t>Laboratory Management, Germplasm Management, Fabrication activities, PG club and alumni activities</a:t>
          </a:r>
          <a:endParaRPr lang="en-US" sz="1100" dirty="0"/>
        </a:p>
      </dgm:t>
    </dgm:pt>
    <dgm:pt modelId="{F3664678-86B8-4911-9B2D-E3960147F590}" type="parTrans" cxnId="{2A91B2BD-E75E-4C96-BD2E-07EC2A9F9C82}">
      <dgm:prSet/>
      <dgm:spPr/>
      <dgm:t>
        <a:bodyPr/>
        <a:lstStyle/>
        <a:p>
          <a:endParaRPr lang="en-IN"/>
        </a:p>
      </dgm:t>
    </dgm:pt>
    <dgm:pt modelId="{488DB49A-48BD-4487-A6B6-012BA153FEAD}" type="sibTrans" cxnId="{2A91B2BD-E75E-4C96-BD2E-07EC2A9F9C82}">
      <dgm:prSet/>
      <dgm:spPr/>
      <dgm:t>
        <a:bodyPr/>
        <a:lstStyle/>
        <a:p>
          <a:endParaRPr lang="en-IN"/>
        </a:p>
      </dgm:t>
    </dgm:pt>
    <dgm:pt modelId="{BF49A9F9-C5B9-40BA-A8A4-E4D8DE4B137C}" type="pres">
      <dgm:prSet presAssocID="{47FE6321-CFB4-4FAA-A6BC-CCE8A17EC668}" presName="Name0" presStyleCnt="0">
        <dgm:presLayoutVars>
          <dgm:dir/>
          <dgm:animLvl val="lvl"/>
          <dgm:resizeHandles val="exact"/>
        </dgm:presLayoutVars>
      </dgm:prSet>
      <dgm:spPr/>
    </dgm:pt>
    <dgm:pt modelId="{3112A0AA-755D-4C72-B355-2F702BAD3C4A}" type="pres">
      <dgm:prSet presAssocID="{7EC37970-E11B-4E43-B947-9F7B0FAB0AA2}" presName="composite" presStyleCnt="0"/>
      <dgm:spPr/>
    </dgm:pt>
    <dgm:pt modelId="{2901C87C-EB4A-40C2-AEE1-A7A6CFE24B38}" type="pres">
      <dgm:prSet presAssocID="{7EC37970-E11B-4E43-B947-9F7B0FAB0AA2}" presName="parTx" presStyleLbl="alignNode1" presStyleIdx="0" presStyleCnt="5">
        <dgm:presLayoutVars>
          <dgm:chMax val="0"/>
          <dgm:chPref val="0"/>
          <dgm:bulletEnabled val="1"/>
        </dgm:presLayoutVars>
      </dgm:prSet>
      <dgm:spPr/>
    </dgm:pt>
    <dgm:pt modelId="{98FFDE0A-7F1D-4B80-8340-B27D4FECB446}" type="pres">
      <dgm:prSet presAssocID="{7EC37970-E11B-4E43-B947-9F7B0FAB0AA2}" presName="desTx" presStyleLbl="alignAccFollowNode1" presStyleIdx="0" presStyleCnt="5">
        <dgm:presLayoutVars>
          <dgm:bulletEnabled val="1"/>
        </dgm:presLayoutVars>
      </dgm:prSet>
      <dgm:spPr/>
    </dgm:pt>
    <dgm:pt modelId="{865D69F0-C6BF-46F0-B570-7EE22D6642C1}" type="pres">
      <dgm:prSet presAssocID="{E439A5F8-33F2-447A-A38C-3D3BDDE152C0}" presName="space" presStyleCnt="0"/>
      <dgm:spPr/>
    </dgm:pt>
    <dgm:pt modelId="{65C061E9-D7B7-4886-8CDF-D386EABF02E4}" type="pres">
      <dgm:prSet presAssocID="{87D323FB-99AE-4311-B4B6-44743AE10EBB}" presName="composite" presStyleCnt="0"/>
      <dgm:spPr/>
    </dgm:pt>
    <dgm:pt modelId="{D4442669-BE35-475F-B833-6DE2D39F8458}" type="pres">
      <dgm:prSet presAssocID="{87D323FB-99AE-4311-B4B6-44743AE10EBB}" presName="parTx" presStyleLbl="alignNode1" presStyleIdx="1" presStyleCnt="5">
        <dgm:presLayoutVars>
          <dgm:chMax val="0"/>
          <dgm:chPref val="0"/>
          <dgm:bulletEnabled val="1"/>
        </dgm:presLayoutVars>
      </dgm:prSet>
      <dgm:spPr/>
    </dgm:pt>
    <dgm:pt modelId="{5946303B-239E-4A98-8762-CC54CAF2E90F}" type="pres">
      <dgm:prSet presAssocID="{87D323FB-99AE-4311-B4B6-44743AE10EBB}" presName="desTx" presStyleLbl="alignAccFollowNode1" presStyleIdx="1" presStyleCnt="5">
        <dgm:presLayoutVars>
          <dgm:bulletEnabled val="1"/>
        </dgm:presLayoutVars>
      </dgm:prSet>
      <dgm:spPr/>
    </dgm:pt>
    <dgm:pt modelId="{AE5FA92B-8A9D-4E9B-B71C-616D6928E4F9}" type="pres">
      <dgm:prSet presAssocID="{4E8E00BE-BF2F-4423-BB8F-8DC8BDD57AA0}" presName="space" presStyleCnt="0"/>
      <dgm:spPr/>
    </dgm:pt>
    <dgm:pt modelId="{A2C5DD64-C942-4EF0-86EA-B35B1895A189}" type="pres">
      <dgm:prSet presAssocID="{26D67DD1-CF4C-48BD-B15C-DFBDB06F38DA}" presName="composite" presStyleCnt="0"/>
      <dgm:spPr/>
    </dgm:pt>
    <dgm:pt modelId="{94C37ACB-8D1D-431B-BB49-AD4B4CD1FF60}" type="pres">
      <dgm:prSet presAssocID="{26D67DD1-CF4C-48BD-B15C-DFBDB06F38DA}" presName="parTx" presStyleLbl="alignNode1" presStyleIdx="2" presStyleCnt="5" custLinFactNeighborX="0">
        <dgm:presLayoutVars>
          <dgm:chMax val="0"/>
          <dgm:chPref val="0"/>
          <dgm:bulletEnabled val="1"/>
        </dgm:presLayoutVars>
      </dgm:prSet>
      <dgm:spPr/>
    </dgm:pt>
    <dgm:pt modelId="{169C0993-CC9C-486B-B0CF-1ED76BE6FCD0}" type="pres">
      <dgm:prSet presAssocID="{26D67DD1-CF4C-48BD-B15C-DFBDB06F38DA}" presName="desTx" presStyleLbl="alignAccFollowNode1" presStyleIdx="2" presStyleCnt="5">
        <dgm:presLayoutVars>
          <dgm:bulletEnabled val="1"/>
        </dgm:presLayoutVars>
      </dgm:prSet>
      <dgm:spPr/>
    </dgm:pt>
    <dgm:pt modelId="{9770074E-49BF-4C7A-AD36-305E08B422A1}" type="pres">
      <dgm:prSet presAssocID="{F9EF3BB6-639A-4913-92E8-D5A9A301ADFD}" presName="space" presStyleCnt="0"/>
      <dgm:spPr/>
    </dgm:pt>
    <dgm:pt modelId="{704584F3-A819-4DBE-9AA6-47E712291FEC}" type="pres">
      <dgm:prSet presAssocID="{2F0EEE0A-6AC1-4F36-AC40-E5D961B78268}" presName="composite" presStyleCnt="0"/>
      <dgm:spPr/>
    </dgm:pt>
    <dgm:pt modelId="{E7E35CE3-C4E5-4A16-B24C-066CFFCB91BC}" type="pres">
      <dgm:prSet presAssocID="{2F0EEE0A-6AC1-4F36-AC40-E5D961B78268}" presName="parTx" presStyleLbl="alignNode1" presStyleIdx="3" presStyleCnt="5">
        <dgm:presLayoutVars>
          <dgm:chMax val="0"/>
          <dgm:chPref val="0"/>
          <dgm:bulletEnabled val="1"/>
        </dgm:presLayoutVars>
      </dgm:prSet>
      <dgm:spPr/>
    </dgm:pt>
    <dgm:pt modelId="{AE0C1C38-DEBA-43F7-A0B7-D04943C70355}" type="pres">
      <dgm:prSet presAssocID="{2F0EEE0A-6AC1-4F36-AC40-E5D961B78268}" presName="desTx" presStyleLbl="alignAccFollowNode1" presStyleIdx="3" presStyleCnt="5">
        <dgm:presLayoutVars>
          <dgm:bulletEnabled val="1"/>
        </dgm:presLayoutVars>
      </dgm:prSet>
      <dgm:spPr/>
    </dgm:pt>
    <dgm:pt modelId="{BC5EE270-149B-4A9C-B009-8A4F53F32E7E}" type="pres">
      <dgm:prSet presAssocID="{C30A3703-6751-4740-8B45-18AA321524E1}" presName="space" presStyleCnt="0"/>
      <dgm:spPr/>
    </dgm:pt>
    <dgm:pt modelId="{944BBD1E-E286-4ADB-974B-2582CCACF900}" type="pres">
      <dgm:prSet presAssocID="{4019A2E9-7BD3-4A3A-A464-18C463E82583}" presName="composite" presStyleCnt="0"/>
      <dgm:spPr/>
    </dgm:pt>
    <dgm:pt modelId="{3DD441C4-9749-4702-9163-CCB790C2F444}" type="pres">
      <dgm:prSet presAssocID="{4019A2E9-7BD3-4A3A-A464-18C463E82583}" presName="parTx" presStyleLbl="alignNode1" presStyleIdx="4" presStyleCnt="5">
        <dgm:presLayoutVars>
          <dgm:chMax val="0"/>
          <dgm:chPref val="0"/>
          <dgm:bulletEnabled val="1"/>
        </dgm:presLayoutVars>
      </dgm:prSet>
      <dgm:spPr/>
    </dgm:pt>
    <dgm:pt modelId="{41224CD9-046C-4296-8726-CE6F15810722}" type="pres">
      <dgm:prSet presAssocID="{4019A2E9-7BD3-4A3A-A464-18C463E82583}" presName="desTx" presStyleLbl="alignAccFollowNode1" presStyleIdx="4" presStyleCnt="5">
        <dgm:presLayoutVars>
          <dgm:bulletEnabled val="1"/>
        </dgm:presLayoutVars>
      </dgm:prSet>
      <dgm:spPr/>
    </dgm:pt>
  </dgm:ptLst>
  <dgm:cxnLst>
    <dgm:cxn modelId="{921A0200-19BE-4787-AE00-D52A3F9CB64E}" type="presOf" srcId="{7197F459-09AE-4171-9CED-B7F15E149E99}" destId="{5946303B-239E-4A98-8762-CC54CAF2E90F}" srcOrd="0" destOrd="0" presId="urn:microsoft.com/office/officeart/2005/8/layout/hList1"/>
    <dgm:cxn modelId="{A1FD4A07-EF00-4A8E-B0C0-1179CC28DFFB}" type="presOf" srcId="{CC30EB71-93C9-4282-A8FC-BE6AF1E3514D}" destId="{98FFDE0A-7F1D-4B80-8340-B27D4FECB446}" srcOrd="0" destOrd="1" presId="urn:microsoft.com/office/officeart/2005/8/layout/hList1"/>
    <dgm:cxn modelId="{C9D84C0B-FB10-4AF3-8D67-9E60A3BE0710}" type="presOf" srcId="{710754CF-3454-401B-97E1-C48628E27637}" destId="{98FFDE0A-7F1D-4B80-8340-B27D4FECB446}" srcOrd="0" destOrd="2" presId="urn:microsoft.com/office/officeart/2005/8/layout/hList1"/>
    <dgm:cxn modelId="{76BD5C10-B6BF-470E-AA85-8EF56017E751}" srcId="{7EC37970-E11B-4E43-B947-9F7B0FAB0AA2}" destId="{710754CF-3454-401B-97E1-C48628E27637}" srcOrd="2" destOrd="0" parTransId="{1A5F2946-D8E4-4488-8502-09409E96D521}" sibTransId="{1C9CAF74-22FA-4EF1-B3D8-C727203D24E8}"/>
    <dgm:cxn modelId="{DBEE6F10-CF7A-4B4C-8B7F-2B7F368F7D41}" type="presOf" srcId="{74B81239-DE18-402E-8830-0C78B966EE60}" destId="{41224CD9-046C-4296-8726-CE6F15810722}" srcOrd="0" destOrd="0" presId="urn:microsoft.com/office/officeart/2005/8/layout/hList1"/>
    <dgm:cxn modelId="{E0D61E18-B751-4B5B-8553-B641D06FA2FE}" srcId="{47FE6321-CFB4-4FAA-A6BC-CCE8A17EC668}" destId="{26D67DD1-CF4C-48BD-B15C-DFBDB06F38DA}" srcOrd="2" destOrd="0" parTransId="{1D88F318-673B-4139-9260-FE854B282373}" sibTransId="{F9EF3BB6-639A-4913-92E8-D5A9A301ADFD}"/>
    <dgm:cxn modelId="{A0A0C61B-5E0C-448E-89C8-40E8EC2AB211}" srcId="{7EC37970-E11B-4E43-B947-9F7B0FAB0AA2}" destId="{6267D15B-A997-4E88-B545-9FD44E70C352}" srcOrd="0" destOrd="0" parTransId="{AF042C2A-9D80-4AEB-91EA-B73292BE2F33}" sibTransId="{720A2D46-CDD2-44F2-9462-05A3ABD36F2F}"/>
    <dgm:cxn modelId="{8D997A1D-6006-48B6-AE53-8F5F5E3E2DC3}" srcId="{2F0EEE0A-6AC1-4F36-AC40-E5D961B78268}" destId="{A393EA66-84CA-427E-97AC-5391647D0895}" srcOrd="1" destOrd="0" parTransId="{54AFE256-B22B-4BBA-A403-0C5B5D0C759F}" sibTransId="{5604322B-1C36-4660-B826-3DD6EAB1527F}"/>
    <dgm:cxn modelId="{30C09B26-D226-437B-8B43-455140317DD9}" srcId="{7197F459-09AE-4171-9CED-B7F15E149E99}" destId="{37E7CCEC-5271-4289-AC59-5B7BDA88C22D}" srcOrd="0" destOrd="0" parTransId="{2E8BEBD3-4F55-4ECD-8113-F30F69C8A44E}" sibTransId="{D5BA79FC-07DF-42E1-B70D-3B42A98ED5DD}"/>
    <dgm:cxn modelId="{D51DDE29-68E8-48E9-BAD8-36BA579F3983}" srcId="{26D67DD1-CF4C-48BD-B15C-DFBDB06F38DA}" destId="{39DCE321-7F2B-4422-8545-7B749596D448}" srcOrd="0" destOrd="0" parTransId="{ACE4DB31-19B2-4790-A833-4F056C064968}" sibTransId="{EB3A7D5B-0483-443A-A012-3677CDDF30AF}"/>
    <dgm:cxn modelId="{807C982A-5278-46E6-B571-600CEB3B87EF}" type="presOf" srcId="{7EC37970-E11B-4E43-B947-9F7B0FAB0AA2}" destId="{2901C87C-EB4A-40C2-AEE1-A7A6CFE24B38}" srcOrd="0" destOrd="0" presId="urn:microsoft.com/office/officeart/2005/8/layout/hList1"/>
    <dgm:cxn modelId="{4945572C-CF12-4AA9-8171-0F1645DED9A1}" type="presOf" srcId="{87D323FB-99AE-4311-B4B6-44743AE10EBB}" destId="{D4442669-BE35-475F-B833-6DE2D39F8458}" srcOrd="0" destOrd="0" presId="urn:microsoft.com/office/officeart/2005/8/layout/hList1"/>
    <dgm:cxn modelId="{DC351C38-C6E9-4814-8B22-40AFD2D20B75}" srcId="{47FE6321-CFB4-4FAA-A6BC-CCE8A17EC668}" destId="{7EC37970-E11B-4E43-B947-9F7B0FAB0AA2}" srcOrd="0" destOrd="0" parTransId="{CB54FEAC-29D8-492F-A789-CEBF74B28DD0}" sibTransId="{E439A5F8-33F2-447A-A38C-3D3BDDE152C0}"/>
    <dgm:cxn modelId="{B51E1762-259F-4F37-AF7E-90932BD989C2}" srcId="{47FE6321-CFB4-4FAA-A6BC-CCE8A17EC668}" destId="{87D323FB-99AE-4311-B4B6-44743AE10EBB}" srcOrd="1" destOrd="0" parTransId="{7F542D5F-E4DC-4F6C-A9B8-9E9C7E201161}" sibTransId="{4E8E00BE-BF2F-4423-BB8F-8DC8BDD57AA0}"/>
    <dgm:cxn modelId="{124C0147-EA74-4CEC-9C69-73FF5FF6C139}" srcId="{4019A2E9-7BD3-4A3A-A464-18C463E82583}" destId="{74B81239-DE18-402E-8830-0C78B966EE60}" srcOrd="0" destOrd="0" parTransId="{13304B47-85E5-4221-99CE-DCAD9288E96A}" sibTransId="{008C3507-E7A0-427F-8868-6C12EC2C0249}"/>
    <dgm:cxn modelId="{F9715B6B-9253-46BD-9C7C-8240FB02F385}" type="presOf" srcId="{39DCE321-7F2B-4422-8545-7B749596D448}" destId="{169C0993-CC9C-486B-B0CF-1ED76BE6FCD0}" srcOrd="0" destOrd="0" presId="urn:microsoft.com/office/officeart/2005/8/layout/hList1"/>
    <dgm:cxn modelId="{7295196F-E052-431B-831C-036D0E0C196F}" type="presOf" srcId="{47FE6321-CFB4-4FAA-A6BC-CCE8A17EC668}" destId="{BF49A9F9-C5B9-40BA-A8A4-E4D8DE4B137C}" srcOrd="0" destOrd="0" presId="urn:microsoft.com/office/officeart/2005/8/layout/hList1"/>
    <dgm:cxn modelId="{E8E07677-7885-4631-A277-616D85210254}" type="presOf" srcId="{A393EA66-84CA-427E-97AC-5391647D0895}" destId="{AE0C1C38-DEBA-43F7-A0B7-D04943C70355}" srcOrd="0" destOrd="1" presId="urn:microsoft.com/office/officeart/2005/8/layout/hList1"/>
    <dgm:cxn modelId="{D40C9B77-B8F2-45A7-94B0-AEE10215B01A}" type="presOf" srcId="{26D67DD1-CF4C-48BD-B15C-DFBDB06F38DA}" destId="{94C37ACB-8D1D-431B-BB49-AD4B4CD1FF60}" srcOrd="0" destOrd="0" presId="urn:microsoft.com/office/officeart/2005/8/layout/hList1"/>
    <dgm:cxn modelId="{73FE4A78-6948-403D-A4F6-D61DBAAFD15F}" srcId="{7EC37970-E11B-4E43-B947-9F7B0FAB0AA2}" destId="{4A5FA017-1721-4981-A1E0-0E1EE9CCBF71}" srcOrd="3" destOrd="0" parTransId="{50AAC86B-975D-420C-8CE3-5CDECCEFA7D1}" sibTransId="{F8CD0CA9-890E-4EF3-966E-77F5A5680693}"/>
    <dgm:cxn modelId="{E0A7927D-1C8B-4749-A035-798717073AF6}" srcId="{7EC37970-E11B-4E43-B947-9F7B0FAB0AA2}" destId="{CC30EB71-93C9-4282-A8FC-BE6AF1E3514D}" srcOrd="1" destOrd="0" parTransId="{F2FDC07A-96C1-43DD-B6BE-229E3FC5FDD3}" sibTransId="{6E1F8E08-BD08-492D-8610-36BE44170F39}"/>
    <dgm:cxn modelId="{8F47508B-8733-4F3E-BF79-BF7A9F540813}" type="presOf" srcId="{4019A2E9-7BD3-4A3A-A464-18C463E82583}" destId="{3DD441C4-9749-4702-9163-CCB790C2F444}" srcOrd="0" destOrd="0" presId="urn:microsoft.com/office/officeart/2005/8/layout/hList1"/>
    <dgm:cxn modelId="{5AE33E95-54F4-4EB4-BACF-FBC9C1415488}" srcId="{2F0EEE0A-6AC1-4F36-AC40-E5D961B78268}" destId="{56DDAFCE-AA8B-4358-AAF3-4E1B842AD313}" srcOrd="0" destOrd="0" parTransId="{D941F262-AB7F-4CD4-A0D1-3B6C0AB88536}" sibTransId="{1F5FCDF6-69AA-4F4A-89A0-7F5629EB7DE5}"/>
    <dgm:cxn modelId="{78EF6998-28A3-4811-BD9C-2EE298621456}" type="presOf" srcId="{6267D15B-A997-4E88-B545-9FD44E70C352}" destId="{98FFDE0A-7F1D-4B80-8340-B27D4FECB446}" srcOrd="0" destOrd="0" presId="urn:microsoft.com/office/officeart/2005/8/layout/hList1"/>
    <dgm:cxn modelId="{2121D5AA-AEDB-45BC-B227-C1CD55807A4D}" srcId="{47FE6321-CFB4-4FAA-A6BC-CCE8A17EC668}" destId="{4019A2E9-7BD3-4A3A-A464-18C463E82583}" srcOrd="4" destOrd="0" parTransId="{40954454-2840-47E4-B7F4-3F80940BF8A8}" sibTransId="{9A7B0608-3A38-4490-8437-0747FF742B1C}"/>
    <dgm:cxn modelId="{46C4A2B5-1B68-49F5-9DEE-21F93F745F1A}" type="presOf" srcId="{E38EE2AC-D358-490F-84DC-908664B772EE}" destId="{41224CD9-046C-4296-8726-CE6F15810722}" srcOrd="0" destOrd="1" presId="urn:microsoft.com/office/officeart/2005/8/layout/hList1"/>
    <dgm:cxn modelId="{2A91B2BD-E75E-4C96-BD2E-07EC2A9F9C82}" srcId="{4019A2E9-7BD3-4A3A-A464-18C463E82583}" destId="{E38EE2AC-D358-490F-84DC-908664B772EE}" srcOrd="1" destOrd="0" parTransId="{F3664678-86B8-4911-9B2D-E3960147F590}" sibTransId="{488DB49A-48BD-4487-A6B6-012BA153FEAD}"/>
    <dgm:cxn modelId="{A95DC8D4-482D-494D-B72D-60CC693B4288}" srcId="{47FE6321-CFB4-4FAA-A6BC-CCE8A17EC668}" destId="{2F0EEE0A-6AC1-4F36-AC40-E5D961B78268}" srcOrd="3" destOrd="0" parTransId="{754771A3-3671-4A2B-8FD4-28A429FFCBFF}" sibTransId="{C30A3703-6751-4740-8B45-18AA321524E1}"/>
    <dgm:cxn modelId="{5EBC49EF-381B-43E8-BC17-015C55919385}" srcId="{87D323FB-99AE-4311-B4B6-44743AE10EBB}" destId="{7197F459-09AE-4171-9CED-B7F15E149E99}" srcOrd="0" destOrd="0" parTransId="{28D8B6AE-2B03-4A2A-95B2-DBBF08B65635}" sibTransId="{53841105-F1C8-4263-BDCF-A907AB258005}"/>
    <dgm:cxn modelId="{9B6528F3-1873-4E8B-943A-73AF4DF456C9}" type="presOf" srcId="{4A5FA017-1721-4981-A1E0-0E1EE9CCBF71}" destId="{98FFDE0A-7F1D-4B80-8340-B27D4FECB446}" srcOrd="0" destOrd="3" presId="urn:microsoft.com/office/officeart/2005/8/layout/hList1"/>
    <dgm:cxn modelId="{CC8BC5F6-44DD-458E-9653-630B7B52B741}" type="presOf" srcId="{56DDAFCE-AA8B-4358-AAF3-4E1B842AD313}" destId="{AE0C1C38-DEBA-43F7-A0B7-D04943C70355}" srcOrd="0" destOrd="0" presId="urn:microsoft.com/office/officeart/2005/8/layout/hList1"/>
    <dgm:cxn modelId="{1DF795FB-B546-4139-A6E8-242704182FA3}" type="presOf" srcId="{2F0EEE0A-6AC1-4F36-AC40-E5D961B78268}" destId="{E7E35CE3-C4E5-4A16-B24C-066CFFCB91BC}" srcOrd="0" destOrd="0" presId="urn:microsoft.com/office/officeart/2005/8/layout/hList1"/>
    <dgm:cxn modelId="{A5AEB7FC-4563-4F75-BA75-40282AB6FCE2}" type="presOf" srcId="{37E7CCEC-5271-4289-AC59-5B7BDA88C22D}" destId="{5946303B-239E-4A98-8762-CC54CAF2E90F}" srcOrd="0" destOrd="1" presId="urn:microsoft.com/office/officeart/2005/8/layout/hList1"/>
    <dgm:cxn modelId="{5CA014F4-2B76-4D1C-B12B-4849011B9692}" type="presParOf" srcId="{BF49A9F9-C5B9-40BA-A8A4-E4D8DE4B137C}" destId="{3112A0AA-755D-4C72-B355-2F702BAD3C4A}" srcOrd="0" destOrd="0" presId="urn:microsoft.com/office/officeart/2005/8/layout/hList1"/>
    <dgm:cxn modelId="{655BB4CF-615E-4A59-A4BE-53DFA4F7EDA0}" type="presParOf" srcId="{3112A0AA-755D-4C72-B355-2F702BAD3C4A}" destId="{2901C87C-EB4A-40C2-AEE1-A7A6CFE24B38}" srcOrd="0" destOrd="0" presId="urn:microsoft.com/office/officeart/2005/8/layout/hList1"/>
    <dgm:cxn modelId="{6FD51E22-222A-49C9-A946-F9971BA70897}" type="presParOf" srcId="{3112A0AA-755D-4C72-B355-2F702BAD3C4A}" destId="{98FFDE0A-7F1D-4B80-8340-B27D4FECB446}" srcOrd="1" destOrd="0" presId="urn:microsoft.com/office/officeart/2005/8/layout/hList1"/>
    <dgm:cxn modelId="{797F7D9B-3659-47C0-BE4E-BD3B6A52D0D6}" type="presParOf" srcId="{BF49A9F9-C5B9-40BA-A8A4-E4D8DE4B137C}" destId="{865D69F0-C6BF-46F0-B570-7EE22D6642C1}" srcOrd="1" destOrd="0" presId="urn:microsoft.com/office/officeart/2005/8/layout/hList1"/>
    <dgm:cxn modelId="{FCE2765F-6C03-40E1-9DBB-AF55FD69074B}" type="presParOf" srcId="{BF49A9F9-C5B9-40BA-A8A4-E4D8DE4B137C}" destId="{65C061E9-D7B7-4886-8CDF-D386EABF02E4}" srcOrd="2" destOrd="0" presId="urn:microsoft.com/office/officeart/2005/8/layout/hList1"/>
    <dgm:cxn modelId="{63AE5556-F5B8-489C-89BD-7287A07D5BDF}" type="presParOf" srcId="{65C061E9-D7B7-4886-8CDF-D386EABF02E4}" destId="{D4442669-BE35-475F-B833-6DE2D39F8458}" srcOrd="0" destOrd="0" presId="urn:microsoft.com/office/officeart/2005/8/layout/hList1"/>
    <dgm:cxn modelId="{5DA93639-8556-4DE9-BD34-954DB94ADA81}" type="presParOf" srcId="{65C061E9-D7B7-4886-8CDF-D386EABF02E4}" destId="{5946303B-239E-4A98-8762-CC54CAF2E90F}" srcOrd="1" destOrd="0" presId="urn:microsoft.com/office/officeart/2005/8/layout/hList1"/>
    <dgm:cxn modelId="{299B2AD6-2FE2-496E-8474-DE13A7D696EA}" type="presParOf" srcId="{BF49A9F9-C5B9-40BA-A8A4-E4D8DE4B137C}" destId="{AE5FA92B-8A9D-4E9B-B71C-616D6928E4F9}" srcOrd="3" destOrd="0" presId="urn:microsoft.com/office/officeart/2005/8/layout/hList1"/>
    <dgm:cxn modelId="{F61215DD-D01F-43FA-A457-8FE361423A4E}" type="presParOf" srcId="{BF49A9F9-C5B9-40BA-A8A4-E4D8DE4B137C}" destId="{A2C5DD64-C942-4EF0-86EA-B35B1895A189}" srcOrd="4" destOrd="0" presId="urn:microsoft.com/office/officeart/2005/8/layout/hList1"/>
    <dgm:cxn modelId="{B29C6443-87FD-4DF1-8E07-2F7A6EBD7EC1}" type="presParOf" srcId="{A2C5DD64-C942-4EF0-86EA-B35B1895A189}" destId="{94C37ACB-8D1D-431B-BB49-AD4B4CD1FF60}" srcOrd="0" destOrd="0" presId="urn:microsoft.com/office/officeart/2005/8/layout/hList1"/>
    <dgm:cxn modelId="{F80A3651-C6E6-4457-BD2C-746260DBBD16}" type="presParOf" srcId="{A2C5DD64-C942-4EF0-86EA-B35B1895A189}" destId="{169C0993-CC9C-486B-B0CF-1ED76BE6FCD0}" srcOrd="1" destOrd="0" presId="urn:microsoft.com/office/officeart/2005/8/layout/hList1"/>
    <dgm:cxn modelId="{D25F85AC-9802-4E9E-84CB-9E0BD110E8E5}" type="presParOf" srcId="{BF49A9F9-C5B9-40BA-A8A4-E4D8DE4B137C}" destId="{9770074E-49BF-4C7A-AD36-305E08B422A1}" srcOrd="5" destOrd="0" presId="urn:microsoft.com/office/officeart/2005/8/layout/hList1"/>
    <dgm:cxn modelId="{06951F09-E146-4A03-B6C1-AC6E329F2E09}" type="presParOf" srcId="{BF49A9F9-C5B9-40BA-A8A4-E4D8DE4B137C}" destId="{704584F3-A819-4DBE-9AA6-47E712291FEC}" srcOrd="6" destOrd="0" presId="urn:microsoft.com/office/officeart/2005/8/layout/hList1"/>
    <dgm:cxn modelId="{DF646BC9-ABDD-495A-BA85-DA4402C801B1}" type="presParOf" srcId="{704584F3-A819-4DBE-9AA6-47E712291FEC}" destId="{E7E35CE3-C4E5-4A16-B24C-066CFFCB91BC}" srcOrd="0" destOrd="0" presId="urn:microsoft.com/office/officeart/2005/8/layout/hList1"/>
    <dgm:cxn modelId="{011A6DDC-CC30-4820-AC05-15385AC3A430}" type="presParOf" srcId="{704584F3-A819-4DBE-9AA6-47E712291FEC}" destId="{AE0C1C38-DEBA-43F7-A0B7-D04943C70355}" srcOrd="1" destOrd="0" presId="urn:microsoft.com/office/officeart/2005/8/layout/hList1"/>
    <dgm:cxn modelId="{7A8D8FBB-AC7A-418B-839F-1180C9B2609A}" type="presParOf" srcId="{BF49A9F9-C5B9-40BA-A8A4-E4D8DE4B137C}" destId="{BC5EE270-149B-4A9C-B009-8A4F53F32E7E}" srcOrd="7" destOrd="0" presId="urn:microsoft.com/office/officeart/2005/8/layout/hList1"/>
    <dgm:cxn modelId="{3EAE4E83-06CA-4262-AC76-EA89B68DE0C0}" type="presParOf" srcId="{BF49A9F9-C5B9-40BA-A8A4-E4D8DE4B137C}" destId="{944BBD1E-E286-4ADB-974B-2582CCACF900}" srcOrd="8" destOrd="0" presId="urn:microsoft.com/office/officeart/2005/8/layout/hList1"/>
    <dgm:cxn modelId="{7F76FC5C-B6E9-44F4-916C-3315DA8167CC}" type="presParOf" srcId="{944BBD1E-E286-4ADB-974B-2582CCACF900}" destId="{3DD441C4-9749-4702-9163-CCB790C2F444}" srcOrd="0" destOrd="0" presId="urn:microsoft.com/office/officeart/2005/8/layout/hList1"/>
    <dgm:cxn modelId="{195F43E4-C779-4C55-9C28-8A2F1124F913}" type="presParOf" srcId="{944BBD1E-E286-4ADB-974B-2582CCACF900}" destId="{41224CD9-046C-4296-8726-CE6F1581072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8C4F209-DE75-4F80-BB3E-D128636F9923}" type="doc">
      <dgm:prSet loTypeId="urn:microsoft.com/office/officeart/2005/8/layout/radial4" loCatId="relationship" qsTypeId="urn:microsoft.com/office/officeart/2005/8/quickstyle/simple2" qsCatId="simple" csTypeId="urn:microsoft.com/office/officeart/2005/8/colors/accent5_2" csCatId="accent5" phldr="1"/>
      <dgm:spPr/>
      <dgm:t>
        <a:bodyPr/>
        <a:lstStyle/>
        <a:p>
          <a:endParaRPr lang="en-IN"/>
        </a:p>
      </dgm:t>
    </dgm:pt>
    <dgm:pt modelId="{44B4E50F-22D9-4304-AECF-5D3A8EC77753}">
      <dgm:prSet phldrT="[Text]"/>
      <dgm:spPr>
        <a:solidFill>
          <a:srgbClr val="002060"/>
        </a:solidFill>
      </dgm:spPr>
      <dgm:t>
        <a:bodyPr/>
        <a:lstStyle/>
        <a:p>
          <a:r>
            <a:rPr lang="en-IN" dirty="0"/>
            <a:t>Faculty at </a:t>
          </a:r>
        </a:p>
        <a:p>
          <a:r>
            <a:rPr lang="en-IN" dirty="0"/>
            <a:t>The </a:t>
          </a:r>
          <a:r>
            <a:rPr lang="en-IN" dirty="0" err="1"/>
            <a:t>DoMe</a:t>
          </a:r>
          <a:endParaRPr lang="en-IN" dirty="0"/>
        </a:p>
      </dgm:t>
    </dgm:pt>
    <dgm:pt modelId="{5D5890F9-7F04-463B-9407-DB3BEEC83CA1}" type="parTrans" cxnId="{20BA5756-61A2-4448-BBC0-D34445D31153}">
      <dgm:prSet/>
      <dgm:spPr/>
      <dgm:t>
        <a:bodyPr/>
        <a:lstStyle/>
        <a:p>
          <a:endParaRPr lang="en-IN"/>
        </a:p>
      </dgm:t>
    </dgm:pt>
    <dgm:pt modelId="{C8E9FFA9-25A7-458C-8456-3931DCFCCB32}" type="sibTrans" cxnId="{20BA5756-61A2-4448-BBC0-D34445D31153}">
      <dgm:prSet/>
      <dgm:spPr/>
      <dgm:t>
        <a:bodyPr/>
        <a:lstStyle/>
        <a:p>
          <a:endParaRPr lang="en-IN"/>
        </a:p>
      </dgm:t>
    </dgm:pt>
    <dgm:pt modelId="{8742C280-8AA6-4E6B-AD4A-ABE238C57A42}">
      <dgm:prSet phldrT="[Text]"/>
      <dgm:spPr>
        <a:solidFill>
          <a:srgbClr val="002060"/>
        </a:solidFill>
      </dgm:spPr>
      <dgm:t>
        <a:bodyPr/>
        <a:lstStyle/>
        <a:p>
          <a:r>
            <a:rPr lang="en-IN" dirty="0"/>
            <a:t>Microconcern: The PG Club</a:t>
          </a:r>
        </a:p>
      </dgm:t>
    </dgm:pt>
    <dgm:pt modelId="{82331C96-8062-4CE4-B780-C2F5B329A560}" type="parTrans" cxnId="{C17812F3-36B5-4C96-9F7F-3A1575018EA4}">
      <dgm:prSet/>
      <dgm:spPr/>
      <dgm:t>
        <a:bodyPr/>
        <a:lstStyle/>
        <a:p>
          <a:endParaRPr lang="en-IN"/>
        </a:p>
      </dgm:t>
    </dgm:pt>
    <dgm:pt modelId="{9CD83634-51E0-4F3A-92E2-4E2D511F3F10}" type="sibTrans" cxnId="{C17812F3-36B5-4C96-9F7F-3A1575018EA4}">
      <dgm:prSet/>
      <dgm:spPr/>
      <dgm:t>
        <a:bodyPr/>
        <a:lstStyle/>
        <a:p>
          <a:endParaRPr lang="en-IN"/>
        </a:p>
      </dgm:t>
    </dgm:pt>
    <dgm:pt modelId="{FFE5E9BF-F538-4BDF-A847-0D81A5C090E1}">
      <dgm:prSet phldrT="[Text]"/>
      <dgm:spPr>
        <a:solidFill>
          <a:srgbClr val="002060"/>
        </a:solidFill>
      </dgm:spPr>
      <dgm:t>
        <a:bodyPr/>
        <a:lstStyle/>
        <a:p>
          <a:r>
            <a:rPr lang="en-IN" dirty="0" err="1"/>
            <a:t>Biodictyon</a:t>
          </a:r>
          <a:r>
            <a:rPr lang="en-IN" dirty="0"/>
            <a:t>: The Alumni Interface</a:t>
          </a:r>
        </a:p>
      </dgm:t>
    </dgm:pt>
    <dgm:pt modelId="{DB8F94EF-D559-45C1-A001-8E89CA53C03C}" type="parTrans" cxnId="{5BD06DCD-00C0-460C-B2AF-F829B9666106}">
      <dgm:prSet/>
      <dgm:spPr/>
      <dgm:t>
        <a:bodyPr/>
        <a:lstStyle/>
        <a:p>
          <a:endParaRPr lang="en-IN"/>
        </a:p>
      </dgm:t>
    </dgm:pt>
    <dgm:pt modelId="{F1E91DBA-C312-4EAA-8C1D-26137EC416E9}" type="sibTrans" cxnId="{5BD06DCD-00C0-460C-B2AF-F829B9666106}">
      <dgm:prSet/>
      <dgm:spPr/>
      <dgm:t>
        <a:bodyPr/>
        <a:lstStyle/>
        <a:p>
          <a:endParaRPr lang="en-IN"/>
        </a:p>
      </dgm:t>
    </dgm:pt>
    <dgm:pt modelId="{FE2FF5CB-3BD0-4EE1-BAB4-C67FADAE12C8}">
      <dgm:prSet phldrT="[Text]"/>
      <dgm:spPr>
        <a:solidFill>
          <a:srgbClr val="002060"/>
        </a:solidFill>
      </dgm:spPr>
      <dgm:t>
        <a:bodyPr/>
        <a:lstStyle/>
        <a:p>
          <a:r>
            <a:rPr lang="en-IN" i="1" dirty="0"/>
            <a:t>Homo </a:t>
          </a:r>
          <a:r>
            <a:rPr lang="en-IN" i="1" dirty="0" err="1"/>
            <a:t>sapien</a:t>
          </a:r>
          <a:r>
            <a:rPr lang="en-IN" i="1" strike="noStrike" dirty="0" err="1"/>
            <a:t>t</a:t>
          </a:r>
          <a:r>
            <a:rPr lang="en-IN" i="1" dirty="0" err="1"/>
            <a:t>s</a:t>
          </a:r>
          <a:r>
            <a:rPr lang="en-IN" i="1" dirty="0"/>
            <a:t>: </a:t>
          </a:r>
          <a:r>
            <a:rPr lang="en-IN" i="0" dirty="0"/>
            <a:t>The Lab managers</a:t>
          </a:r>
        </a:p>
      </dgm:t>
    </dgm:pt>
    <dgm:pt modelId="{B9D5CB66-85B3-4544-8B85-3BE3CE8ECFC4}" type="parTrans" cxnId="{EB833AEE-8FD2-49D8-B40F-2064D9237BEF}">
      <dgm:prSet/>
      <dgm:spPr/>
      <dgm:t>
        <a:bodyPr/>
        <a:lstStyle/>
        <a:p>
          <a:endParaRPr lang="en-IN"/>
        </a:p>
      </dgm:t>
    </dgm:pt>
    <dgm:pt modelId="{7889FA2B-5363-41DF-9D43-1ADB67FBB056}" type="sibTrans" cxnId="{EB833AEE-8FD2-49D8-B40F-2064D9237BEF}">
      <dgm:prSet/>
      <dgm:spPr/>
      <dgm:t>
        <a:bodyPr/>
        <a:lstStyle/>
        <a:p>
          <a:endParaRPr lang="en-IN"/>
        </a:p>
      </dgm:t>
    </dgm:pt>
    <dgm:pt modelId="{97AF8162-1917-4410-8CBE-617407724717}">
      <dgm:prSet phldrT="[Text]"/>
      <dgm:spPr>
        <a:solidFill>
          <a:srgbClr val="002060"/>
        </a:solidFill>
      </dgm:spPr>
      <dgm:t>
        <a:bodyPr/>
        <a:lstStyle/>
        <a:p>
          <a:r>
            <a:rPr lang="en-IN" i="0" dirty="0" err="1"/>
            <a:t>ConServe</a:t>
          </a:r>
          <a:r>
            <a:rPr lang="en-IN" i="0" dirty="0"/>
            <a:t>: In service of nature</a:t>
          </a:r>
        </a:p>
      </dgm:t>
    </dgm:pt>
    <dgm:pt modelId="{E3E85C96-A63A-43AC-A8B3-B27D5A7D66C7}" type="parTrans" cxnId="{79DCB380-5A64-4F45-99E9-6CB6172AB209}">
      <dgm:prSet/>
      <dgm:spPr/>
      <dgm:t>
        <a:bodyPr/>
        <a:lstStyle/>
        <a:p>
          <a:endParaRPr lang="en-IN"/>
        </a:p>
      </dgm:t>
    </dgm:pt>
    <dgm:pt modelId="{C7E42DFB-A454-4014-B90E-7D18DF31C3CE}" type="sibTrans" cxnId="{79DCB380-5A64-4F45-99E9-6CB6172AB209}">
      <dgm:prSet/>
      <dgm:spPr/>
      <dgm:t>
        <a:bodyPr/>
        <a:lstStyle/>
        <a:p>
          <a:endParaRPr lang="en-IN"/>
        </a:p>
      </dgm:t>
    </dgm:pt>
    <dgm:pt modelId="{6492A365-AFF4-485F-9C5E-73D09FFF66C3}" type="pres">
      <dgm:prSet presAssocID="{48C4F209-DE75-4F80-BB3E-D128636F9923}" presName="cycle" presStyleCnt="0">
        <dgm:presLayoutVars>
          <dgm:chMax val="1"/>
          <dgm:dir/>
          <dgm:animLvl val="ctr"/>
          <dgm:resizeHandles val="exact"/>
        </dgm:presLayoutVars>
      </dgm:prSet>
      <dgm:spPr/>
    </dgm:pt>
    <dgm:pt modelId="{3561751E-008D-43A5-B3CD-A8940EC651F6}" type="pres">
      <dgm:prSet presAssocID="{44B4E50F-22D9-4304-AECF-5D3A8EC77753}" presName="centerShape" presStyleLbl="node0" presStyleIdx="0" presStyleCnt="1" custLinFactNeighborX="-819" custLinFactNeighborY="-472"/>
      <dgm:spPr/>
    </dgm:pt>
    <dgm:pt modelId="{02BBAB0C-9266-42DE-9279-DA3EE21263BB}" type="pres">
      <dgm:prSet presAssocID="{82331C96-8062-4CE4-B780-C2F5B329A560}" presName="parTrans" presStyleLbl="bgSibTrans2D1" presStyleIdx="0" presStyleCnt="4"/>
      <dgm:spPr/>
    </dgm:pt>
    <dgm:pt modelId="{9CE62F95-4BC6-4471-B23F-0FB03B1DED6F}" type="pres">
      <dgm:prSet presAssocID="{8742C280-8AA6-4E6B-AD4A-ABE238C57A42}" presName="node" presStyleLbl="node1" presStyleIdx="0" presStyleCnt="4">
        <dgm:presLayoutVars>
          <dgm:bulletEnabled val="1"/>
        </dgm:presLayoutVars>
      </dgm:prSet>
      <dgm:spPr/>
    </dgm:pt>
    <dgm:pt modelId="{388A2627-5E23-410D-B762-E062498FE694}" type="pres">
      <dgm:prSet presAssocID="{DB8F94EF-D559-45C1-A001-8E89CA53C03C}" presName="parTrans" presStyleLbl="bgSibTrans2D1" presStyleIdx="1" presStyleCnt="4"/>
      <dgm:spPr/>
    </dgm:pt>
    <dgm:pt modelId="{F5BA833A-C5A8-4567-AC0C-08E55C4C54FC}" type="pres">
      <dgm:prSet presAssocID="{FFE5E9BF-F538-4BDF-A847-0D81A5C090E1}" presName="node" presStyleLbl="node1" presStyleIdx="1" presStyleCnt="4">
        <dgm:presLayoutVars>
          <dgm:bulletEnabled val="1"/>
        </dgm:presLayoutVars>
      </dgm:prSet>
      <dgm:spPr/>
    </dgm:pt>
    <dgm:pt modelId="{BBEA2A73-E930-4F55-B5E8-292CA5E00147}" type="pres">
      <dgm:prSet presAssocID="{B9D5CB66-85B3-4544-8B85-3BE3CE8ECFC4}" presName="parTrans" presStyleLbl="bgSibTrans2D1" presStyleIdx="2" presStyleCnt="4"/>
      <dgm:spPr/>
    </dgm:pt>
    <dgm:pt modelId="{50777A93-9374-4BDA-B679-DE6A77A9549E}" type="pres">
      <dgm:prSet presAssocID="{FE2FF5CB-3BD0-4EE1-BAB4-C67FADAE12C8}" presName="node" presStyleLbl="node1" presStyleIdx="2" presStyleCnt="4">
        <dgm:presLayoutVars>
          <dgm:bulletEnabled val="1"/>
        </dgm:presLayoutVars>
      </dgm:prSet>
      <dgm:spPr/>
    </dgm:pt>
    <dgm:pt modelId="{8E0C8F0F-5C0F-40DE-968B-0EB062292B4E}" type="pres">
      <dgm:prSet presAssocID="{E3E85C96-A63A-43AC-A8B3-B27D5A7D66C7}" presName="parTrans" presStyleLbl="bgSibTrans2D1" presStyleIdx="3" presStyleCnt="4"/>
      <dgm:spPr/>
    </dgm:pt>
    <dgm:pt modelId="{C479D1A6-2CE4-47FE-ABA6-B6B5A27B8509}" type="pres">
      <dgm:prSet presAssocID="{97AF8162-1917-4410-8CBE-617407724717}" presName="node" presStyleLbl="node1" presStyleIdx="3" presStyleCnt="4">
        <dgm:presLayoutVars>
          <dgm:bulletEnabled val="1"/>
        </dgm:presLayoutVars>
      </dgm:prSet>
      <dgm:spPr/>
    </dgm:pt>
  </dgm:ptLst>
  <dgm:cxnLst>
    <dgm:cxn modelId="{8A6C6D05-EB08-47C1-A061-000F20842057}" type="presOf" srcId="{97AF8162-1917-4410-8CBE-617407724717}" destId="{C479D1A6-2CE4-47FE-ABA6-B6B5A27B8509}" srcOrd="0" destOrd="0" presId="urn:microsoft.com/office/officeart/2005/8/layout/radial4"/>
    <dgm:cxn modelId="{D44C6A06-39E6-463C-B213-8AB8D848130C}" type="presOf" srcId="{82331C96-8062-4CE4-B780-C2F5B329A560}" destId="{02BBAB0C-9266-42DE-9279-DA3EE21263BB}" srcOrd="0" destOrd="0" presId="urn:microsoft.com/office/officeart/2005/8/layout/radial4"/>
    <dgm:cxn modelId="{CC4A3A07-33E8-4234-B245-91A3CA105B24}" type="presOf" srcId="{DB8F94EF-D559-45C1-A001-8E89CA53C03C}" destId="{388A2627-5E23-410D-B762-E062498FE694}" srcOrd="0" destOrd="0" presId="urn:microsoft.com/office/officeart/2005/8/layout/radial4"/>
    <dgm:cxn modelId="{47C99317-F58F-4196-966F-9FC6874104CD}" type="presOf" srcId="{E3E85C96-A63A-43AC-A8B3-B27D5A7D66C7}" destId="{8E0C8F0F-5C0F-40DE-968B-0EB062292B4E}" srcOrd="0" destOrd="0" presId="urn:microsoft.com/office/officeart/2005/8/layout/radial4"/>
    <dgm:cxn modelId="{225B5022-1A50-4E2D-8E28-E3C83908915D}" type="presOf" srcId="{48C4F209-DE75-4F80-BB3E-D128636F9923}" destId="{6492A365-AFF4-485F-9C5E-73D09FFF66C3}" srcOrd="0" destOrd="0" presId="urn:microsoft.com/office/officeart/2005/8/layout/radial4"/>
    <dgm:cxn modelId="{321DCC45-0E3B-4C99-BADF-9B20E33D45E3}" type="presOf" srcId="{FFE5E9BF-F538-4BDF-A847-0D81A5C090E1}" destId="{F5BA833A-C5A8-4567-AC0C-08E55C4C54FC}" srcOrd="0" destOrd="0" presId="urn:microsoft.com/office/officeart/2005/8/layout/radial4"/>
    <dgm:cxn modelId="{F42D4E69-C678-4DFB-813E-680A229866C0}" type="presOf" srcId="{8742C280-8AA6-4E6B-AD4A-ABE238C57A42}" destId="{9CE62F95-4BC6-4471-B23F-0FB03B1DED6F}" srcOrd="0" destOrd="0" presId="urn:microsoft.com/office/officeart/2005/8/layout/radial4"/>
    <dgm:cxn modelId="{5CF83874-0174-4283-86E7-46EDD4E673D6}" type="presOf" srcId="{FE2FF5CB-3BD0-4EE1-BAB4-C67FADAE12C8}" destId="{50777A93-9374-4BDA-B679-DE6A77A9549E}" srcOrd="0" destOrd="0" presId="urn:microsoft.com/office/officeart/2005/8/layout/radial4"/>
    <dgm:cxn modelId="{20BA5756-61A2-4448-BBC0-D34445D31153}" srcId="{48C4F209-DE75-4F80-BB3E-D128636F9923}" destId="{44B4E50F-22D9-4304-AECF-5D3A8EC77753}" srcOrd="0" destOrd="0" parTransId="{5D5890F9-7F04-463B-9407-DB3BEEC83CA1}" sibTransId="{C8E9FFA9-25A7-458C-8456-3931DCFCCB32}"/>
    <dgm:cxn modelId="{68C37A76-C741-4F21-B867-ABF1D531FA77}" type="presOf" srcId="{B9D5CB66-85B3-4544-8B85-3BE3CE8ECFC4}" destId="{BBEA2A73-E930-4F55-B5E8-292CA5E00147}" srcOrd="0" destOrd="0" presId="urn:microsoft.com/office/officeart/2005/8/layout/radial4"/>
    <dgm:cxn modelId="{79DCB380-5A64-4F45-99E9-6CB6172AB209}" srcId="{44B4E50F-22D9-4304-AECF-5D3A8EC77753}" destId="{97AF8162-1917-4410-8CBE-617407724717}" srcOrd="3" destOrd="0" parTransId="{E3E85C96-A63A-43AC-A8B3-B27D5A7D66C7}" sibTransId="{C7E42DFB-A454-4014-B90E-7D18DF31C3CE}"/>
    <dgm:cxn modelId="{B2DC1A8A-EE0E-4DB3-9918-1384FC4AE1C8}" type="presOf" srcId="{44B4E50F-22D9-4304-AECF-5D3A8EC77753}" destId="{3561751E-008D-43A5-B3CD-A8940EC651F6}" srcOrd="0" destOrd="0" presId="urn:microsoft.com/office/officeart/2005/8/layout/radial4"/>
    <dgm:cxn modelId="{5BD06DCD-00C0-460C-B2AF-F829B9666106}" srcId="{44B4E50F-22D9-4304-AECF-5D3A8EC77753}" destId="{FFE5E9BF-F538-4BDF-A847-0D81A5C090E1}" srcOrd="1" destOrd="0" parTransId="{DB8F94EF-D559-45C1-A001-8E89CA53C03C}" sibTransId="{F1E91DBA-C312-4EAA-8C1D-26137EC416E9}"/>
    <dgm:cxn modelId="{EB833AEE-8FD2-49D8-B40F-2064D9237BEF}" srcId="{44B4E50F-22D9-4304-AECF-5D3A8EC77753}" destId="{FE2FF5CB-3BD0-4EE1-BAB4-C67FADAE12C8}" srcOrd="2" destOrd="0" parTransId="{B9D5CB66-85B3-4544-8B85-3BE3CE8ECFC4}" sibTransId="{7889FA2B-5363-41DF-9D43-1ADB67FBB056}"/>
    <dgm:cxn modelId="{C17812F3-36B5-4C96-9F7F-3A1575018EA4}" srcId="{44B4E50F-22D9-4304-AECF-5D3A8EC77753}" destId="{8742C280-8AA6-4E6B-AD4A-ABE238C57A42}" srcOrd="0" destOrd="0" parTransId="{82331C96-8062-4CE4-B780-C2F5B329A560}" sibTransId="{9CD83634-51E0-4F3A-92E2-4E2D511F3F10}"/>
    <dgm:cxn modelId="{9044611D-55FE-4D90-BE6A-149982836F9C}" type="presParOf" srcId="{6492A365-AFF4-485F-9C5E-73D09FFF66C3}" destId="{3561751E-008D-43A5-B3CD-A8940EC651F6}" srcOrd="0" destOrd="0" presId="urn:microsoft.com/office/officeart/2005/8/layout/radial4"/>
    <dgm:cxn modelId="{DB921C16-D35D-4C06-B6A3-5FB0366586C7}" type="presParOf" srcId="{6492A365-AFF4-485F-9C5E-73D09FFF66C3}" destId="{02BBAB0C-9266-42DE-9279-DA3EE21263BB}" srcOrd="1" destOrd="0" presId="urn:microsoft.com/office/officeart/2005/8/layout/radial4"/>
    <dgm:cxn modelId="{04A8CFCB-D185-440E-8366-CF8A5C56AAE0}" type="presParOf" srcId="{6492A365-AFF4-485F-9C5E-73D09FFF66C3}" destId="{9CE62F95-4BC6-4471-B23F-0FB03B1DED6F}" srcOrd="2" destOrd="0" presId="urn:microsoft.com/office/officeart/2005/8/layout/radial4"/>
    <dgm:cxn modelId="{60D5554B-9CBF-4AE9-8E3E-25EBD01EDA20}" type="presParOf" srcId="{6492A365-AFF4-485F-9C5E-73D09FFF66C3}" destId="{388A2627-5E23-410D-B762-E062498FE694}" srcOrd="3" destOrd="0" presId="urn:microsoft.com/office/officeart/2005/8/layout/radial4"/>
    <dgm:cxn modelId="{3151523D-05E2-4397-9ADD-974AA30871AE}" type="presParOf" srcId="{6492A365-AFF4-485F-9C5E-73D09FFF66C3}" destId="{F5BA833A-C5A8-4567-AC0C-08E55C4C54FC}" srcOrd="4" destOrd="0" presId="urn:microsoft.com/office/officeart/2005/8/layout/radial4"/>
    <dgm:cxn modelId="{32920999-608E-4000-889A-FFA1C5A8FA97}" type="presParOf" srcId="{6492A365-AFF4-485F-9C5E-73D09FFF66C3}" destId="{BBEA2A73-E930-4F55-B5E8-292CA5E00147}" srcOrd="5" destOrd="0" presId="urn:microsoft.com/office/officeart/2005/8/layout/radial4"/>
    <dgm:cxn modelId="{2005187F-5DBF-4F99-8EB6-507E15510150}" type="presParOf" srcId="{6492A365-AFF4-485F-9C5E-73D09FFF66C3}" destId="{50777A93-9374-4BDA-B679-DE6A77A9549E}" srcOrd="6" destOrd="0" presId="urn:microsoft.com/office/officeart/2005/8/layout/radial4"/>
    <dgm:cxn modelId="{B8CF278C-EFBD-48EE-8A19-6A3CBBFF5E18}" type="presParOf" srcId="{6492A365-AFF4-485F-9C5E-73D09FFF66C3}" destId="{8E0C8F0F-5C0F-40DE-968B-0EB062292B4E}" srcOrd="7" destOrd="0" presId="urn:microsoft.com/office/officeart/2005/8/layout/radial4"/>
    <dgm:cxn modelId="{05872B24-7D41-4560-87BA-B871AAFEEDF3}" type="presParOf" srcId="{6492A365-AFF4-485F-9C5E-73D09FFF66C3}" destId="{C479D1A6-2CE4-47FE-ABA6-B6B5A27B8509}" srcOrd="8" destOrd="0" presId="urn:microsoft.com/office/officeart/2005/8/layout/radial4"/>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8C4F209-DE75-4F80-BB3E-D128636F9923}" type="doc">
      <dgm:prSet loTypeId="urn:microsoft.com/office/officeart/2005/8/layout/radial4" loCatId="relationship" qsTypeId="urn:microsoft.com/office/officeart/2005/8/quickstyle/simple5" qsCatId="simple" csTypeId="urn:microsoft.com/office/officeart/2005/8/colors/colorful4" csCatId="colorful" phldr="1"/>
      <dgm:spPr/>
      <dgm:t>
        <a:bodyPr/>
        <a:lstStyle/>
        <a:p>
          <a:endParaRPr lang="en-IN"/>
        </a:p>
      </dgm:t>
    </dgm:pt>
    <dgm:pt modelId="{44B4E50F-22D9-4304-AECF-5D3A8EC77753}">
      <dgm:prSet phldrT="[Text]"/>
      <dgm:spPr>
        <a:blipFill rotWithShape="0">
          <a:blip xmlns:r="http://schemas.openxmlformats.org/officeDocument/2006/relationships" r:embed="rId1">
            <a:extLst>
              <a:ext uri="{28A0092B-C50C-407E-A947-70E740481C1C}">
                <a14:useLocalDpi xmlns:a14="http://schemas.microsoft.com/office/drawing/2010/main" val="0"/>
              </a:ext>
            </a:extLst>
          </a:blip>
          <a:srcRect/>
          <a:stretch>
            <a:fillRect t="-13000" b="-13000"/>
          </a:stretch>
        </a:blipFill>
      </dgm:spPr>
      <dgm:t>
        <a:bodyPr/>
        <a:lstStyle/>
        <a:p>
          <a:endParaRPr lang="en-IN" dirty="0"/>
        </a:p>
      </dgm:t>
    </dgm:pt>
    <dgm:pt modelId="{5D5890F9-7F04-463B-9407-DB3BEEC83CA1}" type="parTrans" cxnId="{20BA5756-61A2-4448-BBC0-D34445D31153}">
      <dgm:prSet/>
      <dgm:spPr/>
      <dgm:t>
        <a:bodyPr/>
        <a:lstStyle/>
        <a:p>
          <a:endParaRPr lang="en-IN"/>
        </a:p>
      </dgm:t>
    </dgm:pt>
    <dgm:pt modelId="{C8E9FFA9-25A7-458C-8456-3931DCFCCB32}" type="sibTrans" cxnId="{20BA5756-61A2-4448-BBC0-D34445D31153}">
      <dgm:prSet/>
      <dgm:spPr/>
      <dgm:t>
        <a:bodyPr/>
        <a:lstStyle/>
        <a:p>
          <a:endParaRPr lang="en-IN"/>
        </a:p>
      </dgm:t>
    </dgm:pt>
    <dgm:pt modelId="{8742C280-8AA6-4E6B-AD4A-ABE238C57A42}">
      <dgm:prSet phldrT="[Text]"/>
      <dgm:spPr/>
      <dgm:t>
        <a:bodyPr/>
        <a:lstStyle/>
        <a:p>
          <a:r>
            <a:rPr lang="en-IN" dirty="0"/>
            <a:t>Culture</a:t>
          </a:r>
        </a:p>
      </dgm:t>
    </dgm:pt>
    <dgm:pt modelId="{82331C96-8062-4CE4-B780-C2F5B329A560}" type="parTrans" cxnId="{C17812F3-36B5-4C96-9F7F-3A1575018EA4}">
      <dgm:prSet/>
      <dgm:spPr/>
      <dgm:t>
        <a:bodyPr/>
        <a:lstStyle/>
        <a:p>
          <a:endParaRPr lang="en-IN"/>
        </a:p>
      </dgm:t>
    </dgm:pt>
    <dgm:pt modelId="{9CD83634-51E0-4F3A-92E2-4E2D511F3F10}" type="sibTrans" cxnId="{C17812F3-36B5-4C96-9F7F-3A1575018EA4}">
      <dgm:prSet/>
      <dgm:spPr/>
      <dgm:t>
        <a:bodyPr/>
        <a:lstStyle/>
        <a:p>
          <a:endParaRPr lang="en-IN"/>
        </a:p>
      </dgm:t>
    </dgm:pt>
    <dgm:pt modelId="{FFE5E9BF-F538-4BDF-A847-0D81A5C090E1}">
      <dgm:prSet phldrT="[Text]"/>
      <dgm:spPr/>
      <dgm:t>
        <a:bodyPr/>
        <a:lstStyle/>
        <a:p>
          <a:r>
            <a:rPr lang="en-IN" dirty="0"/>
            <a:t>Literature</a:t>
          </a:r>
        </a:p>
      </dgm:t>
    </dgm:pt>
    <dgm:pt modelId="{DB8F94EF-D559-45C1-A001-8E89CA53C03C}" type="parTrans" cxnId="{5BD06DCD-00C0-460C-B2AF-F829B9666106}">
      <dgm:prSet/>
      <dgm:spPr/>
      <dgm:t>
        <a:bodyPr/>
        <a:lstStyle/>
        <a:p>
          <a:endParaRPr lang="en-IN"/>
        </a:p>
      </dgm:t>
    </dgm:pt>
    <dgm:pt modelId="{F1E91DBA-C312-4EAA-8C1D-26137EC416E9}" type="sibTrans" cxnId="{5BD06DCD-00C0-460C-B2AF-F829B9666106}">
      <dgm:prSet/>
      <dgm:spPr/>
      <dgm:t>
        <a:bodyPr/>
        <a:lstStyle/>
        <a:p>
          <a:endParaRPr lang="en-IN"/>
        </a:p>
      </dgm:t>
    </dgm:pt>
    <dgm:pt modelId="{350BCBFC-8542-4ADD-9848-D9FBBE7421B2}">
      <dgm:prSet phldrT="[Text]"/>
      <dgm:spPr/>
      <dgm:t>
        <a:bodyPr/>
        <a:lstStyle/>
        <a:p>
          <a:r>
            <a:rPr lang="en-IN" dirty="0"/>
            <a:t>Sports</a:t>
          </a:r>
        </a:p>
      </dgm:t>
    </dgm:pt>
    <dgm:pt modelId="{A07AF75A-CAE4-46E0-BD6F-B6DEB95CD490}" type="parTrans" cxnId="{E0551F8B-6441-4195-81AD-0EF1ED98F623}">
      <dgm:prSet/>
      <dgm:spPr/>
      <dgm:t>
        <a:bodyPr/>
        <a:lstStyle/>
        <a:p>
          <a:endParaRPr lang="en-IN"/>
        </a:p>
      </dgm:t>
    </dgm:pt>
    <dgm:pt modelId="{33D79FD1-741C-441C-B1AA-6EE93D832C89}" type="sibTrans" cxnId="{E0551F8B-6441-4195-81AD-0EF1ED98F623}">
      <dgm:prSet/>
      <dgm:spPr/>
      <dgm:t>
        <a:bodyPr/>
        <a:lstStyle/>
        <a:p>
          <a:endParaRPr lang="en-IN"/>
        </a:p>
      </dgm:t>
    </dgm:pt>
    <dgm:pt modelId="{6D2E8D04-923D-4F36-B9DD-87AAFE4E042B}">
      <dgm:prSet phldrT="[Text]" custT="1"/>
      <dgm:spPr/>
      <dgm:t>
        <a:bodyPr/>
        <a:lstStyle/>
        <a:p>
          <a:r>
            <a:rPr lang="en-IN" sz="1600" dirty="0"/>
            <a:t>Awareness</a:t>
          </a:r>
        </a:p>
      </dgm:t>
    </dgm:pt>
    <dgm:pt modelId="{2343266D-6CF8-44F4-9595-EE049C8CA1EB}" type="parTrans" cxnId="{98BDAAB2-2AC2-4177-820D-93BAC91428EB}">
      <dgm:prSet/>
      <dgm:spPr/>
      <dgm:t>
        <a:bodyPr/>
        <a:lstStyle/>
        <a:p>
          <a:endParaRPr lang="en-IN"/>
        </a:p>
      </dgm:t>
    </dgm:pt>
    <dgm:pt modelId="{9F1D821C-EF52-4811-AB1E-97B0AC2B0EE0}" type="sibTrans" cxnId="{98BDAAB2-2AC2-4177-820D-93BAC91428EB}">
      <dgm:prSet/>
      <dgm:spPr/>
      <dgm:t>
        <a:bodyPr/>
        <a:lstStyle/>
        <a:p>
          <a:endParaRPr lang="en-IN"/>
        </a:p>
      </dgm:t>
    </dgm:pt>
    <dgm:pt modelId="{F232DD56-861F-4C44-8A0E-68E866CB6E53}">
      <dgm:prSet phldrT="[Text]"/>
      <dgm:spPr/>
      <dgm:t>
        <a:bodyPr/>
        <a:lstStyle/>
        <a:p>
          <a:r>
            <a:rPr lang="en-IN" dirty="0" err="1"/>
            <a:t>BioTik</a:t>
          </a:r>
          <a:r>
            <a:rPr lang="en-IN" dirty="0"/>
            <a:t>: Khurana Brain Storms</a:t>
          </a:r>
        </a:p>
      </dgm:t>
    </dgm:pt>
    <dgm:pt modelId="{11AD9BA5-DC45-49B5-A47D-CBBEB589814D}" type="parTrans" cxnId="{394E7CBE-8EE4-4EF8-9827-9D2E1A351563}">
      <dgm:prSet/>
      <dgm:spPr/>
      <dgm:t>
        <a:bodyPr/>
        <a:lstStyle/>
        <a:p>
          <a:endParaRPr lang="en-IN"/>
        </a:p>
      </dgm:t>
    </dgm:pt>
    <dgm:pt modelId="{08B95CF7-6FF2-4C01-9E2F-5C0708601C95}" type="sibTrans" cxnId="{394E7CBE-8EE4-4EF8-9827-9D2E1A351563}">
      <dgm:prSet/>
      <dgm:spPr/>
      <dgm:t>
        <a:bodyPr/>
        <a:lstStyle/>
        <a:p>
          <a:endParaRPr lang="en-IN"/>
        </a:p>
      </dgm:t>
    </dgm:pt>
    <dgm:pt modelId="{4E94B8A4-35D8-4CE9-AA9E-CC279C0E9993}">
      <dgm:prSet custT="1"/>
      <dgm:spPr/>
      <dgm:t>
        <a:bodyPr/>
        <a:lstStyle/>
        <a:p>
          <a:r>
            <a:rPr lang="en-IN" sz="1600" dirty="0" err="1"/>
            <a:t>ZoomIn</a:t>
          </a:r>
          <a:r>
            <a:rPr lang="en-IN" sz="1600" dirty="0"/>
            <a:t>-Wall magazine</a:t>
          </a:r>
        </a:p>
      </dgm:t>
    </dgm:pt>
    <dgm:pt modelId="{8290DC63-3910-4BE0-9E82-915E361BB67C}" type="parTrans" cxnId="{19D06127-9EDC-4586-BA7A-986FF7FEF8C6}">
      <dgm:prSet/>
      <dgm:spPr/>
      <dgm:t>
        <a:bodyPr/>
        <a:lstStyle/>
        <a:p>
          <a:endParaRPr lang="en-IN"/>
        </a:p>
      </dgm:t>
    </dgm:pt>
    <dgm:pt modelId="{8265BCC0-EC45-4A36-85F5-AA4A710C8089}" type="sibTrans" cxnId="{19D06127-9EDC-4586-BA7A-986FF7FEF8C6}">
      <dgm:prSet/>
      <dgm:spPr/>
      <dgm:t>
        <a:bodyPr/>
        <a:lstStyle/>
        <a:p>
          <a:endParaRPr lang="en-IN"/>
        </a:p>
      </dgm:t>
    </dgm:pt>
    <dgm:pt modelId="{2E04F6F7-D5D9-4D86-AB81-22EB3332E2F9}">
      <dgm:prSet custT="1"/>
      <dgm:spPr/>
      <dgm:t>
        <a:bodyPr/>
        <a:lstStyle/>
        <a:p>
          <a:r>
            <a:rPr lang="en-IN" sz="1600" dirty="0" err="1"/>
            <a:t>Madhavkar</a:t>
          </a:r>
          <a:r>
            <a:rPr lang="en-IN" sz="1600" dirty="0"/>
            <a:t> Campaigns</a:t>
          </a:r>
          <a:endParaRPr lang="en-IN" sz="1200" dirty="0"/>
        </a:p>
      </dgm:t>
    </dgm:pt>
    <dgm:pt modelId="{DD5589F9-C195-463D-B09D-9535DE7E13D7}" type="parTrans" cxnId="{7E336920-146E-49F4-8020-E5A69F598378}">
      <dgm:prSet/>
      <dgm:spPr/>
      <dgm:t>
        <a:bodyPr/>
        <a:lstStyle/>
        <a:p>
          <a:endParaRPr lang="en-IN"/>
        </a:p>
      </dgm:t>
    </dgm:pt>
    <dgm:pt modelId="{396E545F-6D2D-4156-BFD0-58820A43B9AF}" type="sibTrans" cxnId="{7E336920-146E-49F4-8020-E5A69F598378}">
      <dgm:prSet/>
      <dgm:spPr/>
      <dgm:t>
        <a:bodyPr/>
        <a:lstStyle/>
        <a:p>
          <a:endParaRPr lang="en-IN"/>
        </a:p>
      </dgm:t>
    </dgm:pt>
    <dgm:pt modelId="{0A301D4B-FB9C-4EFE-B095-66B4E0647B02}">
      <dgm:prSet phldrT="[Text]" custT="1"/>
      <dgm:spPr/>
      <dgm:t>
        <a:bodyPr/>
        <a:lstStyle/>
        <a:p>
          <a:r>
            <a:rPr lang="en-IN" sz="1700" dirty="0" err="1"/>
            <a:t>ConServe</a:t>
          </a:r>
          <a:endParaRPr lang="en-IN" sz="1700" dirty="0"/>
        </a:p>
        <a:p>
          <a:r>
            <a:rPr lang="en-IN" sz="1600" dirty="0"/>
            <a:t>Understanding and serving nature</a:t>
          </a:r>
        </a:p>
      </dgm:t>
    </dgm:pt>
    <dgm:pt modelId="{6211342C-22E1-4219-A108-14E91F606830}" type="parTrans" cxnId="{1E67F977-0EBD-4501-ADE1-C705EA27A8BE}">
      <dgm:prSet/>
      <dgm:spPr/>
      <dgm:t>
        <a:bodyPr/>
        <a:lstStyle/>
        <a:p>
          <a:endParaRPr lang="en-IN"/>
        </a:p>
      </dgm:t>
    </dgm:pt>
    <dgm:pt modelId="{9D9AD998-D78A-415B-8BB3-BA8E096F3080}" type="sibTrans" cxnId="{1E67F977-0EBD-4501-ADE1-C705EA27A8BE}">
      <dgm:prSet/>
      <dgm:spPr/>
      <dgm:t>
        <a:bodyPr/>
        <a:lstStyle/>
        <a:p>
          <a:endParaRPr lang="en-IN"/>
        </a:p>
      </dgm:t>
    </dgm:pt>
    <dgm:pt modelId="{BD796C46-21C3-4E0C-8A9C-A58FA131F486}">
      <dgm:prSet phldrT="[Text]"/>
      <dgm:spPr/>
      <dgm:t>
        <a:bodyPr/>
        <a:lstStyle/>
        <a:p>
          <a:r>
            <a:rPr lang="en-IN" dirty="0"/>
            <a:t>Science &amp; Art</a:t>
          </a:r>
        </a:p>
      </dgm:t>
    </dgm:pt>
    <dgm:pt modelId="{EE551288-5B6F-459C-8584-C658A9798A97}" type="parTrans" cxnId="{E111F364-A143-4D2A-BD49-4D2759ED9287}">
      <dgm:prSet/>
      <dgm:spPr/>
      <dgm:t>
        <a:bodyPr/>
        <a:lstStyle/>
        <a:p>
          <a:endParaRPr lang="en-IN"/>
        </a:p>
      </dgm:t>
    </dgm:pt>
    <dgm:pt modelId="{ABD65629-8A6C-4DDF-B74C-D581F32ECDA7}" type="sibTrans" cxnId="{E111F364-A143-4D2A-BD49-4D2759ED9287}">
      <dgm:prSet/>
      <dgm:spPr/>
      <dgm:t>
        <a:bodyPr/>
        <a:lstStyle/>
        <a:p>
          <a:endParaRPr lang="en-IN"/>
        </a:p>
      </dgm:t>
    </dgm:pt>
    <dgm:pt modelId="{4C611171-1F29-46C3-8440-1F9956B64C72}" type="pres">
      <dgm:prSet presAssocID="{48C4F209-DE75-4F80-BB3E-D128636F9923}" presName="cycle" presStyleCnt="0">
        <dgm:presLayoutVars>
          <dgm:chMax val="1"/>
          <dgm:dir/>
          <dgm:animLvl val="ctr"/>
          <dgm:resizeHandles val="exact"/>
        </dgm:presLayoutVars>
      </dgm:prSet>
      <dgm:spPr/>
    </dgm:pt>
    <dgm:pt modelId="{7085F963-ABC1-4B96-A7A7-F4D32116FAAF}" type="pres">
      <dgm:prSet presAssocID="{44B4E50F-22D9-4304-AECF-5D3A8EC77753}" presName="centerShape" presStyleLbl="node0" presStyleIdx="0" presStyleCnt="1" custScaleX="117314" custScaleY="127200"/>
      <dgm:spPr/>
    </dgm:pt>
    <dgm:pt modelId="{6B68351A-E2E1-49A2-BBD9-903E87225ADB}" type="pres">
      <dgm:prSet presAssocID="{82331C96-8062-4CE4-B780-C2F5B329A560}" presName="parTrans" presStyleLbl="bgSibTrans2D1" presStyleIdx="0" presStyleCnt="7"/>
      <dgm:spPr/>
    </dgm:pt>
    <dgm:pt modelId="{2C5BC6A4-7E68-484E-9501-5D1B597AF047}" type="pres">
      <dgm:prSet presAssocID="{8742C280-8AA6-4E6B-AD4A-ABE238C57A42}" presName="node" presStyleLbl="node1" presStyleIdx="0" presStyleCnt="7">
        <dgm:presLayoutVars>
          <dgm:bulletEnabled val="1"/>
        </dgm:presLayoutVars>
      </dgm:prSet>
      <dgm:spPr/>
    </dgm:pt>
    <dgm:pt modelId="{69CE34C3-2E8A-4A0E-A6C6-8D85BF694375}" type="pres">
      <dgm:prSet presAssocID="{DB8F94EF-D559-45C1-A001-8E89CA53C03C}" presName="parTrans" presStyleLbl="bgSibTrans2D1" presStyleIdx="1" presStyleCnt="7"/>
      <dgm:spPr/>
    </dgm:pt>
    <dgm:pt modelId="{4674A8A0-C6DC-4E23-BEAB-454342EED6FD}" type="pres">
      <dgm:prSet presAssocID="{FFE5E9BF-F538-4BDF-A847-0D81A5C090E1}" presName="node" presStyleLbl="node1" presStyleIdx="1" presStyleCnt="7">
        <dgm:presLayoutVars>
          <dgm:bulletEnabled val="1"/>
        </dgm:presLayoutVars>
      </dgm:prSet>
      <dgm:spPr/>
    </dgm:pt>
    <dgm:pt modelId="{BEC43E87-5890-4B69-8D91-C1CF29387A73}" type="pres">
      <dgm:prSet presAssocID="{A07AF75A-CAE4-46E0-BD6F-B6DEB95CD490}" presName="parTrans" presStyleLbl="bgSibTrans2D1" presStyleIdx="2" presStyleCnt="7"/>
      <dgm:spPr/>
    </dgm:pt>
    <dgm:pt modelId="{60202BD4-C6F4-4332-A016-111344B08ECB}" type="pres">
      <dgm:prSet presAssocID="{350BCBFC-8542-4ADD-9848-D9FBBE7421B2}" presName="node" presStyleLbl="node1" presStyleIdx="2" presStyleCnt="7">
        <dgm:presLayoutVars>
          <dgm:bulletEnabled val="1"/>
        </dgm:presLayoutVars>
      </dgm:prSet>
      <dgm:spPr/>
    </dgm:pt>
    <dgm:pt modelId="{2A2F43A5-691B-4AE7-A7C3-1385774A4BA5}" type="pres">
      <dgm:prSet presAssocID="{2343266D-6CF8-44F4-9595-EE049C8CA1EB}" presName="parTrans" presStyleLbl="bgSibTrans2D1" presStyleIdx="3" presStyleCnt="7"/>
      <dgm:spPr/>
    </dgm:pt>
    <dgm:pt modelId="{D33BD205-7044-481D-8CC8-82F17B21EE9A}" type="pres">
      <dgm:prSet presAssocID="{6D2E8D04-923D-4F36-B9DD-87AAFE4E042B}" presName="node" presStyleLbl="node1" presStyleIdx="3" presStyleCnt="7" custScaleX="145246">
        <dgm:presLayoutVars>
          <dgm:bulletEnabled val="1"/>
        </dgm:presLayoutVars>
      </dgm:prSet>
      <dgm:spPr/>
    </dgm:pt>
    <dgm:pt modelId="{3AEAC51C-A722-4CA9-98F6-EE7C152D0487}" type="pres">
      <dgm:prSet presAssocID="{11AD9BA5-DC45-49B5-A47D-CBBEB589814D}" presName="parTrans" presStyleLbl="bgSibTrans2D1" presStyleIdx="4" presStyleCnt="7"/>
      <dgm:spPr/>
    </dgm:pt>
    <dgm:pt modelId="{338C823E-14DB-49BC-92E2-9CB064E8F0D9}" type="pres">
      <dgm:prSet presAssocID="{F232DD56-861F-4C44-8A0E-68E866CB6E53}" presName="node" presStyleLbl="node1" presStyleIdx="4" presStyleCnt="7">
        <dgm:presLayoutVars>
          <dgm:bulletEnabled val="1"/>
        </dgm:presLayoutVars>
      </dgm:prSet>
      <dgm:spPr/>
    </dgm:pt>
    <dgm:pt modelId="{A18BB743-2226-4C72-A3D2-2B1EF06AAEFB}" type="pres">
      <dgm:prSet presAssocID="{6211342C-22E1-4219-A108-14E91F606830}" presName="parTrans" presStyleLbl="bgSibTrans2D1" presStyleIdx="5" presStyleCnt="7"/>
      <dgm:spPr/>
    </dgm:pt>
    <dgm:pt modelId="{A67428A1-E863-4D48-ABD3-C30801AEA235}" type="pres">
      <dgm:prSet presAssocID="{0A301D4B-FB9C-4EFE-B095-66B4E0647B02}" presName="node" presStyleLbl="node1" presStyleIdx="5" presStyleCnt="7">
        <dgm:presLayoutVars>
          <dgm:bulletEnabled val="1"/>
        </dgm:presLayoutVars>
      </dgm:prSet>
      <dgm:spPr/>
    </dgm:pt>
    <dgm:pt modelId="{4DF34415-64F7-4619-ABE6-30F72959F9EB}" type="pres">
      <dgm:prSet presAssocID="{EE551288-5B6F-459C-8584-C658A9798A97}" presName="parTrans" presStyleLbl="bgSibTrans2D1" presStyleIdx="6" presStyleCnt="7"/>
      <dgm:spPr/>
    </dgm:pt>
    <dgm:pt modelId="{935E7BF7-CB63-4CCF-9A10-548FE9CB90EC}" type="pres">
      <dgm:prSet presAssocID="{BD796C46-21C3-4E0C-8A9C-A58FA131F486}" presName="node" presStyleLbl="node1" presStyleIdx="6" presStyleCnt="7">
        <dgm:presLayoutVars>
          <dgm:bulletEnabled val="1"/>
        </dgm:presLayoutVars>
      </dgm:prSet>
      <dgm:spPr/>
    </dgm:pt>
  </dgm:ptLst>
  <dgm:cxnLst>
    <dgm:cxn modelId="{3C21A412-4B94-4853-9D7F-399180586385}" type="presOf" srcId="{A07AF75A-CAE4-46E0-BD6F-B6DEB95CD490}" destId="{BEC43E87-5890-4B69-8D91-C1CF29387A73}" srcOrd="0" destOrd="0" presId="urn:microsoft.com/office/officeart/2005/8/layout/radial4"/>
    <dgm:cxn modelId="{7E9F8C16-ED90-4C23-A5FC-FDEF4B65A709}" type="presOf" srcId="{44B4E50F-22D9-4304-AECF-5D3A8EC77753}" destId="{7085F963-ABC1-4B96-A7A7-F4D32116FAAF}" srcOrd="0" destOrd="0" presId="urn:microsoft.com/office/officeart/2005/8/layout/radial4"/>
    <dgm:cxn modelId="{894E551D-D220-42A6-9025-7E4DB3177472}" type="presOf" srcId="{11AD9BA5-DC45-49B5-A47D-CBBEB589814D}" destId="{3AEAC51C-A722-4CA9-98F6-EE7C152D0487}" srcOrd="0" destOrd="0" presId="urn:microsoft.com/office/officeart/2005/8/layout/radial4"/>
    <dgm:cxn modelId="{7E336920-146E-49F4-8020-E5A69F598378}" srcId="{6D2E8D04-923D-4F36-B9DD-87AAFE4E042B}" destId="{2E04F6F7-D5D9-4D86-AB81-22EB3332E2F9}" srcOrd="1" destOrd="0" parTransId="{DD5589F9-C195-463D-B09D-9535DE7E13D7}" sibTransId="{396E545F-6D2D-4156-BFD0-58820A43B9AF}"/>
    <dgm:cxn modelId="{19D06127-9EDC-4586-BA7A-986FF7FEF8C6}" srcId="{6D2E8D04-923D-4F36-B9DD-87AAFE4E042B}" destId="{4E94B8A4-35D8-4CE9-AA9E-CC279C0E9993}" srcOrd="0" destOrd="0" parTransId="{8290DC63-3910-4BE0-9E82-915E361BB67C}" sibTransId="{8265BCC0-EC45-4A36-85F5-AA4A710C8089}"/>
    <dgm:cxn modelId="{06F9D82F-69A8-4C33-BC95-612B55F9DE26}" type="presOf" srcId="{EE551288-5B6F-459C-8584-C658A9798A97}" destId="{4DF34415-64F7-4619-ABE6-30F72959F9EB}" srcOrd="0" destOrd="0" presId="urn:microsoft.com/office/officeart/2005/8/layout/radial4"/>
    <dgm:cxn modelId="{E2F8BB31-32EE-443E-ADA3-2CD9BDD97E28}" type="presOf" srcId="{8742C280-8AA6-4E6B-AD4A-ABE238C57A42}" destId="{2C5BC6A4-7E68-484E-9501-5D1B597AF047}" srcOrd="0" destOrd="0" presId="urn:microsoft.com/office/officeart/2005/8/layout/radial4"/>
    <dgm:cxn modelId="{2F5B725E-8732-4171-A155-FCCF0D471693}" type="presOf" srcId="{2E04F6F7-D5D9-4D86-AB81-22EB3332E2F9}" destId="{D33BD205-7044-481D-8CC8-82F17B21EE9A}" srcOrd="0" destOrd="2" presId="urn:microsoft.com/office/officeart/2005/8/layout/radial4"/>
    <dgm:cxn modelId="{D7375861-4581-43C8-ABFC-8C1CA90A481B}" type="presOf" srcId="{DB8F94EF-D559-45C1-A001-8E89CA53C03C}" destId="{69CE34C3-2E8A-4A0E-A6C6-8D85BF694375}" srcOrd="0" destOrd="0" presId="urn:microsoft.com/office/officeart/2005/8/layout/radial4"/>
    <dgm:cxn modelId="{E111F364-A143-4D2A-BD49-4D2759ED9287}" srcId="{44B4E50F-22D9-4304-AECF-5D3A8EC77753}" destId="{BD796C46-21C3-4E0C-8A9C-A58FA131F486}" srcOrd="6" destOrd="0" parTransId="{EE551288-5B6F-459C-8584-C658A9798A97}" sibTransId="{ABD65629-8A6C-4DDF-B74C-D581F32ECDA7}"/>
    <dgm:cxn modelId="{8610766C-3C37-4244-8D81-DD41BCD26AC5}" type="presOf" srcId="{4E94B8A4-35D8-4CE9-AA9E-CC279C0E9993}" destId="{D33BD205-7044-481D-8CC8-82F17B21EE9A}" srcOrd="0" destOrd="1" presId="urn:microsoft.com/office/officeart/2005/8/layout/radial4"/>
    <dgm:cxn modelId="{3B8DDF6C-3107-479F-B78A-1AD5C36C823E}" type="presOf" srcId="{350BCBFC-8542-4ADD-9848-D9FBBE7421B2}" destId="{60202BD4-C6F4-4332-A016-111344B08ECB}" srcOrd="0" destOrd="0" presId="urn:microsoft.com/office/officeart/2005/8/layout/radial4"/>
    <dgm:cxn modelId="{1862D16E-DF9F-49A6-A4DB-9D5411B28C4D}" type="presOf" srcId="{82331C96-8062-4CE4-B780-C2F5B329A560}" destId="{6B68351A-E2E1-49A2-BBD9-903E87225ADB}" srcOrd="0" destOrd="0" presId="urn:microsoft.com/office/officeart/2005/8/layout/radial4"/>
    <dgm:cxn modelId="{20BA5756-61A2-4448-BBC0-D34445D31153}" srcId="{48C4F209-DE75-4F80-BB3E-D128636F9923}" destId="{44B4E50F-22D9-4304-AECF-5D3A8EC77753}" srcOrd="0" destOrd="0" parTransId="{5D5890F9-7F04-463B-9407-DB3BEEC83CA1}" sibTransId="{C8E9FFA9-25A7-458C-8456-3931DCFCCB32}"/>
    <dgm:cxn modelId="{1E67F977-0EBD-4501-ADE1-C705EA27A8BE}" srcId="{44B4E50F-22D9-4304-AECF-5D3A8EC77753}" destId="{0A301D4B-FB9C-4EFE-B095-66B4E0647B02}" srcOrd="5" destOrd="0" parTransId="{6211342C-22E1-4219-A108-14E91F606830}" sibTransId="{9D9AD998-D78A-415B-8BB3-BA8E096F3080}"/>
    <dgm:cxn modelId="{B7A11B79-47B8-4A38-B0C7-C82FEB25B880}" type="presOf" srcId="{6D2E8D04-923D-4F36-B9DD-87AAFE4E042B}" destId="{D33BD205-7044-481D-8CC8-82F17B21EE9A}" srcOrd="0" destOrd="0" presId="urn:microsoft.com/office/officeart/2005/8/layout/radial4"/>
    <dgm:cxn modelId="{F529CB87-733F-4F1B-84E5-D8A54ABD54BB}" type="presOf" srcId="{0A301D4B-FB9C-4EFE-B095-66B4E0647B02}" destId="{A67428A1-E863-4D48-ABD3-C30801AEA235}" srcOrd="0" destOrd="0" presId="urn:microsoft.com/office/officeart/2005/8/layout/radial4"/>
    <dgm:cxn modelId="{E0551F8B-6441-4195-81AD-0EF1ED98F623}" srcId="{44B4E50F-22D9-4304-AECF-5D3A8EC77753}" destId="{350BCBFC-8542-4ADD-9848-D9FBBE7421B2}" srcOrd="2" destOrd="0" parTransId="{A07AF75A-CAE4-46E0-BD6F-B6DEB95CD490}" sibTransId="{33D79FD1-741C-441C-B1AA-6EE93D832C89}"/>
    <dgm:cxn modelId="{1E997D9E-13B1-4879-A19C-0FF8023DF1E1}" type="presOf" srcId="{6211342C-22E1-4219-A108-14E91F606830}" destId="{A18BB743-2226-4C72-A3D2-2B1EF06AAEFB}" srcOrd="0" destOrd="0" presId="urn:microsoft.com/office/officeart/2005/8/layout/radial4"/>
    <dgm:cxn modelId="{400594A3-6EFC-44FD-B6B5-F52AC8F3C2AA}" type="presOf" srcId="{BD796C46-21C3-4E0C-8A9C-A58FA131F486}" destId="{935E7BF7-CB63-4CCF-9A10-548FE9CB90EC}" srcOrd="0" destOrd="0" presId="urn:microsoft.com/office/officeart/2005/8/layout/radial4"/>
    <dgm:cxn modelId="{FE03A1AE-29DD-43ED-BE4D-302E512A28EF}" type="presOf" srcId="{2343266D-6CF8-44F4-9595-EE049C8CA1EB}" destId="{2A2F43A5-691B-4AE7-A7C3-1385774A4BA5}" srcOrd="0" destOrd="0" presId="urn:microsoft.com/office/officeart/2005/8/layout/radial4"/>
    <dgm:cxn modelId="{98BDAAB2-2AC2-4177-820D-93BAC91428EB}" srcId="{44B4E50F-22D9-4304-AECF-5D3A8EC77753}" destId="{6D2E8D04-923D-4F36-B9DD-87AAFE4E042B}" srcOrd="3" destOrd="0" parTransId="{2343266D-6CF8-44F4-9595-EE049C8CA1EB}" sibTransId="{9F1D821C-EF52-4811-AB1E-97B0AC2B0EE0}"/>
    <dgm:cxn modelId="{394E7CBE-8EE4-4EF8-9827-9D2E1A351563}" srcId="{44B4E50F-22D9-4304-AECF-5D3A8EC77753}" destId="{F232DD56-861F-4C44-8A0E-68E866CB6E53}" srcOrd="4" destOrd="0" parTransId="{11AD9BA5-DC45-49B5-A47D-CBBEB589814D}" sibTransId="{08B95CF7-6FF2-4C01-9E2F-5C0708601C95}"/>
    <dgm:cxn modelId="{5BD06DCD-00C0-460C-B2AF-F829B9666106}" srcId="{44B4E50F-22D9-4304-AECF-5D3A8EC77753}" destId="{FFE5E9BF-F538-4BDF-A847-0D81A5C090E1}" srcOrd="1" destOrd="0" parTransId="{DB8F94EF-D559-45C1-A001-8E89CA53C03C}" sibTransId="{F1E91DBA-C312-4EAA-8C1D-26137EC416E9}"/>
    <dgm:cxn modelId="{63AAB2CE-EDEC-4D37-AFE8-AF36BA6653E4}" type="presOf" srcId="{48C4F209-DE75-4F80-BB3E-D128636F9923}" destId="{4C611171-1F29-46C3-8440-1F9956B64C72}" srcOrd="0" destOrd="0" presId="urn:microsoft.com/office/officeart/2005/8/layout/radial4"/>
    <dgm:cxn modelId="{292CAFD4-1945-4D31-AA84-01B0964B0362}" type="presOf" srcId="{FFE5E9BF-F538-4BDF-A847-0D81A5C090E1}" destId="{4674A8A0-C6DC-4E23-BEAB-454342EED6FD}" srcOrd="0" destOrd="0" presId="urn:microsoft.com/office/officeart/2005/8/layout/radial4"/>
    <dgm:cxn modelId="{429109D6-CCA6-4032-83AF-004A783E8FAE}" type="presOf" srcId="{F232DD56-861F-4C44-8A0E-68E866CB6E53}" destId="{338C823E-14DB-49BC-92E2-9CB064E8F0D9}" srcOrd="0" destOrd="0" presId="urn:microsoft.com/office/officeart/2005/8/layout/radial4"/>
    <dgm:cxn modelId="{C17812F3-36B5-4C96-9F7F-3A1575018EA4}" srcId="{44B4E50F-22D9-4304-AECF-5D3A8EC77753}" destId="{8742C280-8AA6-4E6B-AD4A-ABE238C57A42}" srcOrd="0" destOrd="0" parTransId="{82331C96-8062-4CE4-B780-C2F5B329A560}" sibTransId="{9CD83634-51E0-4F3A-92E2-4E2D511F3F10}"/>
    <dgm:cxn modelId="{FECB9310-B62A-425C-9537-70D0066290D2}" type="presParOf" srcId="{4C611171-1F29-46C3-8440-1F9956B64C72}" destId="{7085F963-ABC1-4B96-A7A7-F4D32116FAAF}" srcOrd="0" destOrd="0" presId="urn:microsoft.com/office/officeart/2005/8/layout/radial4"/>
    <dgm:cxn modelId="{341A4AEE-DC3E-44BB-A1CB-D5D5E2D453C7}" type="presParOf" srcId="{4C611171-1F29-46C3-8440-1F9956B64C72}" destId="{6B68351A-E2E1-49A2-BBD9-903E87225ADB}" srcOrd="1" destOrd="0" presId="urn:microsoft.com/office/officeart/2005/8/layout/radial4"/>
    <dgm:cxn modelId="{129C5345-0251-4261-9B4A-FD54777CDC24}" type="presParOf" srcId="{4C611171-1F29-46C3-8440-1F9956B64C72}" destId="{2C5BC6A4-7E68-484E-9501-5D1B597AF047}" srcOrd="2" destOrd="0" presId="urn:microsoft.com/office/officeart/2005/8/layout/radial4"/>
    <dgm:cxn modelId="{2348BBE3-4E27-4D21-A032-D5E318D6CDEC}" type="presParOf" srcId="{4C611171-1F29-46C3-8440-1F9956B64C72}" destId="{69CE34C3-2E8A-4A0E-A6C6-8D85BF694375}" srcOrd="3" destOrd="0" presId="urn:microsoft.com/office/officeart/2005/8/layout/radial4"/>
    <dgm:cxn modelId="{E438C59E-EC3B-47F8-9F3A-32BF585C793A}" type="presParOf" srcId="{4C611171-1F29-46C3-8440-1F9956B64C72}" destId="{4674A8A0-C6DC-4E23-BEAB-454342EED6FD}" srcOrd="4" destOrd="0" presId="urn:microsoft.com/office/officeart/2005/8/layout/radial4"/>
    <dgm:cxn modelId="{66BA0329-1E16-488E-9B42-C6D7DD4EAE61}" type="presParOf" srcId="{4C611171-1F29-46C3-8440-1F9956B64C72}" destId="{BEC43E87-5890-4B69-8D91-C1CF29387A73}" srcOrd="5" destOrd="0" presId="urn:microsoft.com/office/officeart/2005/8/layout/radial4"/>
    <dgm:cxn modelId="{23682874-ED69-4C28-8B57-9513519FFF6C}" type="presParOf" srcId="{4C611171-1F29-46C3-8440-1F9956B64C72}" destId="{60202BD4-C6F4-4332-A016-111344B08ECB}" srcOrd="6" destOrd="0" presId="urn:microsoft.com/office/officeart/2005/8/layout/radial4"/>
    <dgm:cxn modelId="{DBD456E0-D36A-48D9-9F6D-F7F5D2412BF4}" type="presParOf" srcId="{4C611171-1F29-46C3-8440-1F9956B64C72}" destId="{2A2F43A5-691B-4AE7-A7C3-1385774A4BA5}" srcOrd="7" destOrd="0" presId="urn:microsoft.com/office/officeart/2005/8/layout/radial4"/>
    <dgm:cxn modelId="{D569D9B7-C3CC-4E0A-AA3F-FB5EDF129611}" type="presParOf" srcId="{4C611171-1F29-46C3-8440-1F9956B64C72}" destId="{D33BD205-7044-481D-8CC8-82F17B21EE9A}" srcOrd="8" destOrd="0" presId="urn:microsoft.com/office/officeart/2005/8/layout/radial4"/>
    <dgm:cxn modelId="{96F15CE5-B991-45BA-8457-8E8CF990CDE8}" type="presParOf" srcId="{4C611171-1F29-46C3-8440-1F9956B64C72}" destId="{3AEAC51C-A722-4CA9-98F6-EE7C152D0487}" srcOrd="9" destOrd="0" presId="urn:microsoft.com/office/officeart/2005/8/layout/radial4"/>
    <dgm:cxn modelId="{5FC4C03E-3DB7-4695-87E8-C3DCF80CAC8F}" type="presParOf" srcId="{4C611171-1F29-46C3-8440-1F9956B64C72}" destId="{338C823E-14DB-49BC-92E2-9CB064E8F0D9}" srcOrd="10" destOrd="0" presId="urn:microsoft.com/office/officeart/2005/8/layout/radial4"/>
    <dgm:cxn modelId="{BF63F0AD-4E95-4C4D-B835-4205F8AF8174}" type="presParOf" srcId="{4C611171-1F29-46C3-8440-1F9956B64C72}" destId="{A18BB743-2226-4C72-A3D2-2B1EF06AAEFB}" srcOrd="11" destOrd="0" presId="urn:microsoft.com/office/officeart/2005/8/layout/radial4"/>
    <dgm:cxn modelId="{455EB52E-F6E3-4C3B-B273-E11E2B6F7ABD}" type="presParOf" srcId="{4C611171-1F29-46C3-8440-1F9956B64C72}" destId="{A67428A1-E863-4D48-ABD3-C30801AEA235}" srcOrd="12" destOrd="0" presId="urn:microsoft.com/office/officeart/2005/8/layout/radial4"/>
    <dgm:cxn modelId="{7B7815E5-0FA9-4ACD-9A9C-576BB3FFC860}" type="presParOf" srcId="{4C611171-1F29-46C3-8440-1F9956B64C72}" destId="{4DF34415-64F7-4619-ABE6-30F72959F9EB}" srcOrd="13" destOrd="0" presId="urn:microsoft.com/office/officeart/2005/8/layout/radial4"/>
    <dgm:cxn modelId="{F8AB3CB6-60CF-40F0-8F96-7E8B5FDE480D}" type="presParOf" srcId="{4C611171-1F29-46C3-8440-1F9956B64C72}" destId="{935E7BF7-CB63-4CCF-9A10-548FE9CB90EC}" srcOrd="14"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8C4F209-DE75-4F80-BB3E-D128636F9923}" type="doc">
      <dgm:prSet loTypeId="urn:microsoft.com/office/officeart/2005/8/layout/radial4" loCatId="relationship" qsTypeId="urn:microsoft.com/office/officeart/2005/8/quickstyle/3d2" qsCatId="3D" csTypeId="urn:microsoft.com/office/officeart/2005/8/colors/accent2_2" csCatId="accent2" phldr="1"/>
      <dgm:spPr/>
      <dgm:t>
        <a:bodyPr/>
        <a:lstStyle/>
        <a:p>
          <a:endParaRPr lang="en-IN"/>
        </a:p>
      </dgm:t>
    </dgm:pt>
    <dgm:pt modelId="{44B4E50F-22D9-4304-AECF-5D3A8EC77753}">
      <dgm:prSet phldrT="[Text]"/>
      <dgm:spPr/>
      <dgm:t>
        <a:bodyPr/>
        <a:lstStyle/>
        <a:p>
          <a:r>
            <a:rPr lang="en-IN" dirty="0" err="1"/>
            <a:t>Biodictyon</a:t>
          </a:r>
          <a:endParaRPr lang="en-IN" dirty="0"/>
        </a:p>
      </dgm:t>
    </dgm:pt>
    <dgm:pt modelId="{5D5890F9-7F04-463B-9407-DB3BEEC83CA1}" type="parTrans" cxnId="{20BA5756-61A2-4448-BBC0-D34445D31153}">
      <dgm:prSet/>
      <dgm:spPr/>
      <dgm:t>
        <a:bodyPr/>
        <a:lstStyle/>
        <a:p>
          <a:endParaRPr lang="en-IN"/>
        </a:p>
      </dgm:t>
    </dgm:pt>
    <dgm:pt modelId="{C8E9FFA9-25A7-458C-8456-3931DCFCCB32}" type="sibTrans" cxnId="{20BA5756-61A2-4448-BBC0-D34445D31153}">
      <dgm:prSet/>
      <dgm:spPr/>
      <dgm:t>
        <a:bodyPr/>
        <a:lstStyle/>
        <a:p>
          <a:endParaRPr lang="en-IN"/>
        </a:p>
      </dgm:t>
    </dgm:pt>
    <dgm:pt modelId="{8742C280-8AA6-4E6B-AD4A-ABE238C57A42}">
      <dgm:prSet phldrT="[Text]"/>
      <dgm:spPr/>
      <dgm:t>
        <a:bodyPr/>
        <a:lstStyle/>
        <a:p>
          <a:r>
            <a:rPr lang="en-IN" dirty="0"/>
            <a:t>Lectures/Training/</a:t>
          </a:r>
        </a:p>
        <a:p>
          <a:r>
            <a:rPr lang="en-IN" dirty="0"/>
            <a:t>Workshops</a:t>
          </a:r>
        </a:p>
      </dgm:t>
    </dgm:pt>
    <dgm:pt modelId="{82331C96-8062-4CE4-B780-C2F5B329A560}" type="parTrans" cxnId="{C17812F3-36B5-4C96-9F7F-3A1575018EA4}">
      <dgm:prSet/>
      <dgm:spPr/>
      <dgm:t>
        <a:bodyPr/>
        <a:lstStyle/>
        <a:p>
          <a:endParaRPr lang="en-IN"/>
        </a:p>
      </dgm:t>
    </dgm:pt>
    <dgm:pt modelId="{9CD83634-51E0-4F3A-92E2-4E2D511F3F10}" type="sibTrans" cxnId="{C17812F3-36B5-4C96-9F7F-3A1575018EA4}">
      <dgm:prSet/>
      <dgm:spPr/>
      <dgm:t>
        <a:bodyPr/>
        <a:lstStyle/>
        <a:p>
          <a:endParaRPr lang="en-IN"/>
        </a:p>
      </dgm:t>
    </dgm:pt>
    <dgm:pt modelId="{FFE5E9BF-F538-4BDF-A847-0D81A5C090E1}">
      <dgm:prSet phldrT="[Text]"/>
      <dgm:spPr/>
      <dgm:t>
        <a:bodyPr/>
        <a:lstStyle/>
        <a:p>
          <a:r>
            <a:rPr lang="en-IN" dirty="0"/>
            <a:t>Mentoring</a:t>
          </a:r>
        </a:p>
      </dgm:t>
    </dgm:pt>
    <dgm:pt modelId="{DB8F94EF-D559-45C1-A001-8E89CA53C03C}" type="parTrans" cxnId="{5BD06DCD-00C0-460C-B2AF-F829B9666106}">
      <dgm:prSet/>
      <dgm:spPr/>
      <dgm:t>
        <a:bodyPr/>
        <a:lstStyle/>
        <a:p>
          <a:endParaRPr lang="en-IN"/>
        </a:p>
      </dgm:t>
    </dgm:pt>
    <dgm:pt modelId="{F1E91DBA-C312-4EAA-8C1D-26137EC416E9}" type="sibTrans" cxnId="{5BD06DCD-00C0-460C-B2AF-F829B9666106}">
      <dgm:prSet/>
      <dgm:spPr/>
      <dgm:t>
        <a:bodyPr/>
        <a:lstStyle/>
        <a:p>
          <a:endParaRPr lang="en-IN"/>
        </a:p>
      </dgm:t>
    </dgm:pt>
    <dgm:pt modelId="{350BCBFC-8542-4ADD-9848-D9FBBE7421B2}">
      <dgm:prSet phldrT="[Text]"/>
      <dgm:spPr/>
      <dgm:t>
        <a:bodyPr/>
        <a:lstStyle/>
        <a:p>
          <a:r>
            <a:rPr lang="en-IN" dirty="0" err="1"/>
            <a:t>Coenose</a:t>
          </a:r>
          <a:r>
            <a:rPr lang="en-IN" dirty="0"/>
            <a:t>: </a:t>
          </a:r>
        </a:p>
        <a:p>
          <a:r>
            <a:rPr lang="en-IN" dirty="0"/>
            <a:t>The community act </a:t>
          </a:r>
        </a:p>
      </dgm:t>
    </dgm:pt>
    <dgm:pt modelId="{A07AF75A-CAE4-46E0-BD6F-B6DEB95CD490}" type="parTrans" cxnId="{E0551F8B-6441-4195-81AD-0EF1ED98F623}">
      <dgm:prSet/>
      <dgm:spPr/>
      <dgm:t>
        <a:bodyPr/>
        <a:lstStyle/>
        <a:p>
          <a:endParaRPr lang="en-IN"/>
        </a:p>
      </dgm:t>
    </dgm:pt>
    <dgm:pt modelId="{33D79FD1-741C-441C-B1AA-6EE93D832C89}" type="sibTrans" cxnId="{E0551F8B-6441-4195-81AD-0EF1ED98F623}">
      <dgm:prSet/>
      <dgm:spPr/>
      <dgm:t>
        <a:bodyPr/>
        <a:lstStyle/>
        <a:p>
          <a:endParaRPr lang="en-IN"/>
        </a:p>
      </dgm:t>
    </dgm:pt>
    <dgm:pt modelId="{4C611171-1F29-46C3-8440-1F9956B64C72}" type="pres">
      <dgm:prSet presAssocID="{48C4F209-DE75-4F80-BB3E-D128636F9923}" presName="cycle" presStyleCnt="0">
        <dgm:presLayoutVars>
          <dgm:chMax val="1"/>
          <dgm:dir/>
          <dgm:animLvl val="ctr"/>
          <dgm:resizeHandles val="exact"/>
        </dgm:presLayoutVars>
      </dgm:prSet>
      <dgm:spPr/>
    </dgm:pt>
    <dgm:pt modelId="{7085F963-ABC1-4B96-A7A7-F4D32116FAAF}" type="pres">
      <dgm:prSet presAssocID="{44B4E50F-22D9-4304-AECF-5D3A8EC77753}" presName="centerShape" presStyleLbl="node0" presStyleIdx="0" presStyleCnt="1"/>
      <dgm:spPr/>
    </dgm:pt>
    <dgm:pt modelId="{6B68351A-E2E1-49A2-BBD9-903E87225ADB}" type="pres">
      <dgm:prSet presAssocID="{82331C96-8062-4CE4-B780-C2F5B329A560}" presName="parTrans" presStyleLbl="bgSibTrans2D1" presStyleIdx="0" presStyleCnt="3"/>
      <dgm:spPr/>
    </dgm:pt>
    <dgm:pt modelId="{2C5BC6A4-7E68-484E-9501-5D1B597AF047}" type="pres">
      <dgm:prSet presAssocID="{8742C280-8AA6-4E6B-AD4A-ABE238C57A42}" presName="node" presStyleLbl="node1" presStyleIdx="0" presStyleCnt="3">
        <dgm:presLayoutVars>
          <dgm:bulletEnabled val="1"/>
        </dgm:presLayoutVars>
      </dgm:prSet>
      <dgm:spPr/>
    </dgm:pt>
    <dgm:pt modelId="{69CE34C3-2E8A-4A0E-A6C6-8D85BF694375}" type="pres">
      <dgm:prSet presAssocID="{DB8F94EF-D559-45C1-A001-8E89CA53C03C}" presName="parTrans" presStyleLbl="bgSibTrans2D1" presStyleIdx="1" presStyleCnt="3"/>
      <dgm:spPr/>
    </dgm:pt>
    <dgm:pt modelId="{4674A8A0-C6DC-4E23-BEAB-454342EED6FD}" type="pres">
      <dgm:prSet presAssocID="{FFE5E9BF-F538-4BDF-A847-0D81A5C090E1}" presName="node" presStyleLbl="node1" presStyleIdx="1" presStyleCnt="3">
        <dgm:presLayoutVars>
          <dgm:bulletEnabled val="1"/>
        </dgm:presLayoutVars>
      </dgm:prSet>
      <dgm:spPr/>
    </dgm:pt>
    <dgm:pt modelId="{BEC43E87-5890-4B69-8D91-C1CF29387A73}" type="pres">
      <dgm:prSet presAssocID="{A07AF75A-CAE4-46E0-BD6F-B6DEB95CD490}" presName="parTrans" presStyleLbl="bgSibTrans2D1" presStyleIdx="2" presStyleCnt="3"/>
      <dgm:spPr/>
    </dgm:pt>
    <dgm:pt modelId="{60202BD4-C6F4-4332-A016-111344B08ECB}" type="pres">
      <dgm:prSet presAssocID="{350BCBFC-8542-4ADD-9848-D9FBBE7421B2}" presName="node" presStyleLbl="node1" presStyleIdx="2" presStyleCnt="3">
        <dgm:presLayoutVars>
          <dgm:bulletEnabled val="1"/>
        </dgm:presLayoutVars>
      </dgm:prSet>
      <dgm:spPr/>
    </dgm:pt>
  </dgm:ptLst>
  <dgm:cxnLst>
    <dgm:cxn modelId="{3C21A412-4B94-4853-9D7F-399180586385}" type="presOf" srcId="{A07AF75A-CAE4-46E0-BD6F-B6DEB95CD490}" destId="{BEC43E87-5890-4B69-8D91-C1CF29387A73}" srcOrd="0" destOrd="0" presId="urn:microsoft.com/office/officeart/2005/8/layout/radial4"/>
    <dgm:cxn modelId="{7E9F8C16-ED90-4C23-A5FC-FDEF4B65A709}" type="presOf" srcId="{44B4E50F-22D9-4304-AECF-5D3A8EC77753}" destId="{7085F963-ABC1-4B96-A7A7-F4D32116FAAF}" srcOrd="0" destOrd="0" presId="urn:microsoft.com/office/officeart/2005/8/layout/radial4"/>
    <dgm:cxn modelId="{E2F8BB31-32EE-443E-ADA3-2CD9BDD97E28}" type="presOf" srcId="{8742C280-8AA6-4E6B-AD4A-ABE238C57A42}" destId="{2C5BC6A4-7E68-484E-9501-5D1B597AF047}" srcOrd="0" destOrd="0" presId="urn:microsoft.com/office/officeart/2005/8/layout/radial4"/>
    <dgm:cxn modelId="{D7375861-4581-43C8-ABFC-8C1CA90A481B}" type="presOf" srcId="{DB8F94EF-D559-45C1-A001-8E89CA53C03C}" destId="{69CE34C3-2E8A-4A0E-A6C6-8D85BF694375}" srcOrd="0" destOrd="0" presId="urn:microsoft.com/office/officeart/2005/8/layout/radial4"/>
    <dgm:cxn modelId="{3B8DDF6C-3107-479F-B78A-1AD5C36C823E}" type="presOf" srcId="{350BCBFC-8542-4ADD-9848-D9FBBE7421B2}" destId="{60202BD4-C6F4-4332-A016-111344B08ECB}" srcOrd="0" destOrd="0" presId="urn:microsoft.com/office/officeart/2005/8/layout/radial4"/>
    <dgm:cxn modelId="{1862D16E-DF9F-49A6-A4DB-9D5411B28C4D}" type="presOf" srcId="{82331C96-8062-4CE4-B780-C2F5B329A560}" destId="{6B68351A-E2E1-49A2-BBD9-903E87225ADB}" srcOrd="0" destOrd="0" presId="urn:microsoft.com/office/officeart/2005/8/layout/radial4"/>
    <dgm:cxn modelId="{20BA5756-61A2-4448-BBC0-D34445D31153}" srcId="{48C4F209-DE75-4F80-BB3E-D128636F9923}" destId="{44B4E50F-22D9-4304-AECF-5D3A8EC77753}" srcOrd="0" destOrd="0" parTransId="{5D5890F9-7F04-463B-9407-DB3BEEC83CA1}" sibTransId="{C8E9FFA9-25A7-458C-8456-3931DCFCCB32}"/>
    <dgm:cxn modelId="{E0551F8B-6441-4195-81AD-0EF1ED98F623}" srcId="{44B4E50F-22D9-4304-AECF-5D3A8EC77753}" destId="{350BCBFC-8542-4ADD-9848-D9FBBE7421B2}" srcOrd="2" destOrd="0" parTransId="{A07AF75A-CAE4-46E0-BD6F-B6DEB95CD490}" sibTransId="{33D79FD1-741C-441C-B1AA-6EE93D832C89}"/>
    <dgm:cxn modelId="{5BD06DCD-00C0-460C-B2AF-F829B9666106}" srcId="{44B4E50F-22D9-4304-AECF-5D3A8EC77753}" destId="{FFE5E9BF-F538-4BDF-A847-0D81A5C090E1}" srcOrd="1" destOrd="0" parTransId="{DB8F94EF-D559-45C1-A001-8E89CA53C03C}" sibTransId="{F1E91DBA-C312-4EAA-8C1D-26137EC416E9}"/>
    <dgm:cxn modelId="{63AAB2CE-EDEC-4D37-AFE8-AF36BA6653E4}" type="presOf" srcId="{48C4F209-DE75-4F80-BB3E-D128636F9923}" destId="{4C611171-1F29-46C3-8440-1F9956B64C72}" srcOrd="0" destOrd="0" presId="urn:microsoft.com/office/officeart/2005/8/layout/radial4"/>
    <dgm:cxn modelId="{292CAFD4-1945-4D31-AA84-01B0964B0362}" type="presOf" srcId="{FFE5E9BF-F538-4BDF-A847-0D81A5C090E1}" destId="{4674A8A0-C6DC-4E23-BEAB-454342EED6FD}" srcOrd="0" destOrd="0" presId="urn:microsoft.com/office/officeart/2005/8/layout/radial4"/>
    <dgm:cxn modelId="{C17812F3-36B5-4C96-9F7F-3A1575018EA4}" srcId="{44B4E50F-22D9-4304-AECF-5D3A8EC77753}" destId="{8742C280-8AA6-4E6B-AD4A-ABE238C57A42}" srcOrd="0" destOrd="0" parTransId="{82331C96-8062-4CE4-B780-C2F5B329A560}" sibTransId="{9CD83634-51E0-4F3A-92E2-4E2D511F3F10}"/>
    <dgm:cxn modelId="{FECB9310-B62A-425C-9537-70D0066290D2}" type="presParOf" srcId="{4C611171-1F29-46C3-8440-1F9956B64C72}" destId="{7085F963-ABC1-4B96-A7A7-F4D32116FAAF}" srcOrd="0" destOrd="0" presId="urn:microsoft.com/office/officeart/2005/8/layout/radial4"/>
    <dgm:cxn modelId="{341A4AEE-DC3E-44BB-A1CB-D5D5E2D453C7}" type="presParOf" srcId="{4C611171-1F29-46C3-8440-1F9956B64C72}" destId="{6B68351A-E2E1-49A2-BBD9-903E87225ADB}" srcOrd="1" destOrd="0" presId="urn:microsoft.com/office/officeart/2005/8/layout/radial4"/>
    <dgm:cxn modelId="{129C5345-0251-4261-9B4A-FD54777CDC24}" type="presParOf" srcId="{4C611171-1F29-46C3-8440-1F9956B64C72}" destId="{2C5BC6A4-7E68-484E-9501-5D1B597AF047}" srcOrd="2" destOrd="0" presId="urn:microsoft.com/office/officeart/2005/8/layout/radial4"/>
    <dgm:cxn modelId="{2348BBE3-4E27-4D21-A032-D5E318D6CDEC}" type="presParOf" srcId="{4C611171-1F29-46C3-8440-1F9956B64C72}" destId="{69CE34C3-2E8A-4A0E-A6C6-8D85BF694375}" srcOrd="3" destOrd="0" presId="urn:microsoft.com/office/officeart/2005/8/layout/radial4"/>
    <dgm:cxn modelId="{E438C59E-EC3B-47F8-9F3A-32BF585C793A}" type="presParOf" srcId="{4C611171-1F29-46C3-8440-1F9956B64C72}" destId="{4674A8A0-C6DC-4E23-BEAB-454342EED6FD}" srcOrd="4" destOrd="0" presId="urn:microsoft.com/office/officeart/2005/8/layout/radial4"/>
    <dgm:cxn modelId="{66BA0329-1E16-488E-9B42-C6D7DD4EAE61}" type="presParOf" srcId="{4C611171-1F29-46C3-8440-1F9956B64C72}" destId="{BEC43E87-5890-4B69-8D91-C1CF29387A73}" srcOrd="5" destOrd="0" presId="urn:microsoft.com/office/officeart/2005/8/layout/radial4"/>
    <dgm:cxn modelId="{23682874-ED69-4C28-8B57-9513519FFF6C}" type="presParOf" srcId="{4C611171-1F29-46C3-8440-1F9956B64C72}" destId="{60202BD4-C6F4-4332-A016-111344B08ECB}"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015739-91B8-4451-A88A-41D308DEA8CE}">
      <dsp:nvSpPr>
        <dsp:cNvPr id="0" name=""/>
        <dsp:cNvSpPr/>
      </dsp:nvSpPr>
      <dsp:spPr>
        <a:xfrm>
          <a:off x="0" y="742754"/>
          <a:ext cx="5228749" cy="18137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1F77FD-3AEA-4E61-880D-AD7FC6CF2D25}">
      <dsp:nvSpPr>
        <dsp:cNvPr id="0" name=""/>
        <dsp:cNvSpPr/>
      </dsp:nvSpPr>
      <dsp:spPr>
        <a:xfrm>
          <a:off x="548644" y="1150837"/>
          <a:ext cx="997536" cy="99753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6889F1-281B-4A8E-9B70-0C27F6578D93}">
      <dsp:nvSpPr>
        <dsp:cNvPr id="0" name=""/>
        <dsp:cNvSpPr/>
      </dsp:nvSpPr>
      <dsp:spPr>
        <a:xfrm>
          <a:off x="2094826" y="742754"/>
          <a:ext cx="3133922" cy="1813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1950" tIns="191950" rIns="191950" bIns="191950" numCol="1" spcCol="1270" anchor="ctr" anchorCtr="0">
          <a:noAutofit/>
        </a:bodyPr>
        <a:lstStyle/>
        <a:p>
          <a:pPr marL="0" lvl="0" indent="0" algn="l" defTabSz="800100">
            <a:lnSpc>
              <a:spcPct val="100000"/>
            </a:lnSpc>
            <a:spcBef>
              <a:spcPct val="0"/>
            </a:spcBef>
            <a:spcAft>
              <a:spcPct val="35000"/>
            </a:spcAft>
            <a:buNone/>
          </a:pPr>
          <a:r>
            <a:rPr lang="en-US" sz="1800" kern="1200" dirty="0"/>
            <a:t>Prepare the students to occupy any work situation related to microbiology and/or Biotechnology and allied subjects.  </a:t>
          </a:r>
          <a:endParaRPr lang="en-US" sz="1100" kern="1200" dirty="0"/>
        </a:p>
      </dsp:txBody>
      <dsp:txXfrm>
        <a:off x="2094826" y="742754"/>
        <a:ext cx="3133922" cy="1813702"/>
      </dsp:txXfrm>
    </dsp:sp>
    <dsp:sp modelId="{E26C0E4B-1A41-4983-ACB0-B585E7C23F35}">
      <dsp:nvSpPr>
        <dsp:cNvPr id="0" name=""/>
        <dsp:cNvSpPr/>
      </dsp:nvSpPr>
      <dsp:spPr>
        <a:xfrm>
          <a:off x="0" y="2971017"/>
          <a:ext cx="5228749" cy="18137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57A980-E8E6-4E08-B20D-638D9CF18D2B}">
      <dsp:nvSpPr>
        <dsp:cNvPr id="0" name=""/>
        <dsp:cNvSpPr/>
      </dsp:nvSpPr>
      <dsp:spPr>
        <a:xfrm>
          <a:off x="548644" y="3379100"/>
          <a:ext cx="997536" cy="99753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DE0E36-3B70-4B9A-86E8-D5CF2A3C670B}">
      <dsp:nvSpPr>
        <dsp:cNvPr id="0" name=""/>
        <dsp:cNvSpPr/>
      </dsp:nvSpPr>
      <dsp:spPr>
        <a:xfrm>
          <a:off x="2094826" y="2971017"/>
          <a:ext cx="3133922" cy="1813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1950" tIns="191950" rIns="191950" bIns="191950" numCol="1" spcCol="1270" anchor="ctr" anchorCtr="0">
          <a:noAutofit/>
        </a:bodyPr>
        <a:lstStyle/>
        <a:p>
          <a:pPr marL="0" lvl="0" indent="0" algn="l" defTabSz="889000">
            <a:lnSpc>
              <a:spcPct val="100000"/>
            </a:lnSpc>
            <a:spcBef>
              <a:spcPct val="0"/>
            </a:spcBef>
            <a:spcAft>
              <a:spcPct val="35000"/>
            </a:spcAft>
            <a:buNone/>
          </a:pPr>
          <a:r>
            <a:rPr lang="en-US" sz="2000" kern="1200"/>
            <a:t>Use pedagogy that would allow the student to put up his/her best foot forward in all walks of life.  </a:t>
          </a:r>
        </a:p>
      </dsp:txBody>
      <dsp:txXfrm>
        <a:off x="2094826" y="2971017"/>
        <a:ext cx="3133922" cy="18137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01C87C-EB4A-40C2-AEE1-A7A6CFE24B38}">
      <dsp:nvSpPr>
        <dsp:cNvPr id="0" name=""/>
        <dsp:cNvSpPr/>
      </dsp:nvSpPr>
      <dsp:spPr>
        <a:xfrm>
          <a:off x="4283" y="133942"/>
          <a:ext cx="1642023" cy="550625"/>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b="1" kern="1200" dirty="0"/>
            <a:t>Curriculum Design and Development </a:t>
          </a:r>
          <a:endParaRPr lang="en-IN" sz="1400" kern="1200" dirty="0"/>
        </a:p>
      </dsp:txBody>
      <dsp:txXfrm>
        <a:off x="4283" y="133942"/>
        <a:ext cx="1642023" cy="550625"/>
      </dsp:txXfrm>
    </dsp:sp>
    <dsp:sp modelId="{98FFDE0A-7F1D-4B80-8340-B27D4FECB446}">
      <dsp:nvSpPr>
        <dsp:cNvPr id="0" name=""/>
        <dsp:cNvSpPr/>
      </dsp:nvSpPr>
      <dsp:spPr>
        <a:xfrm>
          <a:off x="4283" y="684567"/>
          <a:ext cx="1642023" cy="448532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t>Modular, Semester, True CBCS, 8 specializations since 2015-16. One of the best in the nation</a:t>
          </a:r>
          <a:endParaRPr lang="en-IN" sz="1400" kern="1200" dirty="0"/>
        </a:p>
        <a:p>
          <a:pPr marL="114300" lvl="1" indent="-114300" algn="l" defTabSz="622300">
            <a:lnSpc>
              <a:spcPct val="90000"/>
            </a:lnSpc>
            <a:spcBef>
              <a:spcPct val="0"/>
            </a:spcBef>
            <a:spcAft>
              <a:spcPct val="15000"/>
            </a:spcAft>
            <a:buChar char="•"/>
          </a:pPr>
          <a:r>
            <a:rPr lang="en-US" sz="1400" kern="1200"/>
            <a:t>Focus on employability, entrepreneurship and skill courses and skill development programs through workshops</a:t>
          </a:r>
          <a:endParaRPr lang="en-US" sz="1400" kern="1200" dirty="0"/>
        </a:p>
        <a:p>
          <a:pPr marL="114300" lvl="1" indent="-114300" algn="l" defTabSz="622300">
            <a:lnSpc>
              <a:spcPct val="90000"/>
            </a:lnSpc>
            <a:spcBef>
              <a:spcPct val="0"/>
            </a:spcBef>
            <a:spcAft>
              <a:spcPct val="15000"/>
            </a:spcAft>
            <a:buChar char="•"/>
          </a:pPr>
          <a:r>
            <a:rPr lang="en-US" sz="1400" kern="1200"/>
            <a:t>Includes program objectives and program outcome</a:t>
          </a:r>
          <a:endParaRPr lang="en-US" sz="1400" kern="1200" dirty="0"/>
        </a:p>
        <a:p>
          <a:pPr marL="114300" lvl="1" indent="-114300" algn="l" defTabSz="622300">
            <a:lnSpc>
              <a:spcPct val="90000"/>
            </a:lnSpc>
            <a:spcBef>
              <a:spcPct val="0"/>
            </a:spcBef>
            <a:spcAft>
              <a:spcPct val="15000"/>
            </a:spcAft>
            <a:buChar char="•"/>
          </a:pPr>
          <a:r>
            <a:rPr lang="en-US" sz="1400" kern="1200" dirty="0"/>
            <a:t>Course objective, course outcome to be added this year</a:t>
          </a:r>
        </a:p>
      </dsp:txBody>
      <dsp:txXfrm>
        <a:off x="4283" y="684567"/>
        <a:ext cx="1642023" cy="4485329"/>
      </dsp:txXfrm>
    </dsp:sp>
    <dsp:sp modelId="{D4442669-BE35-475F-B833-6DE2D39F8458}">
      <dsp:nvSpPr>
        <dsp:cNvPr id="0" name=""/>
        <dsp:cNvSpPr/>
      </dsp:nvSpPr>
      <dsp:spPr>
        <a:xfrm>
          <a:off x="1876190" y="133942"/>
          <a:ext cx="1642023" cy="550625"/>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b="1" kern="1200" dirty="0"/>
            <a:t>Academic Flexibility </a:t>
          </a:r>
          <a:endParaRPr lang="en-IN" sz="1400" kern="1200" dirty="0"/>
        </a:p>
      </dsp:txBody>
      <dsp:txXfrm>
        <a:off x="1876190" y="133942"/>
        <a:ext cx="1642023" cy="550625"/>
      </dsp:txXfrm>
    </dsp:sp>
    <dsp:sp modelId="{5946303B-239E-4A98-8762-CC54CAF2E90F}">
      <dsp:nvSpPr>
        <dsp:cNvPr id="0" name=""/>
        <dsp:cNvSpPr/>
      </dsp:nvSpPr>
      <dsp:spPr>
        <a:xfrm>
          <a:off x="1876190" y="684567"/>
          <a:ext cx="1642023" cy="448532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a:t>Credit system and choice offered that includes interdisciplinary option with no restrictions on minor elective subject to be chosen by the student.</a:t>
          </a:r>
          <a:endParaRPr lang="en-US" sz="1400" kern="1200" dirty="0"/>
        </a:p>
        <a:p>
          <a:pPr marL="228600" lvl="2" indent="-114300" algn="l" defTabSz="622300">
            <a:lnSpc>
              <a:spcPct val="90000"/>
            </a:lnSpc>
            <a:spcBef>
              <a:spcPct val="0"/>
            </a:spcBef>
            <a:spcAft>
              <a:spcPct val="15000"/>
            </a:spcAft>
            <a:buChar char="•"/>
          </a:pPr>
          <a:r>
            <a:rPr lang="en-US" sz="1400" kern="1200" dirty="0"/>
            <a:t>Freedom in the use of the time-frame of the courses and inter-disciplinary options</a:t>
          </a:r>
        </a:p>
      </dsp:txBody>
      <dsp:txXfrm>
        <a:off x="1876190" y="684567"/>
        <a:ext cx="1642023" cy="4485329"/>
      </dsp:txXfrm>
    </dsp:sp>
    <dsp:sp modelId="{94C37ACB-8D1D-431B-BB49-AD4B4CD1FF60}">
      <dsp:nvSpPr>
        <dsp:cNvPr id="0" name=""/>
        <dsp:cNvSpPr/>
      </dsp:nvSpPr>
      <dsp:spPr>
        <a:xfrm>
          <a:off x="3748098" y="133942"/>
          <a:ext cx="1642023" cy="550625"/>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2000" b="1" kern="1200" dirty="0"/>
            <a:t>Feedback System</a:t>
          </a:r>
          <a:endParaRPr lang="en-IN" sz="1400" kern="1200" dirty="0"/>
        </a:p>
      </dsp:txBody>
      <dsp:txXfrm>
        <a:off x="3748098" y="133942"/>
        <a:ext cx="1642023" cy="550625"/>
      </dsp:txXfrm>
    </dsp:sp>
    <dsp:sp modelId="{169C0993-CC9C-486B-B0CF-1ED76BE6FCD0}">
      <dsp:nvSpPr>
        <dsp:cNvPr id="0" name=""/>
        <dsp:cNvSpPr/>
      </dsp:nvSpPr>
      <dsp:spPr>
        <a:xfrm>
          <a:off x="3748098" y="684567"/>
          <a:ext cx="1642023" cy="448532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IN" sz="1400" kern="1200" dirty="0"/>
            <a:t>Introduced alumni and industry feedback used to add courses on Good Manufacturing Practices and Industrial Hygiene</a:t>
          </a:r>
          <a:endParaRPr lang="en-US" sz="1400" kern="1200" dirty="0"/>
        </a:p>
        <a:p>
          <a:pPr marL="114300" indent="0" algn="l" defTabSz="533400">
            <a:lnSpc>
              <a:spcPct val="90000"/>
            </a:lnSpc>
            <a:spcBef>
              <a:spcPct val="0"/>
            </a:spcBef>
            <a:spcAft>
              <a:spcPct val="15000"/>
            </a:spcAft>
          </a:pPr>
          <a:endParaRPr lang="en-IN" sz="1400" kern="1200" dirty="0"/>
        </a:p>
      </dsp:txBody>
      <dsp:txXfrm>
        <a:off x="3748098" y="684567"/>
        <a:ext cx="1642023" cy="4485329"/>
      </dsp:txXfrm>
    </dsp:sp>
    <dsp:sp modelId="{E7E35CE3-C4E5-4A16-B24C-066CFFCB91BC}">
      <dsp:nvSpPr>
        <dsp:cNvPr id="0" name=""/>
        <dsp:cNvSpPr/>
      </dsp:nvSpPr>
      <dsp:spPr>
        <a:xfrm>
          <a:off x="5620005" y="133942"/>
          <a:ext cx="1642023" cy="550625"/>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914400">
            <a:lnSpc>
              <a:spcPct val="100000"/>
            </a:lnSpc>
            <a:spcBef>
              <a:spcPct val="0"/>
            </a:spcBef>
            <a:spcAft>
              <a:spcPts val="0"/>
            </a:spcAft>
            <a:buNone/>
          </a:pPr>
          <a:r>
            <a:rPr lang="en-US" sz="1400" b="1" kern="1200" dirty="0"/>
            <a:t>Curriculum Enrichment </a:t>
          </a:r>
          <a:endParaRPr lang="en-IN" sz="1400" kern="1200" dirty="0"/>
        </a:p>
      </dsp:txBody>
      <dsp:txXfrm>
        <a:off x="5620005" y="133942"/>
        <a:ext cx="1642023" cy="550625"/>
      </dsp:txXfrm>
    </dsp:sp>
    <dsp:sp modelId="{AE0C1C38-DEBA-43F7-A0B7-D04943C70355}">
      <dsp:nvSpPr>
        <dsp:cNvPr id="0" name=""/>
        <dsp:cNvSpPr/>
      </dsp:nvSpPr>
      <dsp:spPr>
        <a:xfrm>
          <a:off x="5620005" y="684567"/>
          <a:ext cx="1642023" cy="448532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IN" sz="1400" kern="1200" dirty="0"/>
            <a:t>Also target holistic development, Introduction of soft skill course, hygiene, scientific writing, seminars, short- and long-term projects</a:t>
          </a:r>
        </a:p>
        <a:p>
          <a:pPr marL="114300" lvl="1" indent="-114300" algn="l" defTabSz="622300">
            <a:lnSpc>
              <a:spcPct val="90000"/>
            </a:lnSpc>
            <a:spcBef>
              <a:spcPct val="0"/>
            </a:spcBef>
            <a:spcAft>
              <a:spcPct val="15000"/>
            </a:spcAft>
            <a:buChar char="•"/>
          </a:pPr>
          <a:r>
            <a:rPr lang="en-US" sz="1400" kern="1200" dirty="0"/>
            <a:t>Sensitize to cross-cutting issues professional ethics,  bioethics, development of creative and divergent competencies. </a:t>
          </a:r>
          <a:r>
            <a:rPr lang="en-IN" sz="1400" kern="1200" dirty="0"/>
            <a:t>Gender, Environment, City, People and country sensitization</a:t>
          </a:r>
          <a:endParaRPr lang="en-US" sz="1400" kern="1200" dirty="0"/>
        </a:p>
      </dsp:txBody>
      <dsp:txXfrm>
        <a:off x="5620005" y="684567"/>
        <a:ext cx="1642023" cy="4485329"/>
      </dsp:txXfrm>
    </dsp:sp>
    <dsp:sp modelId="{3DD441C4-9749-4702-9163-CCB790C2F444}">
      <dsp:nvSpPr>
        <dsp:cNvPr id="0" name=""/>
        <dsp:cNvSpPr/>
      </dsp:nvSpPr>
      <dsp:spPr>
        <a:xfrm>
          <a:off x="7491912" y="133942"/>
          <a:ext cx="1642023" cy="550625"/>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t>Holistic Development</a:t>
          </a:r>
        </a:p>
      </dsp:txBody>
      <dsp:txXfrm>
        <a:off x="7491912" y="133942"/>
        <a:ext cx="1642023" cy="550625"/>
      </dsp:txXfrm>
    </dsp:sp>
    <dsp:sp modelId="{41224CD9-046C-4296-8726-CE6F15810722}">
      <dsp:nvSpPr>
        <dsp:cNvPr id="0" name=""/>
        <dsp:cNvSpPr/>
      </dsp:nvSpPr>
      <dsp:spPr>
        <a:xfrm>
          <a:off x="7491912" y="684567"/>
          <a:ext cx="1642023" cy="448532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IN" sz="1400" kern="1200" dirty="0"/>
            <a:t>Soft skill foundation courses, </a:t>
          </a:r>
          <a:r>
            <a:rPr lang="en-IN" sz="1400" i="1" kern="1200" dirty="0" err="1"/>
            <a:t>Anandam</a:t>
          </a:r>
          <a:r>
            <a:rPr lang="en-IN" sz="1400" kern="1200" dirty="0"/>
            <a:t>, hygiene, scientific writing, public speaking through seminars, short- and long-term projects, Skill workshops</a:t>
          </a:r>
          <a:endParaRPr lang="en-US" sz="1400" kern="1200" dirty="0"/>
        </a:p>
        <a:p>
          <a:pPr marL="114300" lvl="1" indent="-114300" algn="l" defTabSz="622300">
            <a:lnSpc>
              <a:spcPct val="90000"/>
            </a:lnSpc>
            <a:spcBef>
              <a:spcPct val="0"/>
            </a:spcBef>
            <a:spcAft>
              <a:spcPct val="15000"/>
            </a:spcAft>
            <a:buChar char="•"/>
          </a:pPr>
          <a:r>
            <a:rPr lang="en-US" sz="1400" kern="1200" dirty="0"/>
            <a:t>Responsibility Sharing through </a:t>
          </a:r>
          <a:r>
            <a:rPr lang="en-IN" sz="1400" kern="1200" dirty="0"/>
            <a:t>Laboratory Management, Germplasm Management, Fabrication activities, PG club and alumni activities</a:t>
          </a:r>
          <a:endParaRPr lang="en-US" sz="1100" kern="1200" dirty="0"/>
        </a:p>
      </dsp:txBody>
      <dsp:txXfrm>
        <a:off x="7491912" y="684567"/>
        <a:ext cx="1642023" cy="44853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61751E-008D-43A5-B3CD-A8940EC651F6}">
      <dsp:nvSpPr>
        <dsp:cNvPr id="0" name=""/>
        <dsp:cNvSpPr/>
      </dsp:nvSpPr>
      <dsp:spPr>
        <a:xfrm>
          <a:off x="1750903" y="2795447"/>
          <a:ext cx="1317941" cy="1317941"/>
        </a:xfrm>
        <a:prstGeom prst="ellipse">
          <a:avLst/>
        </a:prstGeom>
        <a:solidFill>
          <a:srgbClr val="00206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IN" sz="1800" kern="1200" dirty="0"/>
            <a:t>Faculty at </a:t>
          </a:r>
        </a:p>
        <a:p>
          <a:pPr marL="0" lvl="0" indent="0" algn="ctr" defTabSz="800100">
            <a:lnSpc>
              <a:spcPct val="90000"/>
            </a:lnSpc>
            <a:spcBef>
              <a:spcPct val="0"/>
            </a:spcBef>
            <a:spcAft>
              <a:spcPct val="35000"/>
            </a:spcAft>
            <a:buNone/>
          </a:pPr>
          <a:r>
            <a:rPr lang="en-IN" sz="1800" kern="1200" dirty="0"/>
            <a:t>The </a:t>
          </a:r>
          <a:r>
            <a:rPr lang="en-IN" sz="1800" kern="1200" dirty="0" err="1"/>
            <a:t>DoMe</a:t>
          </a:r>
          <a:endParaRPr lang="en-IN" sz="1800" kern="1200" dirty="0"/>
        </a:p>
      </dsp:txBody>
      <dsp:txXfrm>
        <a:off x="1943911" y="2988455"/>
        <a:ext cx="931925" cy="931925"/>
      </dsp:txXfrm>
    </dsp:sp>
    <dsp:sp modelId="{02BBAB0C-9266-42DE-9279-DA3EE21263BB}">
      <dsp:nvSpPr>
        <dsp:cNvPr id="0" name=""/>
        <dsp:cNvSpPr/>
      </dsp:nvSpPr>
      <dsp:spPr>
        <a:xfrm rot="11682916">
          <a:off x="608484" y="2940503"/>
          <a:ext cx="1119378" cy="375613"/>
        </a:xfrm>
        <a:prstGeom prst="leftArrow">
          <a:avLst>
            <a:gd name="adj1" fmla="val 60000"/>
            <a:gd name="adj2" fmla="val 50000"/>
          </a:avLst>
        </a:prstGeom>
        <a:solidFill>
          <a:schemeClr val="accent5">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9CE62F95-4BC6-4471-B23F-0FB03B1DED6F}">
      <dsp:nvSpPr>
        <dsp:cNvPr id="0" name=""/>
        <dsp:cNvSpPr/>
      </dsp:nvSpPr>
      <dsp:spPr>
        <a:xfrm>
          <a:off x="819" y="2485322"/>
          <a:ext cx="1252043" cy="1001635"/>
        </a:xfrm>
        <a:prstGeom prst="roundRect">
          <a:avLst>
            <a:gd name="adj" fmla="val 10000"/>
          </a:avLst>
        </a:prstGeom>
        <a:solidFill>
          <a:srgbClr val="00206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IN" sz="1500" kern="1200" dirty="0"/>
            <a:t>Microconcern: The PG Club</a:t>
          </a:r>
        </a:p>
      </dsp:txBody>
      <dsp:txXfrm>
        <a:off x="30156" y="2514659"/>
        <a:ext cx="1193369" cy="942961"/>
      </dsp:txXfrm>
    </dsp:sp>
    <dsp:sp modelId="{388A2627-5E23-410D-B762-E062498FE694}">
      <dsp:nvSpPr>
        <dsp:cNvPr id="0" name=""/>
        <dsp:cNvSpPr/>
      </dsp:nvSpPr>
      <dsp:spPr>
        <a:xfrm rot="14737905">
          <a:off x="1316811" y="2094615"/>
          <a:ext cx="1124409" cy="375613"/>
        </a:xfrm>
        <a:prstGeom prst="leftArrow">
          <a:avLst>
            <a:gd name="adj1" fmla="val 60000"/>
            <a:gd name="adj2" fmla="val 50000"/>
          </a:avLst>
        </a:prstGeom>
        <a:solidFill>
          <a:schemeClr val="accent5">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F5BA833A-C5A8-4567-AC0C-08E55C4C54FC}">
      <dsp:nvSpPr>
        <dsp:cNvPr id="0" name=""/>
        <dsp:cNvSpPr/>
      </dsp:nvSpPr>
      <dsp:spPr>
        <a:xfrm>
          <a:off x="1021028" y="1269485"/>
          <a:ext cx="1252043" cy="1001635"/>
        </a:xfrm>
        <a:prstGeom prst="roundRect">
          <a:avLst>
            <a:gd name="adj" fmla="val 10000"/>
          </a:avLst>
        </a:prstGeom>
        <a:solidFill>
          <a:srgbClr val="00206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IN" sz="1500" kern="1200" dirty="0" err="1"/>
            <a:t>Biodictyon</a:t>
          </a:r>
          <a:r>
            <a:rPr lang="en-IN" sz="1500" kern="1200" dirty="0"/>
            <a:t>: The Alumni Interface</a:t>
          </a:r>
        </a:p>
      </dsp:txBody>
      <dsp:txXfrm>
        <a:off x="1050365" y="1298822"/>
        <a:ext cx="1193369" cy="942961"/>
      </dsp:txXfrm>
    </dsp:sp>
    <dsp:sp modelId="{BBEA2A73-E930-4F55-B5E8-292CA5E00147}">
      <dsp:nvSpPr>
        <dsp:cNvPr id="0" name=""/>
        <dsp:cNvSpPr/>
      </dsp:nvSpPr>
      <dsp:spPr>
        <a:xfrm rot="17764848">
          <a:off x="2407006" y="2098581"/>
          <a:ext cx="1149185" cy="375613"/>
        </a:xfrm>
        <a:prstGeom prst="leftArrow">
          <a:avLst>
            <a:gd name="adj1" fmla="val 60000"/>
            <a:gd name="adj2" fmla="val 50000"/>
          </a:avLst>
        </a:prstGeom>
        <a:solidFill>
          <a:schemeClr val="accent5">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50777A93-9374-4BDA-B679-DE6A77A9549E}">
      <dsp:nvSpPr>
        <dsp:cNvPr id="0" name=""/>
        <dsp:cNvSpPr/>
      </dsp:nvSpPr>
      <dsp:spPr>
        <a:xfrm>
          <a:off x="2608190" y="1269485"/>
          <a:ext cx="1252043" cy="1001635"/>
        </a:xfrm>
        <a:prstGeom prst="roundRect">
          <a:avLst>
            <a:gd name="adj" fmla="val 10000"/>
          </a:avLst>
        </a:prstGeom>
        <a:solidFill>
          <a:srgbClr val="00206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IN" sz="1500" i="1" kern="1200" dirty="0"/>
            <a:t>Homo </a:t>
          </a:r>
          <a:r>
            <a:rPr lang="en-IN" sz="1500" i="1" kern="1200" dirty="0" err="1"/>
            <a:t>sapien</a:t>
          </a:r>
          <a:r>
            <a:rPr lang="en-IN" sz="1500" i="1" strike="noStrike" kern="1200" dirty="0" err="1"/>
            <a:t>t</a:t>
          </a:r>
          <a:r>
            <a:rPr lang="en-IN" sz="1500" i="1" kern="1200" dirty="0" err="1"/>
            <a:t>s</a:t>
          </a:r>
          <a:r>
            <a:rPr lang="en-IN" sz="1500" i="1" kern="1200" dirty="0"/>
            <a:t>: </a:t>
          </a:r>
          <a:r>
            <a:rPr lang="en-IN" sz="1500" i="0" kern="1200" dirty="0"/>
            <a:t>The Lab managers</a:t>
          </a:r>
        </a:p>
      </dsp:txBody>
      <dsp:txXfrm>
        <a:off x="2637527" y="1298822"/>
        <a:ext cx="1193369" cy="942961"/>
      </dsp:txXfrm>
    </dsp:sp>
    <dsp:sp modelId="{8E0C8F0F-5C0F-40DE-968B-0EB062292B4E}">
      <dsp:nvSpPr>
        <dsp:cNvPr id="0" name=""/>
        <dsp:cNvSpPr/>
      </dsp:nvSpPr>
      <dsp:spPr>
        <a:xfrm rot="20745312">
          <a:off x="3096830" y="2942978"/>
          <a:ext cx="1175665" cy="375613"/>
        </a:xfrm>
        <a:prstGeom prst="leftArrow">
          <a:avLst>
            <a:gd name="adj1" fmla="val 60000"/>
            <a:gd name="adj2" fmla="val 50000"/>
          </a:avLst>
        </a:prstGeom>
        <a:solidFill>
          <a:schemeClr val="accent5">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C479D1A6-2CE4-47FE-ABA6-B6B5A27B8509}">
      <dsp:nvSpPr>
        <dsp:cNvPr id="0" name=""/>
        <dsp:cNvSpPr/>
      </dsp:nvSpPr>
      <dsp:spPr>
        <a:xfrm>
          <a:off x="3628399" y="2485322"/>
          <a:ext cx="1252043" cy="1001635"/>
        </a:xfrm>
        <a:prstGeom prst="roundRect">
          <a:avLst>
            <a:gd name="adj" fmla="val 10000"/>
          </a:avLst>
        </a:prstGeom>
        <a:solidFill>
          <a:srgbClr val="00206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IN" sz="1500" i="0" kern="1200" dirty="0" err="1"/>
            <a:t>ConServe</a:t>
          </a:r>
          <a:r>
            <a:rPr lang="en-IN" sz="1500" i="0" kern="1200" dirty="0"/>
            <a:t>: In service of nature</a:t>
          </a:r>
        </a:p>
      </dsp:txBody>
      <dsp:txXfrm>
        <a:off x="3657736" y="2514659"/>
        <a:ext cx="1193369" cy="94296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85F963-ABC1-4B96-A7A7-F4D32116FAAF}">
      <dsp:nvSpPr>
        <dsp:cNvPr id="0" name=""/>
        <dsp:cNvSpPr/>
      </dsp:nvSpPr>
      <dsp:spPr>
        <a:xfrm>
          <a:off x="3161558" y="2946083"/>
          <a:ext cx="2592282" cy="2810733"/>
        </a:xfrm>
        <a:prstGeom prst="ellipse">
          <a:avLst/>
        </a:prstGeom>
        <a:blipFill rotWithShape="0">
          <a:blip xmlns:r="http://schemas.openxmlformats.org/officeDocument/2006/relationships" r:embed="rId1">
            <a:extLst>
              <a:ext uri="{28A0092B-C50C-407E-A947-70E740481C1C}">
                <a14:useLocalDpi xmlns:a14="http://schemas.microsoft.com/office/drawing/2010/main" val="0"/>
              </a:ext>
            </a:extLst>
          </a:blip>
          <a:srcRect/>
          <a:stretch>
            <a:fillRect t="-13000" b="-13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endParaRPr lang="en-IN" sz="6500" kern="1200" dirty="0"/>
        </a:p>
      </dsp:txBody>
      <dsp:txXfrm>
        <a:off x="3541189" y="3357705"/>
        <a:ext cx="1833020" cy="1987489"/>
      </dsp:txXfrm>
    </dsp:sp>
    <dsp:sp modelId="{6B68351A-E2E1-49A2-BBD9-903E87225ADB}">
      <dsp:nvSpPr>
        <dsp:cNvPr id="0" name=""/>
        <dsp:cNvSpPr/>
      </dsp:nvSpPr>
      <dsp:spPr>
        <a:xfrm rot="10800000">
          <a:off x="775822" y="4036567"/>
          <a:ext cx="2254521" cy="629763"/>
        </a:xfrm>
        <a:prstGeom prst="leftArrow">
          <a:avLst>
            <a:gd name="adj1" fmla="val 60000"/>
            <a:gd name="adj2" fmla="val 5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2C5BC6A4-7E68-484E-9501-5D1B597AF047}">
      <dsp:nvSpPr>
        <dsp:cNvPr id="0" name=""/>
        <dsp:cNvSpPr/>
      </dsp:nvSpPr>
      <dsp:spPr>
        <a:xfrm>
          <a:off x="2428" y="3732734"/>
          <a:ext cx="1546787" cy="1237429"/>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IN" sz="2100" kern="1200" dirty="0"/>
            <a:t>Culture</a:t>
          </a:r>
        </a:p>
      </dsp:txBody>
      <dsp:txXfrm>
        <a:off x="38671" y="3768977"/>
        <a:ext cx="1474301" cy="1164943"/>
      </dsp:txXfrm>
    </dsp:sp>
    <dsp:sp modelId="{69CE34C3-2E8A-4A0E-A6C6-8D85BF694375}">
      <dsp:nvSpPr>
        <dsp:cNvPr id="0" name=""/>
        <dsp:cNvSpPr/>
      </dsp:nvSpPr>
      <dsp:spPr>
        <a:xfrm rot="12600000">
          <a:off x="1119652" y="2753375"/>
          <a:ext cx="2230985" cy="629763"/>
        </a:xfrm>
        <a:prstGeom prst="leftArrow">
          <a:avLst>
            <a:gd name="adj1" fmla="val 60000"/>
            <a:gd name="adj2" fmla="val 50000"/>
          </a:avLst>
        </a:prstGeom>
        <a:gradFill rotWithShape="0">
          <a:gsLst>
            <a:gs pos="0">
              <a:schemeClr val="accent4">
                <a:hueOff val="-744128"/>
                <a:satOff val="4483"/>
                <a:lumOff val="359"/>
                <a:alphaOff val="0"/>
                <a:shade val="51000"/>
                <a:satMod val="130000"/>
              </a:schemeClr>
            </a:gs>
            <a:gs pos="80000">
              <a:schemeClr val="accent4">
                <a:hueOff val="-744128"/>
                <a:satOff val="4483"/>
                <a:lumOff val="359"/>
                <a:alphaOff val="0"/>
                <a:shade val="93000"/>
                <a:satMod val="130000"/>
              </a:schemeClr>
            </a:gs>
            <a:gs pos="100000">
              <a:schemeClr val="accent4">
                <a:hueOff val="-744128"/>
                <a:satOff val="4483"/>
                <a:lumOff val="35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4674A8A0-C6DC-4E23-BEAB-454342EED6FD}">
      <dsp:nvSpPr>
        <dsp:cNvPr id="0" name=""/>
        <dsp:cNvSpPr/>
      </dsp:nvSpPr>
      <dsp:spPr>
        <a:xfrm>
          <a:off x="495706" y="1891795"/>
          <a:ext cx="1546787" cy="1237429"/>
        </a:xfrm>
        <a:prstGeom prst="roundRect">
          <a:avLst>
            <a:gd name="adj" fmla="val 10000"/>
          </a:avLst>
        </a:prstGeom>
        <a:gradFill rotWithShape="0">
          <a:gsLst>
            <a:gs pos="0">
              <a:schemeClr val="accent4">
                <a:hueOff val="-744128"/>
                <a:satOff val="4483"/>
                <a:lumOff val="359"/>
                <a:alphaOff val="0"/>
                <a:shade val="51000"/>
                <a:satMod val="130000"/>
              </a:schemeClr>
            </a:gs>
            <a:gs pos="80000">
              <a:schemeClr val="accent4">
                <a:hueOff val="-744128"/>
                <a:satOff val="4483"/>
                <a:lumOff val="359"/>
                <a:alphaOff val="0"/>
                <a:shade val="93000"/>
                <a:satMod val="130000"/>
              </a:schemeClr>
            </a:gs>
            <a:gs pos="100000">
              <a:schemeClr val="accent4">
                <a:hueOff val="-744128"/>
                <a:satOff val="4483"/>
                <a:lumOff val="35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IN" sz="2100" kern="1200" dirty="0"/>
            <a:t>Literature</a:t>
          </a:r>
        </a:p>
      </dsp:txBody>
      <dsp:txXfrm>
        <a:off x="531949" y="1928038"/>
        <a:ext cx="1474301" cy="1164943"/>
      </dsp:txXfrm>
    </dsp:sp>
    <dsp:sp modelId="{BEC43E87-5890-4B69-8D91-C1CF29387A73}">
      <dsp:nvSpPr>
        <dsp:cNvPr id="0" name=""/>
        <dsp:cNvSpPr/>
      </dsp:nvSpPr>
      <dsp:spPr>
        <a:xfrm rot="14400000">
          <a:off x="2071877" y="1791734"/>
          <a:ext cx="2179534" cy="629763"/>
        </a:xfrm>
        <a:prstGeom prst="leftArrow">
          <a:avLst>
            <a:gd name="adj1" fmla="val 60000"/>
            <a:gd name="adj2" fmla="val 50000"/>
          </a:avLst>
        </a:prstGeom>
        <a:gradFill rotWithShape="0">
          <a:gsLst>
            <a:gs pos="0">
              <a:schemeClr val="accent4">
                <a:hueOff val="-1488257"/>
                <a:satOff val="8966"/>
                <a:lumOff val="719"/>
                <a:alphaOff val="0"/>
                <a:shade val="51000"/>
                <a:satMod val="130000"/>
              </a:schemeClr>
            </a:gs>
            <a:gs pos="80000">
              <a:schemeClr val="accent4">
                <a:hueOff val="-1488257"/>
                <a:satOff val="8966"/>
                <a:lumOff val="719"/>
                <a:alphaOff val="0"/>
                <a:shade val="93000"/>
                <a:satMod val="130000"/>
              </a:schemeClr>
            </a:gs>
            <a:gs pos="100000">
              <a:schemeClr val="accent4">
                <a:hueOff val="-1488257"/>
                <a:satOff val="8966"/>
                <a:lumOff val="71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60202BD4-C6F4-4332-A016-111344B08ECB}">
      <dsp:nvSpPr>
        <dsp:cNvPr id="0" name=""/>
        <dsp:cNvSpPr/>
      </dsp:nvSpPr>
      <dsp:spPr>
        <a:xfrm>
          <a:off x="1843367" y="544134"/>
          <a:ext cx="1546787" cy="1237429"/>
        </a:xfrm>
        <a:prstGeom prst="roundRect">
          <a:avLst>
            <a:gd name="adj" fmla="val 10000"/>
          </a:avLst>
        </a:prstGeom>
        <a:gradFill rotWithShape="0">
          <a:gsLst>
            <a:gs pos="0">
              <a:schemeClr val="accent4">
                <a:hueOff val="-1488257"/>
                <a:satOff val="8966"/>
                <a:lumOff val="719"/>
                <a:alphaOff val="0"/>
                <a:shade val="51000"/>
                <a:satMod val="130000"/>
              </a:schemeClr>
            </a:gs>
            <a:gs pos="80000">
              <a:schemeClr val="accent4">
                <a:hueOff val="-1488257"/>
                <a:satOff val="8966"/>
                <a:lumOff val="719"/>
                <a:alphaOff val="0"/>
                <a:shade val="93000"/>
                <a:satMod val="130000"/>
              </a:schemeClr>
            </a:gs>
            <a:gs pos="100000">
              <a:schemeClr val="accent4">
                <a:hueOff val="-1488257"/>
                <a:satOff val="8966"/>
                <a:lumOff val="71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IN" sz="2100" kern="1200" dirty="0"/>
            <a:t>Sports</a:t>
          </a:r>
        </a:p>
      </dsp:txBody>
      <dsp:txXfrm>
        <a:off x="1879610" y="580377"/>
        <a:ext cx="1474301" cy="1164943"/>
      </dsp:txXfrm>
    </dsp:sp>
    <dsp:sp modelId="{2A2F43A5-691B-4AE7-A7C3-1385774A4BA5}">
      <dsp:nvSpPr>
        <dsp:cNvPr id="0" name=""/>
        <dsp:cNvSpPr/>
      </dsp:nvSpPr>
      <dsp:spPr>
        <a:xfrm rot="16200000">
          <a:off x="3382048" y="1430341"/>
          <a:ext cx="2151303" cy="629763"/>
        </a:xfrm>
        <a:prstGeom prst="leftArrow">
          <a:avLst>
            <a:gd name="adj1" fmla="val 60000"/>
            <a:gd name="adj2" fmla="val 50000"/>
          </a:avLst>
        </a:prstGeom>
        <a:gradFill rotWithShape="0">
          <a:gsLst>
            <a:gs pos="0">
              <a:schemeClr val="accent4">
                <a:hueOff val="-2232385"/>
                <a:satOff val="13449"/>
                <a:lumOff val="1078"/>
                <a:alphaOff val="0"/>
                <a:shade val="51000"/>
                <a:satMod val="130000"/>
              </a:schemeClr>
            </a:gs>
            <a:gs pos="80000">
              <a:schemeClr val="accent4">
                <a:hueOff val="-2232385"/>
                <a:satOff val="13449"/>
                <a:lumOff val="1078"/>
                <a:alphaOff val="0"/>
                <a:shade val="93000"/>
                <a:satMod val="130000"/>
              </a:schemeClr>
            </a:gs>
            <a:gs pos="100000">
              <a:schemeClr val="accent4">
                <a:hueOff val="-2232385"/>
                <a:satOff val="13449"/>
                <a:lumOff val="107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D33BD205-7044-481D-8CC8-82F17B21EE9A}">
      <dsp:nvSpPr>
        <dsp:cNvPr id="0" name=""/>
        <dsp:cNvSpPr/>
      </dsp:nvSpPr>
      <dsp:spPr>
        <a:xfrm>
          <a:off x="3334376" y="50856"/>
          <a:ext cx="2246646" cy="1237429"/>
        </a:xfrm>
        <a:prstGeom prst="roundRect">
          <a:avLst>
            <a:gd name="adj" fmla="val 10000"/>
          </a:avLst>
        </a:prstGeom>
        <a:gradFill rotWithShape="0">
          <a:gsLst>
            <a:gs pos="0">
              <a:schemeClr val="accent4">
                <a:hueOff val="-2232385"/>
                <a:satOff val="13449"/>
                <a:lumOff val="1078"/>
                <a:alphaOff val="0"/>
                <a:shade val="51000"/>
                <a:satMod val="130000"/>
              </a:schemeClr>
            </a:gs>
            <a:gs pos="80000">
              <a:schemeClr val="accent4">
                <a:hueOff val="-2232385"/>
                <a:satOff val="13449"/>
                <a:lumOff val="1078"/>
                <a:alphaOff val="0"/>
                <a:shade val="93000"/>
                <a:satMod val="130000"/>
              </a:schemeClr>
            </a:gs>
            <a:gs pos="100000">
              <a:schemeClr val="accent4">
                <a:hueOff val="-2232385"/>
                <a:satOff val="13449"/>
                <a:lumOff val="107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t" anchorCtr="0">
          <a:noAutofit/>
        </a:bodyPr>
        <a:lstStyle/>
        <a:p>
          <a:pPr marL="0" lvl="0" indent="0" algn="l" defTabSz="711200">
            <a:lnSpc>
              <a:spcPct val="90000"/>
            </a:lnSpc>
            <a:spcBef>
              <a:spcPct val="0"/>
            </a:spcBef>
            <a:spcAft>
              <a:spcPct val="35000"/>
            </a:spcAft>
            <a:buNone/>
          </a:pPr>
          <a:r>
            <a:rPr lang="en-IN" sz="1600" kern="1200" dirty="0"/>
            <a:t>Awareness</a:t>
          </a:r>
        </a:p>
        <a:p>
          <a:pPr marL="171450" lvl="1" indent="-171450" algn="l" defTabSz="711200">
            <a:lnSpc>
              <a:spcPct val="90000"/>
            </a:lnSpc>
            <a:spcBef>
              <a:spcPct val="0"/>
            </a:spcBef>
            <a:spcAft>
              <a:spcPct val="15000"/>
            </a:spcAft>
            <a:buChar char="•"/>
          </a:pPr>
          <a:r>
            <a:rPr lang="en-IN" sz="1600" kern="1200" dirty="0" err="1"/>
            <a:t>ZoomIn</a:t>
          </a:r>
          <a:r>
            <a:rPr lang="en-IN" sz="1600" kern="1200" dirty="0"/>
            <a:t>-Wall magazine</a:t>
          </a:r>
        </a:p>
        <a:p>
          <a:pPr marL="171450" lvl="1" indent="-171450" algn="l" defTabSz="711200">
            <a:lnSpc>
              <a:spcPct val="90000"/>
            </a:lnSpc>
            <a:spcBef>
              <a:spcPct val="0"/>
            </a:spcBef>
            <a:spcAft>
              <a:spcPct val="15000"/>
            </a:spcAft>
            <a:buChar char="•"/>
          </a:pPr>
          <a:r>
            <a:rPr lang="en-IN" sz="1600" kern="1200" dirty="0" err="1"/>
            <a:t>Madhavkar</a:t>
          </a:r>
          <a:r>
            <a:rPr lang="en-IN" sz="1600" kern="1200" dirty="0"/>
            <a:t> Campaigns</a:t>
          </a:r>
          <a:endParaRPr lang="en-IN" sz="1200" kern="1200" dirty="0"/>
        </a:p>
      </dsp:txBody>
      <dsp:txXfrm>
        <a:off x="3370619" y="87099"/>
        <a:ext cx="2174160" cy="1164943"/>
      </dsp:txXfrm>
    </dsp:sp>
    <dsp:sp modelId="{3AEAC51C-A722-4CA9-98F6-EE7C152D0487}">
      <dsp:nvSpPr>
        <dsp:cNvPr id="0" name=""/>
        <dsp:cNvSpPr/>
      </dsp:nvSpPr>
      <dsp:spPr>
        <a:xfrm rot="18000000">
          <a:off x="4663987" y="1791734"/>
          <a:ext cx="2179534" cy="629763"/>
        </a:xfrm>
        <a:prstGeom prst="leftArrow">
          <a:avLst>
            <a:gd name="adj1" fmla="val 60000"/>
            <a:gd name="adj2" fmla="val 50000"/>
          </a:avLst>
        </a:prstGeom>
        <a:gradFill rotWithShape="0">
          <a:gsLst>
            <a:gs pos="0">
              <a:schemeClr val="accent4">
                <a:hueOff val="-2976513"/>
                <a:satOff val="17933"/>
                <a:lumOff val="1437"/>
                <a:alphaOff val="0"/>
                <a:shade val="51000"/>
                <a:satMod val="130000"/>
              </a:schemeClr>
            </a:gs>
            <a:gs pos="80000">
              <a:schemeClr val="accent4">
                <a:hueOff val="-2976513"/>
                <a:satOff val="17933"/>
                <a:lumOff val="1437"/>
                <a:alphaOff val="0"/>
                <a:shade val="93000"/>
                <a:satMod val="130000"/>
              </a:schemeClr>
            </a:gs>
            <a:gs pos="100000">
              <a:schemeClr val="accent4">
                <a:hueOff val="-2976513"/>
                <a:satOff val="17933"/>
                <a:lumOff val="143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338C823E-14DB-49BC-92E2-9CB064E8F0D9}">
      <dsp:nvSpPr>
        <dsp:cNvPr id="0" name=""/>
        <dsp:cNvSpPr/>
      </dsp:nvSpPr>
      <dsp:spPr>
        <a:xfrm>
          <a:off x="5525245" y="544134"/>
          <a:ext cx="1546787" cy="1237429"/>
        </a:xfrm>
        <a:prstGeom prst="roundRect">
          <a:avLst>
            <a:gd name="adj" fmla="val 10000"/>
          </a:avLst>
        </a:prstGeom>
        <a:gradFill rotWithShape="0">
          <a:gsLst>
            <a:gs pos="0">
              <a:schemeClr val="accent4">
                <a:hueOff val="-2976513"/>
                <a:satOff val="17933"/>
                <a:lumOff val="1437"/>
                <a:alphaOff val="0"/>
                <a:shade val="51000"/>
                <a:satMod val="130000"/>
              </a:schemeClr>
            </a:gs>
            <a:gs pos="80000">
              <a:schemeClr val="accent4">
                <a:hueOff val="-2976513"/>
                <a:satOff val="17933"/>
                <a:lumOff val="1437"/>
                <a:alphaOff val="0"/>
                <a:shade val="93000"/>
                <a:satMod val="130000"/>
              </a:schemeClr>
            </a:gs>
            <a:gs pos="100000">
              <a:schemeClr val="accent4">
                <a:hueOff val="-2976513"/>
                <a:satOff val="17933"/>
                <a:lumOff val="143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IN" sz="2100" kern="1200" dirty="0" err="1"/>
            <a:t>BioTik</a:t>
          </a:r>
          <a:r>
            <a:rPr lang="en-IN" sz="2100" kern="1200" dirty="0"/>
            <a:t>: Khurana Brain Storms</a:t>
          </a:r>
        </a:p>
      </dsp:txBody>
      <dsp:txXfrm>
        <a:off x="5561488" y="580377"/>
        <a:ext cx="1474301" cy="1164943"/>
      </dsp:txXfrm>
    </dsp:sp>
    <dsp:sp modelId="{A18BB743-2226-4C72-A3D2-2B1EF06AAEFB}">
      <dsp:nvSpPr>
        <dsp:cNvPr id="0" name=""/>
        <dsp:cNvSpPr/>
      </dsp:nvSpPr>
      <dsp:spPr>
        <a:xfrm rot="19800000">
          <a:off x="5564761" y="2753375"/>
          <a:ext cx="2230985" cy="629763"/>
        </a:xfrm>
        <a:prstGeom prst="leftArrow">
          <a:avLst>
            <a:gd name="adj1" fmla="val 60000"/>
            <a:gd name="adj2" fmla="val 50000"/>
          </a:avLst>
        </a:prstGeom>
        <a:gradFill rotWithShape="0">
          <a:gsLst>
            <a:gs pos="0">
              <a:schemeClr val="accent4">
                <a:hueOff val="-3720641"/>
                <a:satOff val="22416"/>
                <a:lumOff val="1797"/>
                <a:alphaOff val="0"/>
                <a:shade val="51000"/>
                <a:satMod val="130000"/>
              </a:schemeClr>
            </a:gs>
            <a:gs pos="80000">
              <a:schemeClr val="accent4">
                <a:hueOff val="-3720641"/>
                <a:satOff val="22416"/>
                <a:lumOff val="1797"/>
                <a:alphaOff val="0"/>
                <a:shade val="93000"/>
                <a:satMod val="130000"/>
              </a:schemeClr>
            </a:gs>
            <a:gs pos="100000">
              <a:schemeClr val="accent4">
                <a:hueOff val="-3720641"/>
                <a:satOff val="22416"/>
                <a:lumOff val="179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A67428A1-E863-4D48-ABD3-C30801AEA235}">
      <dsp:nvSpPr>
        <dsp:cNvPr id="0" name=""/>
        <dsp:cNvSpPr/>
      </dsp:nvSpPr>
      <dsp:spPr>
        <a:xfrm>
          <a:off x="6872906" y="1891795"/>
          <a:ext cx="1546787" cy="1237429"/>
        </a:xfrm>
        <a:prstGeom prst="roundRect">
          <a:avLst>
            <a:gd name="adj" fmla="val 10000"/>
          </a:avLst>
        </a:prstGeom>
        <a:gradFill rotWithShape="0">
          <a:gsLst>
            <a:gs pos="0">
              <a:schemeClr val="accent4">
                <a:hueOff val="-3720641"/>
                <a:satOff val="22416"/>
                <a:lumOff val="1797"/>
                <a:alphaOff val="0"/>
                <a:shade val="51000"/>
                <a:satMod val="130000"/>
              </a:schemeClr>
            </a:gs>
            <a:gs pos="80000">
              <a:schemeClr val="accent4">
                <a:hueOff val="-3720641"/>
                <a:satOff val="22416"/>
                <a:lumOff val="1797"/>
                <a:alphaOff val="0"/>
                <a:shade val="93000"/>
                <a:satMod val="130000"/>
              </a:schemeClr>
            </a:gs>
            <a:gs pos="100000">
              <a:schemeClr val="accent4">
                <a:hueOff val="-3720641"/>
                <a:satOff val="22416"/>
                <a:lumOff val="179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n-IN" sz="1700" kern="1200" dirty="0" err="1"/>
            <a:t>ConServe</a:t>
          </a:r>
          <a:endParaRPr lang="en-IN" sz="1700" kern="1200" dirty="0"/>
        </a:p>
        <a:p>
          <a:pPr marL="0" lvl="0" indent="0" algn="ctr" defTabSz="755650">
            <a:lnSpc>
              <a:spcPct val="90000"/>
            </a:lnSpc>
            <a:spcBef>
              <a:spcPct val="0"/>
            </a:spcBef>
            <a:spcAft>
              <a:spcPct val="35000"/>
            </a:spcAft>
            <a:buNone/>
          </a:pPr>
          <a:r>
            <a:rPr lang="en-IN" sz="1600" kern="1200" dirty="0"/>
            <a:t>Understanding and serving nature</a:t>
          </a:r>
        </a:p>
      </dsp:txBody>
      <dsp:txXfrm>
        <a:off x="6909149" y="1928038"/>
        <a:ext cx="1474301" cy="1164943"/>
      </dsp:txXfrm>
    </dsp:sp>
    <dsp:sp modelId="{4DF34415-64F7-4619-ABE6-30F72959F9EB}">
      <dsp:nvSpPr>
        <dsp:cNvPr id="0" name=""/>
        <dsp:cNvSpPr/>
      </dsp:nvSpPr>
      <dsp:spPr>
        <a:xfrm>
          <a:off x="5885056" y="4036567"/>
          <a:ext cx="2254521" cy="629763"/>
        </a:xfrm>
        <a:prstGeom prst="leftArrow">
          <a:avLst>
            <a:gd name="adj1" fmla="val 60000"/>
            <a:gd name="adj2" fmla="val 50000"/>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935E7BF7-CB63-4CCF-9A10-548FE9CB90EC}">
      <dsp:nvSpPr>
        <dsp:cNvPr id="0" name=""/>
        <dsp:cNvSpPr/>
      </dsp:nvSpPr>
      <dsp:spPr>
        <a:xfrm>
          <a:off x="7366184" y="3732734"/>
          <a:ext cx="1546787" cy="1237429"/>
        </a:xfrm>
        <a:prstGeom prst="roundRect">
          <a:avLst>
            <a:gd name="adj" fmla="val 10000"/>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IN" sz="2100" kern="1200" dirty="0"/>
            <a:t>Science &amp; Art</a:t>
          </a:r>
        </a:p>
      </dsp:txBody>
      <dsp:txXfrm>
        <a:off x="7402427" y="3768977"/>
        <a:ext cx="1474301" cy="116494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85F963-ABC1-4B96-A7A7-F4D32116FAAF}">
      <dsp:nvSpPr>
        <dsp:cNvPr id="0" name=""/>
        <dsp:cNvSpPr/>
      </dsp:nvSpPr>
      <dsp:spPr>
        <a:xfrm>
          <a:off x="2749850" y="2979079"/>
          <a:ext cx="2277162" cy="2277162"/>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IN" sz="2800" kern="1200" dirty="0" err="1"/>
            <a:t>Biodictyon</a:t>
          </a:r>
          <a:endParaRPr lang="en-IN" sz="2800" kern="1200" dirty="0"/>
        </a:p>
      </dsp:txBody>
      <dsp:txXfrm>
        <a:off x="3083333" y="3312562"/>
        <a:ext cx="1610196" cy="1610196"/>
      </dsp:txXfrm>
    </dsp:sp>
    <dsp:sp modelId="{6B68351A-E2E1-49A2-BBD9-903E87225ADB}">
      <dsp:nvSpPr>
        <dsp:cNvPr id="0" name=""/>
        <dsp:cNvSpPr/>
      </dsp:nvSpPr>
      <dsp:spPr>
        <a:xfrm rot="12900000">
          <a:off x="1043958" y="2500663"/>
          <a:ext cx="1997178" cy="648991"/>
        </a:xfrm>
        <a:prstGeom prst="leftArrow">
          <a:avLst>
            <a:gd name="adj1" fmla="val 60000"/>
            <a:gd name="adj2" fmla="val 50000"/>
          </a:avLst>
        </a:prstGeom>
        <a:solidFill>
          <a:schemeClr val="accent2">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2C5BC6A4-7E68-484E-9501-5D1B597AF047}">
      <dsp:nvSpPr>
        <dsp:cNvPr id="0" name=""/>
        <dsp:cNvSpPr/>
      </dsp:nvSpPr>
      <dsp:spPr>
        <a:xfrm>
          <a:off x="142898" y="1387069"/>
          <a:ext cx="2163304" cy="1730643"/>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IN" sz="2000" kern="1200" dirty="0"/>
            <a:t>Lectures/Training/</a:t>
          </a:r>
        </a:p>
        <a:p>
          <a:pPr marL="0" lvl="0" indent="0" algn="ctr" defTabSz="889000">
            <a:lnSpc>
              <a:spcPct val="90000"/>
            </a:lnSpc>
            <a:spcBef>
              <a:spcPct val="0"/>
            </a:spcBef>
            <a:spcAft>
              <a:spcPct val="35000"/>
            </a:spcAft>
            <a:buNone/>
          </a:pPr>
          <a:r>
            <a:rPr lang="en-IN" sz="2000" kern="1200" dirty="0"/>
            <a:t>Workshops</a:t>
          </a:r>
        </a:p>
      </dsp:txBody>
      <dsp:txXfrm>
        <a:off x="193587" y="1437758"/>
        <a:ext cx="2061926" cy="1629265"/>
      </dsp:txXfrm>
    </dsp:sp>
    <dsp:sp modelId="{69CE34C3-2E8A-4A0E-A6C6-8D85BF694375}">
      <dsp:nvSpPr>
        <dsp:cNvPr id="0" name=""/>
        <dsp:cNvSpPr/>
      </dsp:nvSpPr>
      <dsp:spPr>
        <a:xfrm rot="16200000">
          <a:off x="2889842" y="1539756"/>
          <a:ext cx="1997178" cy="648991"/>
        </a:xfrm>
        <a:prstGeom prst="leftArrow">
          <a:avLst>
            <a:gd name="adj1" fmla="val 60000"/>
            <a:gd name="adj2" fmla="val 50000"/>
          </a:avLst>
        </a:prstGeom>
        <a:solidFill>
          <a:schemeClr val="accent2">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4674A8A0-C6DC-4E23-BEAB-454342EED6FD}">
      <dsp:nvSpPr>
        <dsp:cNvPr id="0" name=""/>
        <dsp:cNvSpPr/>
      </dsp:nvSpPr>
      <dsp:spPr>
        <a:xfrm>
          <a:off x="2806779" y="341"/>
          <a:ext cx="2163304" cy="1730643"/>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IN" sz="2000" kern="1200" dirty="0"/>
            <a:t>Mentoring</a:t>
          </a:r>
        </a:p>
      </dsp:txBody>
      <dsp:txXfrm>
        <a:off x="2857468" y="51030"/>
        <a:ext cx="2061926" cy="1629265"/>
      </dsp:txXfrm>
    </dsp:sp>
    <dsp:sp modelId="{BEC43E87-5890-4B69-8D91-C1CF29387A73}">
      <dsp:nvSpPr>
        <dsp:cNvPr id="0" name=""/>
        <dsp:cNvSpPr/>
      </dsp:nvSpPr>
      <dsp:spPr>
        <a:xfrm rot="19500000">
          <a:off x="4735727" y="2500663"/>
          <a:ext cx="1997178" cy="648991"/>
        </a:xfrm>
        <a:prstGeom prst="leftArrow">
          <a:avLst>
            <a:gd name="adj1" fmla="val 60000"/>
            <a:gd name="adj2" fmla="val 50000"/>
          </a:avLst>
        </a:prstGeom>
        <a:solidFill>
          <a:schemeClr val="accent2">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60202BD4-C6F4-4332-A016-111344B08ECB}">
      <dsp:nvSpPr>
        <dsp:cNvPr id="0" name=""/>
        <dsp:cNvSpPr/>
      </dsp:nvSpPr>
      <dsp:spPr>
        <a:xfrm>
          <a:off x="5470660" y="1387069"/>
          <a:ext cx="2163304" cy="1730643"/>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IN" sz="2000" kern="1200" dirty="0" err="1"/>
            <a:t>Coenose</a:t>
          </a:r>
          <a:r>
            <a:rPr lang="en-IN" sz="2000" kern="1200" dirty="0"/>
            <a:t>: </a:t>
          </a:r>
        </a:p>
        <a:p>
          <a:pPr marL="0" lvl="0" indent="0" algn="ctr" defTabSz="889000">
            <a:lnSpc>
              <a:spcPct val="90000"/>
            </a:lnSpc>
            <a:spcBef>
              <a:spcPct val="0"/>
            </a:spcBef>
            <a:spcAft>
              <a:spcPct val="35000"/>
            </a:spcAft>
            <a:buNone/>
          </a:pPr>
          <a:r>
            <a:rPr lang="en-IN" sz="2000" kern="1200" dirty="0"/>
            <a:t>The community act </a:t>
          </a:r>
        </a:p>
      </dsp:txBody>
      <dsp:txXfrm>
        <a:off x="5521349" y="1437758"/>
        <a:ext cx="2061926" cy="162926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
            <a:ext cx="4301543" cy="33988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622801" y="1"/>
            <a:ext cx="4301543" cy="339884"/>
          </a:xfrm>
          <a:prstGeom prst="rect">
            <a:avLst/>
          </a:prstGeom>
        </p:spPr>
        <p:txBody>
          <a:bodyPr vert="horz" lIns="91440" tIns="45720" rIns="91440" bIns="45720" rtlCol="0"/>
          <a:lstStyle>
            <a:lvl1pPr algn="r">
              <a:defRPr sz="1200"/>
            </a:lvl1pPr>
          </a:lstStyle>
          <a:p>
            <a:fld id="{56C9A568-4B19-4C25-AD46-25DE2F840DF8}" type="datetimeFigureOut">
              <a:rPr lang="en-US" smtClean="0"/>
              <a:pPr/>
              <a:t>12/4/2021</a:t>
            </a:fld>
            <a:endParaRPr lang="en-US"/>
          </a:p>
        </p:txBody>
      </p:sp>
      <p:sp>
        <p:nvSpPr>
          <p:cNvPr id="4" name="Footer Placeholder 3"/>
          <p:cNvSpPr>
            <a:spLocks noGrp="1"/>
          </p:cNvSpPr>
          <p:nvPr>
            <p:ph type="ftr" sz="quarter" idx="2"/>
          </p:nvPr>
        </p:nvSpPr>
        <p:spPr>
          <a:xfrm>
            <a:off x="3" y="6456611"/>
            <a:ext cx="4301543" cy="33988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622801" y="6456611"/>
            <a:ext cx="4301543" cy="339884"/>
          </a:xfrm>
          <a:prstGeom prst="rect">
            <a:avLst/>
          </a:prstGeom>
        </p:spPr>
        <p:txBody>
          <a:bodyPr vert="horz" lIns="91440" tIns="45720" rIns="91440" bIns="45720" rtlCol="0" anchor="b"/>
          <a:lstStyle>
            <a:lvl1pPr algn="r">
              <a:defRPr sz="1200"/>
            </a:lvl1pPr>
          </a:lstStyle>
          <a:p>
            <a:fld id="{EAE7ED87-8360-4BC4-A1C8-85DAB7D1F7E2}"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4302625" cy="34026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621698" y="1"/>
            <a:ext cx="4302625" cy="340265"/>
          </a:xfrm>
          <a:prstGeom prst="rect">
            <a:avLst/>
          </a:prstGeom>
        </p:spPr>
        <p:txBody>
          <a:bodyPr vert="horz" lIns="91440" tIns="45720" rIns="91440" bIns="45720" rtlCol="0"/>
          <a:lstStyle>
            <a:lvl1pPr algn="r">
              <a:defRPr sz="1200"/>
            </a:lvl1pPr>
          </a:lstStyle>
          <a:p>
            <a:fld id="{6E35252F-6D94-41E5-A85E-068FFED9213C}" type="datetimeFigureOut">
              <a:rPr lang="en-US" smtClean="0"/>
              <a:pPr/>
              <a:t>12/4/2021</a:t>
            </a:fld>
            <a:endParaRPr lang="en-US"/>
          </a:p>
        </p:txBody>
      </p:sp>
      <p:sp>
        <p:nvSpPr>
          <p:cNvPr id="4" name="Slide Image Placeholder 3"/>
          <p:cNvSpPr>
            <a:spLocks noGrp="1" noRot="1" noChangeAspect="1"/>
          </p:cNvSpPr>
          <p:nvPr>
            <p:ph type="sldImg" idx="2"/>
          </p:nvPr>
        </p:nvSpPr>
        <p:spPr>
          <a:xfrm>
            <a:off x="3122613" y="509588"/>
            <a:ext cx="3681412" cy="25495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92201" y="3228705"/>
            <a:ext cx="7942238" cy="30591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6456324"/>
            <a:ext cx="4302625" cy="34026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621698" y="6456324"/>
            <a:ext cx="4302625" cy="340264"/>
          </a:xfrm>
          <a:prstGeom prst="rect">
            <a:avLst/>
          </a:prstGeom>
        </p:spPr>
        <p:txBody>
          <a:bodyPr vert="horz" lIns="91440" tIns="45720" rIns="91440" bIns="45720" rtlCol="0" anchor="b"/>
          <a:lstStyle>
            <a:lvl1pPr algn="r">
              <a:defRPr sz="1200"/>
            </a:lvl1pPr>
          </a:lstStyle>
          <a:p>
            <a:fld id="{5F2EB85B-B6FA-49E1-9C2B-F1EE000D5186}"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5F2EB85B-B6FA-49E1-9C2B-F1EE000D5186}" type="slidenum">
              <a:rPr lang="en-US" smtClean="0"/>
              <a:pPr/>
              <a:t>4</a:t>
            </a:fld>
            <a:endParaRPr lang="en-US"/>
          </a:p>
        </p:txBody>
      </p:sp>
    </p:spTree>
    <p:extLst>
      <p:ext uri="{BB962C8B-B14F-4D97-AF65-F5344CB8AC3E}">
        <p14:creationId xmlns:p14="http://schemas.microsoft.com/office/powerpoint/2010/main" val="34529861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5F2EB85B-B6FA-49E1-9C2B-F1EE000D5186}" type="slidenum">
              <a:rPr lang="en-US" smtClean="0"/>
              <a:pPr/>
              <a:t>19</a:t>
            </a:fld>
            <a:endParaRPr lang="en-US"/>
          </a:p>
        </p:txBody>
      </p:sp>
    </p:spTree>
    <p:extLst>
      <p:ext uri="{BB962C8B-B14F-4D97-AF65-F5344CB8AC3E}">
        <p14:creationId xmlns:p14="http://schemas.microsoft.com/office/powerpoint/2010/main" val="1124143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5F2EB85B-B6FA-49E1-9C2B-F1EE000D5186}" type="slidenum">
              <a:rPr lang="en-US" smtClean="0"/>
              <a:pPr/>
              <a:t>22</a:t>
            </a:fld>
            <a:endParaRPr lang="en-US"/>
          </a:p>
        </p:txBody>
      </p:sp>
    </p:spTree>
    <p:extLst>
      <p:ext uri="{BB962C8B-B14F-4D97-AF65-F5344CB8AC3E}">
        <p14:creationId xmlns:p14="http://schemas.microsoft.com/office/powerpoint/2010/main" val="18366168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5F2EB85B-B6FA-49E1-9C2B-F1EE000D5186}" type="slidenum">
              <a:rPr lang="en-US" smtClean="0"/>
              <a:pPr/>
              <a:t>23</a:t>
            </a:fld>
            <a:endParaRPr lang="en-US"/>
          </a:p>
        </p:txBody>
      </p:sp>
    </p:spTree>
    <p:extLst>
      <p:ext uri="{BB962C8B-B14F-4D97-AF65-F5344CB8AC3E}">
        <p14:creationId xmlns:p14="http://schemas.microsoft.com/office/powerpoint/2010/main" val="10919535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5F2EB85B-B6FA-49E1-9C2B-F1EE000D5186}" type="slidenum">
              <a:rPr lang="en-US" smtClean="0"/>
              <a:pPr/>
              <a:t>24</a:t>
            </a:fld>
            <a:endParaRPr lang="en-US"/>
          </a:p>
        </p:txBody>
      </p:sp>
    </p:spTree>
    <p:extLst>
      <p:ext uri="{BB962C8B-B14F-4D97-AF65-F5344CB8AC3E}">
        <p14:creationId xmlns:p14="http://schemas.microsoft.com/office/powerpoint/2010/main" val="17692306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Teaching Learning &amp; Resources NIRF 30%</a:t>
            </a:r>
          </a:p>
        </p:txBody>
      </p:sp>
      <p:sp>
        <p:nvSpPr>
          <p:cNvPr id="4" name="Slide Number Placeholder 3"/>
          <p:cNvSpPr>
            <a:spLocks noGrp="1"/>
          </p:cNvSpPr>
          <p:nvPr>
            <p:ph type="sldNum" sz="quarter" idx="5"/>
          </p:nvPr>
        </p:nvSpPr>
        <p:spPr/>
        <p:txBody>
          <a:bodyPr/>
          <a:lstStyle/>
          <a:p>
            <a:fld id="{5F2EB85B-B6FA-49E1-9C2B-F1EE000D5186}" type="slidenum">
              <a:rPr lang="en-US" smtClean="0"/>
              <a:pPr/>
              <a:t>32</a:t>
            </a:fld>
            <a:endParaRPr lang="en-US"/>
          </a:p>
        </p:txBody>
      </p:sp>
    </p:spTree>
    <p:extLst>
      <p:ext uri="{BB962C8B-B14F-4D97-AF65-F5344CB8AC3E}">
        <p14:creationId xmlns:p14="http://schemas.microsoft.com/office/powerpoint/2010/main" val="4088442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Teaching Learning &amp; Resources NIRF 30%</a:t>
            </a:r>
          </a:p>
          <a:p>
            <a:endParaRPr lang="en-IN" dirty="0"/>
          </a:p>
        </p:txBody>
      </p:sp>
      <p:sp>
        <p:nvSpPr>
          <p:cNvPr id="4" name="Slide Number Placeholder 3"/>
          <p:cNvSpPr>
            <a:spLocks noGrp="1"/>
          </p:cNvSpPr>
          <p:nvPr>
            <p:ph type="sldNum" sz="quarter" idx="5"/>
          </p:nvPr>
        </p:nvSpPr>
        <p:spPr/>
        <p:txBody>
          <a:bodyPr/>
          <a:lstStyle/>
          <a:p>
            <a:fld id="{5F2EB85B-B6FA-49E1-9C2B-F1EE000D5186}" type="slidenum">
              <a:rPr lang="en-US" smtClean="0"/>
              <a:pPr/>
              <a:t>33</a:t>
            </a:fld>
            <a:endParaRPr lang="en-US"/>
          </a:p>
        </p:txBody>
      </p:sp>
    </p:spTree>
    <p:extLst>
      <p:ext uri="{BB962C8B-B14F-4D97-AF65-F5344CB8AC3E}">
        <p14:creationId xmlns:p14="http://schemas.microsoft.com/office/powerpoint/2010/main" val="23906674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NIRF 20%</a:t>
            </a:r>
          </a:p>
        </p:txBody>
      </p:sp>
      <p:sp>
        <p:nvSpPr>
          <p:cNvPr id="4" name="Slide Number Placeholder 3"/>
          <p:cNvSpPr>
            <a:spLocks noGrp="1"/>
          </p:cNvSpPr>
          <p:nvPr>
            <p:ph type="sldNum" sz="quarter" idx="5"/>
          </p:nvPr>
        </p:nvSpPr>
        <p:spPr/>
        <p:txBody>
          <a:bodyPr/>
          <a:lstStyle/>
          <a:p>
            <a:fld id="{5F2EB85B-B6FA-49E1-9C2B-F1EE000D5186}" type="slidenum">
              <a:rPr lang="en-US" smtClean="0"/>
              <a:pPr/>
              <a:t>34</a:t>
            </a:fld>
            <a:endParaRPr lang="en-US"/>
          </a:p>
        </p:txBody>
      </p:sp>
    </p:spTree>
    <p:extLst>
      <p:ext uri="{BB962C8B-B14F-4D97-AF65-F5344CB8AC3E}">
        <p14:creationId xmlns:p14="http://schemas.microsoft.com/office/powerpoint/2010/main" val="41828356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NIRF 20% Also Teaching Learning Evaluation of NAAC (20%) and Teaching Learning &amp; Resources NIRF 30%</a:t>
            </a:r>
          </a:p>
        </p:txBody>
      </p:sp>
      <p:sp>
        <p:nvSpPr>
          <p:cNvPr id="4" name="Slide Number Placeholder 3"/>
          <p:cNvSpPr>
            <a:spLocks noGrp="1"/>
          </p:cNvSpPr>
          <p:nvPr>
            <p:ph type="sldNum" sz="quarter" idx="5"/>
          </p:nvPr>
        </p:nvSpPr>
        <p:spPr/>
        <p:txBody>
          <a:bodyPr/>
          <a:lstStyle/>
          <a:p>
            <a:fld id="{5F2EB85B-B6FA-49E1-9C2B-F1EE000D5186}" type="slidenum">
              <a:rPr lang="en-US" smtClean="0"/>
              <a:pPr/>
              <a:t>35</a:t>
            </a:fld>
            <a:endParaRPr lang="en-US"/>
          </a:p>
        </p:txBody>
      </p:sp>
    </p:spTree>
    <p:extLst>
      <p:ext uri="{BB962C8B-B14F-4D97-AF65-F5344CB8AC3E}">
        <p14:creationId xmlns:p14="http://schemas.microsoft.com/office/powerpoint/2010/main" val="42332570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5F2EB85B-B6FA-49E1-9C2B-F1EE000D5186}" type="slidenum">
              <a:rPr lang="en-US" smtClean="0"/>
              <a:pPr/>
              <a:t>36</a:t>
            </a:fld>
            <a:endParaRPr lang="en-US"/>
          </a:p>
        </p:txBody>
      </p:sp>
    </p:spTree>
    <p:extLst>
      <p:ext uri="{BB962C8B-B14F-4D97-AF65-F5344CB8AC3E}">
        <p14:creationId xmlns:p14="http://schemas.microsoft.com/office/powerpoint/2010/main" val="27979216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22613" y="509588"/>
            <a:ext cx="3681412" cy="25495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F2EB85B-B6FA-49E1-9C2B-F1EE000D5186}" type="slidenum">
              <a:rPr lang="en-US" smtClean="0"/>
              <a:pPr/>
              <a:t>37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5F2EB85B-B6FA-49E1-9C2B-F1EE000D5186}" type="slidenum">
              <a:rPr lang="en-US" smtClean="0"/>
              <a:pPr/>
              <a:t>5</a:t>
            </a:fld>
            <a:endParaRPr lang="en-US"/>
          </a:p>
        </p:txBody>
      </p:sp>
    </p:spTree>
    <p:extLst>
      <p:ext uri="{BB962C8B-B14F-4D97-AF65-F5344CB8AC3E}">
        <p14:creationId xmlns:p14="http://schemas.microsoft.com/office/powerpoint/2010/main" val="17221251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22613" y="509588"/>
            <a:ext cx="3681412" cy="25495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F2EB85B-B6FA-49E1-9C2B-F1EE000D5186}" type="slidenum">
              <a:rPr lang="en-US" smtClean="0"/>
              <a:pPr/>
              <a:t>38</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22613" y="509588"/>
            <a:ext cx="3681412" cy="25495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F2EB85B-B6FA-49E1-9C2B-F1EE000D5186}" type="slidenum">
              <a:rPr lang="en-US" smtClean="0"/>
              <a:pPr/>
              <a:t>40</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5F2EB85B-B6FA-49E1-9C2B-F1EE000D5186}" type="slidenum">
              <a:rPr lang="en-US" smtClean="0"/>
              <a:pPr/>
              <a:t>42</a:t>
            </a:fld>
            <a:endParaRPr lang="en-US"/>
          </a:p>
        </p:txBody>
      </p:sp>
    </p:spTree>
    <p:extLst>
      <p:ext uri="{BB962C8B-B14F-4D97-AF65-F5344CB8AC3E}">
        <p14:creationId xmlns:p14="http://schemas.microsoft.com/office/powerpoint/2010/main" val="33278457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NIRF 20%</a:t>
            </a:r>
          </a:p>
        </p:txBody>
      </p:sp>
      <p:sp>
        <p:nvSpPr>
          <p:cNvPr id="4" name="Slide Number Placeholder 3"/>
          <p:cNvSpPr>
            <a:spLocks noGrp="1"/>
          </p:cNvSpPr>
          <p:nvPr>
            <p:ph type="sldNum" sz="quarter" idx="5"/>
          </p:nvPr>
        </p:nvSpPr>
        <p:spPr/>
        <p:txBody>
          <a:bodyPr/>
          <a:lstStyle/>
          <a:p>
            <a:fld id="{5F2EB85B-B6FA-49E1-9C2B-F1EE000D5186}" type="slidenum">
              <a:rPr lang="en-US" smtClean="0"/>
              <a:pPr/>
              <a:t>43</a:t>
            </a:fld>
            <a:endParaRPr lang="en-US"/>
          </a:p>
        </p:txBody>
      </p:sp>
    </p:spTree>
    <p:extLst>
      <p:ext uri="{BB962C8B-B14F-4D97-AF65-F5344CB8AC3E}">
        <p14:creationId xmlns:p14="http://schemas.microsoft.com/office/powerpoint/2010/main" val="4191555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22613" y="509588"/>
            <a:ext cx="3681412" cy="2549525"/>
          </a:xfrm>
        </p:spPr>
      </p:sp>
      <p:sp>
        <p:nvSpPr>
          <p:cNvPr id="3" name="Notes Placeholder 2"/>
          <p:cNvSpPr>
            <a:spLocks noGrp="1"/>
          </p:cNvSpPr>
          <p:nvPr>
            <p:ph type="body" idx="1"/>
          </p:nvPr>
        </p:nvSpPr>
        <p:spPr/>
        <p:txBody>
          <a:bodyPr>
            <a:normAutofit/>
          </a:bodyPr>
          <a:lstStyle/>
          <a:p>
            <a:r>
              <a:rPr lang="en-IN" sz="1200" b="1" dirty="0"/>
              <a:t>Institutional Values and Best Practices (NAAC 10%)</a:t>
            </a:r>
            <a:endParaRPr lang="en-US" dirty="0"/>
          </a:p>
        </p:txBody>
      </p:sp>
      <p:sp>
        <p:nvSpPr>
          <p:cNvPr id="4" name="Slide Number Placeholder 3"/>
          <p:cNvSpPr>
            <a:spLocks noGrp="1"/>
          </p:cNvSpPr>
          <p:nvPr>
            <p:ph type="sldNum" sz="quarter" idx="10"/>
          </p:nvPr>
        </p:nvSpPr>
        <p:spPr/>
        <p:txBody>
          <a:bodyPr/>
          <a:lstStyle/>
          <a:p>
            <a:fld id="{5F2EB85B-B6FA-49E1-9C2B-F1EE000D5186}" type="slidenum">
              <a:rPr lang="en-US" smtClean="0"/>
              <a:pPr/>
              <a:t>44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1" dirty="0"/>
              <a:t>Research, Innovation and Extension  (NAAC 25%)</a:t>
            </a:r>
            <a:br>
              <a:rPr lang="en-IN" sz="1200" b="1" dirty="0"/>
            </a:br>
            <a:r>
              <a:rPr lang="en-IN" sz="1200" b="1" dirty="0"/>
              <a:t>Research and Professional Practice (NIRF 30%)</a:t>
            </a:r>
            <a:endParaRPr lang="en-IN" dirty="0"/>
          </a:p>
        </p:txBody>
      </p:sp>
      <p:sp>
        <p:nvSpPr>
          <p:cNvPr id="4" name="Slide Number Placeholder 3"/>
          <p:cNvSpPr>
            <a:spLocks noGrp="1"/>
          </p:cNvSpPr>
          <p:nvPr>
            <p:ph type="sldNum" sz="quarter" idx="5"/>
          </p:nvPr>
        </p:nvSpPr>
        <p:spPr/>
        <p:txBody>
          <a:bodyPr/>
          <a:lstStyle/>
          <a:p>
            <a:fld id="{5F2EB85B-B6FA-49E1-9C2B-F1EE000D5186}" type="slidenum">
              <a:rPr lang="en-US" smtClean="0"/>
              <a:pPr/>
              <a:t>47</a:t>
            </a:fld>
            <a:endParaRPr lang="en-US"/>
          </a:p>
        </p:txBody>
      </p:sp>
    </p:spTree>
    <p:extLst>
      <p:ext uri="{BB962C8B-B14F-4D97-AF65-F5344CB8AC3E}">
        <p14:creationId xmlns:p14="http://schemas.microsoft.com/office/powerpoint/2010/main" val="4076673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dirty="0"/>
              <a:t>Research, Innovation and Extension  (NAAC 25%)</a:t>
            </a:r>
            <a:br>
              <a:rPr lang="en-IN" sz="1200" dirty="0"/>
            </a:br>
            <a:r>
              <a:rPr lang="en-IN" sz="1200" dirty="0"/>
              <a:t>Research and Professional Practice (NIRF 30%)</a:t>
            </a:r>
            <a:endParaRPr lang="en-US" sz="1200" dirty="0"/>
          </a:p>
          <a:p>
            <a:endParaRPr lang="en-IN" dirty="0"/>
          </a:p>
        </p:txBody>
      </p:sp>
      <p:sp>
        <p:nvSpPr>
          <p:cNvPr id="4" name="Slide Number Placeholder 3"/>
          <p:cNvSpPr>
            <a:spLocks noGrp="1"/>
          </p:cNvSpPr>
          <p:nvPr>
            <p:ph type="sldNum" sz="quarter" idx="5"/>
          </p:nvPr>
        </p:nvSpPr>
        <p:spPr/>
        <p:txBody>
          <a:bodyPr/>
          <a:lstStyle/>
          <a:p>
            <a:fld id="{5F2EB85B-B6FA-49E1-9C2B-F1EE000D5186}" type="slidenum">
              <a:rPr lang="en-US" smtClean="0"/>
              <a:pPr/>
              <a:t>48</a:t>
            </a:fld>
            <a:endParaRPr lang="en-US"/>
          </a:p>
        </p:txBody>
      </p:sp>
    </p:spTree>
    <p:extLst>
      <p:ext uri="{BB962C8B-B14F-4D97-AF65-F5344CB8AC3E}">
        <p14:creationId xmlns:p14="http://schemas.microsoft.com/office/powerpoint/2010/main" val="16201644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dirty="0"/>
              <a:t>Research, Innovation and Extension  (NAAC 25%)</a:t>
            </a:r>
            <a:br>
              <a:rPr lang="en-IN" sz="1200" dirty="0"/>
            </a:br>
            <a:r>
              <a:rPr lang="en-IN" sz="1200" dirty="0"/>
              <a:t>Research and Professional Practice (NIRF 30%)</a:t>
            </a:r>
            <a:endParaRPr lang="en-IN" dirty="0"/>
          </a:p>
        </p:txBody>
      </p:sp>
      <p:sp>
        <p:nvSpPr>
          <p:cNvPr id="4" name="Slide Number Placeholder 3"/>
          <p:cNvSpPr>
            <a:spLocks noGrp="1"/>
          </p:cNvSpPr>
          <p:nvPr>
            <p:ph type="sldNum" sz="quarter" idx="5"/>
          </p:nvPr>
        </p:nvSpPr>
        <p:spPr/>
        <p:txBody>
          <a:bodyPr/>
          <a:lstStyle/>
          <a:p>
            <a:fld id="{5F2EB85B-B6FA-49E1-9C2B-F1EE000D5186}" type="slidenum">
              <a:rPr lang="en-US" smtClean="0"/>
              <a:pPr/>
              <a:t>53</a:t>
            </a:fld>
            <a:endParaRPr lang="en-US"/>
          </a:p>
        </p:txBody>
      </p:sp>
    </p:spTree>
    <p:extLst>
      <p:ext uri="{BB962C8B-B14F-4D97-AF65-F5344CB8AC3E}">
        <p14:creationId xmlns:p14="http://schemas.microsoft.com/office/powerpoint/2010/main" val="21325238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dirty="0"/>
              <a:t>Research, Innovation and Extension  (NAAC 25%)</a:t>
            </a:r>
            <a:br>
              <a:rPr lang="en-IN" sz="1200" dirty="0"/>
            </a:br>
            <a:r>
              <a:rPr lang="en-IN" sz="1200" dirty="0"/>
              <a:t>Research and Professional Practice (NIRF 30%)</a:t>
            </a:r>
            <a:endParaRPr lang="en-IN" dirty="0"/>
          </a:p>
        </p:txBody>
      </p:sp>
      <p:sp>
        <p:nvSpPr>
          <p:cNvPr id="4" name="Slide Number Placeholder 3"/>
          <p:cNvSpPr>
            <a:spLocks noGrp="1"/>
          </p:cNvSpPr>
          <p:nvPr>
            <p:ph type="sldNum" sz="quarter" idx="5"/>
          </p:nvPr>
        </p:nvSpPr>
        <p:spPr/>
        <p:txBody>
          <a:bodyPr/>
          <a:lstStyle/>
          <a:p>
            <a:fld id="{5F2EB85B-B6FA-49E1-9C2B-F1EE000D5186}" type="slidenum">
              <a:rPr lang="en-US" smtClean="0"/>
              <a:pPr/>
              <a:t>54</a:t>
            </a:fld>
            <a:endParaRPr lang="en-US"/>
          </a:p>
        </p:txBody>
      </p:sp>
    </p:spTree>
    <p:extLst>
      <p:ext uri="{BB962C8B-B14F-4D97-AF65-F5344CB8AC3E}">
        <p14:creationId xmlns:p14="http://schemas.microsoft.com/office/powerpoint/2010/main" val="20041051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dirty="0"/>
              <a:t>Research, Innovation and Extension  (NAAC 25%)</a:t>
            </a:r>
            <a:br>
              <a:rPr lang="en-IN" sz="1200" dirty="0"/>
            </a:br>
            <a:r>
              <a:rPr lang="en-IN" sz="1200" dirty="0"/>
              <a:t>Research and Professional Practice (NIRF 30%)</a:t>
            </a:r>
            <a:endParaRPr lang="en-IN" dirty="0"/>
          </a:p>
        </p:txBody>
      </p:sp>
      <p:sp>
        <p:nvSpPr>
          <p:cNvPr id="4" name="Slide Number Placeholder 3"/>
          <p:cNvSpPr>
            <a:spLocks noGrp="1"/>
          </p:cNvSpPr>
          <p:nvPr>
            <p:ph type="sldNum" sz="quarter" idx="5"/>
          </p:nvPr>
        </p:nvSpPr>
        <p:spPr/>
        <p:txBody>
          <a:bodyPr/>
          <a:lstStyle/>
          <a:p>
            <a:fld id="{5F2EB85B-B6FA-49E1-9C2B-F1EE000D5186}" type="slidenum">
              <a:rPr lang="en-US" smtClean="0"/>
              <a:pPr/>
              <a:t>55</a:t>
            </a:fld>
            <a:endParaRPr lang="en-US"/>
          </a:p>
        </p:txBody>
      </p:sp>
    </p:spTree>
    <p:extLst>
      <p:ext uri="{BB962C8B-B14F-4D97-AF65-F5344CB8AC3E}">
        <p14:creationId xmlns:p14="http://schemas.microsoft.com/office/powerpoint/2010/main" val="2060033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dirty="0"/>
              <a:t>(NAAC 20%) </a:t>
            </a:r>
            <a:r>
              <a:rPr lang="en-US" sz="1200" dirty="0"/>
              <a:t>(NIRF 30%)</a:t>
            </a:r>
            <a:r>
              <a:rPr lang="en-IN" sz="1200" dirty="0">
                <a:solidFill>
                  <a:srgbClr val="FFFFFF"/>
                </a:solidFill>
              </a:rPr>
              <a:t> Teaching, Learning, Evaluation &amp; Resources</a:t>
            </a:r>
            <a:endParaRPr lang="en-IN" dirty="0"/>
          </a:p>
        </p:txBody>
      </p:sp>
      <p:sp>
        <p:nvSpPr>
          <p:cNvPr id="4" name="Slide Number Placeholder 3"/>
          <p:cNvSpPr>
            <a:spLocks noGrp="1"/>
          </p:cNvSpPr>
          <p:nvPr>
            <p:ph type="sldNum" sz="quarter" idx="5"/>
          </p:nvPr>
        </p:nvSpPr>
        <p:spPr/>
        <p:txBody>
          <a:bodyPr/>
          <a:lstStyle/>
          <a:p>
            <a:fld id="{5F2EB85B-B6FA-49E1-9C2B-F1EE000D5186}" type="slidenum">
              <a:rPr lang="en-US" smtClean="0"/>
              <a:pPr/>
              <a:t>9</a:t>
            </a:fld>
            <a:endParaRPr lang="en-US"/>
          </a:p>
        </p:txBody>
      </p:sp>
    </p:spTree>
    <p:extLst>
      <p:ext uri="{BB962C8B-B14F-4D97-AF65-F5344CB8AC3E}">
        <p14:creationId xmlns:p14="http://schemas.microsoft.com/office/powerpoint/2010/main" val="19708967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dirty="0"/>
              <a:t>Research, Innovation and Extension  (NAAC 25%)</a:t>
            </a:r>
            <a:br>
              <a:rPr lang="en-IN" sz="1200" dirty="0"/>
            </a:br>
            <a:r>
              <a:rPr lang="en-IN" sz="1200" dirty="0"/>
              <a:t>Research and Professional Practice (NIRF 30%)</a:t>
            </a:r>
            <a:endParaRPr lang="en-IN" dirty="0"/>
          </a:p>
        </p:txBody>
      </p:sp>
      <p:sp>
        <p:nvSpPr>
          <p:cNvPr id="4" name="Slide Number Placeholder 3"/>
          <p:cNvSpPr>
            <a:spLocks noGrp="1"/>
          </p:cNvSpPr>
          <p:nvPr>
            <p:ph type="sldNum" sz="quarter" idx="5"/>
          </p:nvPr>
        </p:nvSpPr>
        <p:spPr/>
        <p:txBody>
          <a:bodyPr/>
          <a:lstStyle/>
          <a:p>
            <a:fld id="{5F2EB85B-B6FA-49E1-9C2B-F1EE000D5186}" type="slidenum">
              <a:rPr lang="en-US" smtClean="0"/>
              <a:pPr/>
              <a:t>56</a:t>
            </a:fld>
            <a:endParaRPr lang="en-US"/>
          </a:p>
        </p:txBody>
      </p:sp>
    </p:spTree>
    <p:extLst>
      <p:ext uri="{BB962C8B-B14F-4D97-AF65-F5344CB8AC3E}">
        <p14:creationId xmlns:p14="http://schemas.microsoft.com/office/powerpoint/2010/main" val="20940260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dirty="0"/>
              <a:t>(25%)</a:t>
            </a:r>
            <a:r>
              <a:rPr lang="en-IN" sz="1200" dirty="0">
                <a:solidFill>
                  <a:srgbClr val="FFFFFF"/>
                </a:solidFill>
              </a:rPr>
              <a:t> Research, Innovation and Extension </a:t>
            </a:r>
            <a:endParaRPr lang="en-US" sz="1200" dirty="0">
              <a:solidFill>
                <a:srgbClr val="FFFFFF"/>
              </a:solidFill>
            </a:endParaRPr>
          </a:p>
          <a:p>
            <a:endParaRPr lang="en-IN" dirty="0"/>
          </a:p>
        </p:txBody>
      </p:sp>
      <p:sp>
        <p:nvSpPr>
          <p:cNvPr id="4" name="Slide Number Placeholder 3"/>
          <p:cNvSpPr>
            <a:spLocks noGrp="1"/>
          </p:cNvSpPr>
          <p:nvPr>
            <p:ph type="sldNum" sz="quarter" idx="5"/>
          </p:nvPr>
        </p:nvSpPr>
        <p:spPr/>
        <p:txBody>
          <a:bodyPr/>
          <a:lstStyle/>
          <a:p>
            <a:fld id="{5F2EB85B-B6FA-49E1-9C2B-F1EE000D5186}" type="slidenum">
              <a:rPr lang="en-US" smtClean="0"/>
              <a:pPr/>
              <a:t>61</a:t>
            </a:fld>
            <a:endParaRPr lang="en-US"/>
          </a:p>
        </p:txBody>
      </p:sp>
    </p:spTree>
    <p:extLst>
      <p:ext uri="{BB962C8B-B14F-4D97-AF65-F5344CB8AC3E}">
        <p14:creationId xmlns:p14="http://schemas.microsoft.com/office/powerpoint/2010/main" val="29368427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Beyond understanding of knowledge/comprehension</a:t>
            </a:r>
          </a:p>
        </p:txBody>
      </p:sp>
      <p:sp>
        <p:nvSpPr>
          <p:cNvPr id="4" name="Slide Number Placeholder 3"/>
          <p:cNvSpPr>
            <a:spLocks noGrp="1"/>
          </p:cNvSpPr>
          <p:nvPr>
            <p:ph type="sldNum" sz="quarter" idx="5"/>
          </p:nvPr>
        </p:nvSpPr>
        <p:spPr/>
        <p:txBody>
          <a:bodyPr/>
          <a:lstStyle/>
          <a:p>
            <a:fld id="{5F2EB85B-B6FA-49E1-9C2B-F1EE000D5186}" type="slidenum">
              <a:rPr lang="en-US" smtClean="0"/>
              <a:pPr/>
              <a:t>70</a:t>
            </a:fld>
            <a:endParaRPr lang="en-US"/>
          </a:p>
        </p:txBody>
      </p:sp>
    </p:spTree>
    <p:extLst>
      <p:ext uri="{BB962C8B-B14F-4D97-AF65-F5344CB8AC3E}">
        <p14:creationId xmlns:p14="http://schemas.microsoft.com/office/powerpoint/2010/main" val="4135948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dirty="0">
                <a:solidFill>
                  <a:schemeClr val="bg1"/>
                </a:solidFill>
              </a:rPr>
              <a:t>First to provide students with  lecture presentations, videos, documents and other resources online on Microsphere using </a:t>
            </a:r>
            <a:r>
              <a:rPr lang="en-IN" sz="1200" dirty="0" err="1">
                <a:solidFill>
                  <a:schemeClr val="bg1"/>
                </a:solidFill>
              </a:rPr>
              <a:t>Wooqer</a:t>
            </a:r>
            <a:r>
              <a:rPr lang="en-IN" sz="1200" dirty="0">
                <a:solidFill>
                  <a:schemeClr val="bg1"/>
                </a:solidFill>
              </a:rPr>
              <a:t> platform </a:t>
            </a:r>
          </a:p>
          <a:p>
            <a:endParaRPr lang="en-IN" dirty="0"/>
          </a:p>
        </p:txBody>
      </p:sp>
      <p:sp>
        <p:nvSpPr>
          <p:cNvPr id="4" name="Slide Number Placeholder 3"/>
          <p:cNvSpPr>
            <a:spLocks noGrp="1"/>
          </p:cNvSpPr>
          <p:nvPr>
            <p:ph type="sldNum" sz="quarter" idx="5"/>
          </p:nvPr>
        </p:nvSpPr>
        <p:spPr/>
        <p:txBody>
          <a:bodyPr/>
          <a:lstStyle/>
          <a:p>
            <a:fld id="{5F2EB85B-B6FA-49E1-9C2B-F1EE000D5186}" type="slidenum">
              <a:rPr lang="en-US" smtClean="0"/>
              <a:pPr/>
              <a:t>10</a:t>
            </a:fld>
            <a:endParaRPr lang="en-US"/>
          </a:p>
        </p:txBody>
      </p:sp>
    </p:spTree>
    <p:extLst>
      <p:ext uri="{BB962C8B-B14F-4D97-AF65-F5344CB8AC3E}">
        <p14:creationId xmlns:p14="http://schemas.microsoft.com/office/powerpoint/2010/main" val="2190114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dirty="0"/>
              <a:t>(NAAC 15%) </a:t>
            </a:r>
            <a:endParaRPr lang="en-IN" dirty="0"/>
          </a:p>
        </p:txBody>
      </p:sp>
      <p:sp>
        <p:nvSpPr>
          <p:cNvPr id="4" name="Slide Number Placeholder 3"/>
          <p:cNvSpPr>
            <a:spLocks noGrp="1"/>
          </p:cNvSpPr>
          <p:nvPr>
            <p:ph type="sldNum" sz="quarter" idx="5"/>
          </p:nvPr>
        </p:nvSpPr>
        <p:spPr/>
        <p:txBody>
          <a:bodyPr/>
          <a:lstStyle/>
          <a:p>
            <a:fld id="{5F2EB85B-B6FA-49E1-9C2B-F1EE000D5186}" type="slidenum">
              <a:rPr lang="en-US" smtClean="0"/>
              <a:pPr/>
              <a:t>12</a:t>
            </a:fld>
            <a:endParaRPr lang="en-US"/>
          </a:p>
        </p:txBody>
      </p:sp>
    </p:spTree>
    <p:extLst>
      <p:ext uri="{BB962C8B-B14F-4D97-AF65-F5344CB8AC3E}">
        <p14:creationId xmlns:p14="http://schemas.microsoft.com/office/powerpoint/2010/main" val="2678117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22613" y="509588"/>
            <a:ext cx="3681412" cy="25495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F2EB85B-B6FA-49E1-9C2B-F1EE000D5186}" type="slidenum">
              <a:rPr lang="en-US" smtClean="0"/>
              <a:pPr/>
              <a:t>13</a:t>
            </a:fld>
            <a:endParaRPr lang="en-US"/>
          </a:p>
        </p:txBody>
      </p:sp>
    </p:spTree>
    <p:extLst>
      <p:ext uri="{BB962C8B-B14F-4D97-AF65-F5344CB8AC3E}">
        <p14:creationId xmlns:p14="http://schemas.microsoft.com/office/powerpoint/2010/main" val="12648773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5F2EB85B-B6FA-49E1-9C2B-F1EE000D5186}" type="slidenum">
              <a:rPr lang="en-US" smtClean="0"/>
              <a:pPr/>
              <a:t>14</a:t>
            </a:fld>
            <a:endParaRPr lang="en-US"/>
          </a:p>
        </p:txBody>
      </p:sp>
    </p:spTree>
    <p:extLst>
      <p:ext uri="{BB962C8B-B14F-4D97-AF65-F5344CB8AC3E}">
        <p14:creationId xmlns:p14="http://schemas.microsoft.com/office/powerpoint/2010/main" val="38774693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5F2EB85B-B6FA-49E1-9C2B-F1EE000D5186}" type="slidenum">
              <a:rPr lang="en-US" smtClean="0"/>
              <a:pPr/>
              <a:t>15</a:t>
            </a:fld>
            <a:endParaRPr lang="en-US"/>
          </a:p>
        </p:txBody>
      </p:sp>
    </p:spTree>
    <p:extLst>
      <p:ext uri="{BB962C8B-B14F-4D97-AF65-F5344CB8AC3E}">
        <p14:creationId xmlns:p14="http://schemas.microsoft.com/office/powerpoint/2010/main" val="27021422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Sapient: Wise, insightful, perceptive</a:t>
            </a:r>
          </a:p>
        </p:txBody>
      </p:sp>
      <p:sp>
        <p:nvSpPr>
          <p:cNvPr id="4" name="Slide Number Placeholder 3"/>
          <p:cNvSpPr>
            <a:spLocks noGrp="1"/>
          </p:cNvSpPr>
          <p:nvPr>
            <p:ph type="sldNum" sz="quarter" idx="5"/>
          </p:nvPr>
        </p:nvSpPr>
        <p:spPr/>
        <p:txBody>
          <a:bodyPr/>
          <a:lstStyle/>
          <a:p>
            <a:fld id="{5F2EB85B-B6FA-49E1-9C2B-F1EE000D5186}" type="slidenum">
              <a:rPr lang="en-US" smtClean="0"/>
              <a:pPr/>
              <a:t>17</a:t>
            </a:fld>
            <a:endParaRPr lang="en-US"/>
          </a:p>
        </p:txBody>
      </p:sp>
    </p:spTree>
    <p:extLst>
      <p:ext uri="{BB962C8B-B14F-4D97-AF65-F5344CB8AC3E}">
        <p14:creationId xmlns:p14="http://schemas.microsoft.com/office/powerpoint/2010/main" val="2729953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8"/>
            <a:ext cx="8420100" cy="1470025"/>
          </a:xfrm>
        </p:spPr>
        <p:txBody>
          <a:bodyPr/>
          <a:lstStyle/>
          <a:p>
            <a:r>
              <a:rPr lang="en-US"/>
              <a:t>Click to edit Master title style</a:t>
            </a:r>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F2CD62F-4A1F-4F5A-A627-FF241365F47E}" type="datetime1">
              <a:rPr lang="en-US" smtClean="0"/>
              <a:pPr/>
              <a:t>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1C0E1C-24F6-42DF-81BA-93E878B603B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5A598B-BA39-4FE1-952C-443B1AE6FA4A}" type="datetime1">
              <a:rPr lang="en-US" smtClean="0"/>
              <a:pPr/>
              <a:t>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1C0E1C-24F6-42DF-81BA-93E878B603B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80337" y="274641"/>
            <a:ext cx="2414588"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6576" y="274641"/>
            <a:ext cx="707866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0C9ABE-9065-440B-B49E-8C131C1B31B9}" type="datetime1">
              <a:rPr lang="en-US" smtClean="0"/>
              <a:pPr/>
              <a:t>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1C0E1C-24F6-42DF-81BA-93E878B603BE}"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6E52E-6123-4EF4-8F53-37F7570509D9}"/>
              </a:ext>
            </a:extLst>
          </p:cNvPr>
          <p:cNvSpPr>
            <a:spLocks noGrp="1"/>
          </p:cNvSpPr>
          <p:nvPr>
            <p:ph type="title"/>
          </p:nvPr>
        </p:nvSpPr>
        <p:spPr>
          <a:xfrm>
            <a:off x="237332" y="227013"/>
            <a:ext cx="8100219" cy="1143000"/>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3A886328-C6ED-4A23-BDE8-C53A5EB92F52}"/>
              </a:ext>
            </a:extLst>
          </p:cNvPr>
          <p:cNvSpPr>
            <a:spLocks noGrp="1"/>
          </p:cNvSpPr>
          <p:nvPr>
            <p:ph type="body" sz="half" idx="1"/>
          </p:nvPr>
        </p:nvSpPr>
        <p:spPr>
          <a:xfrm>
            <a:off x="285486" y="1598613"/>
            <a:ext cx="3917685"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49C718F-CEFA-40CC-9EEA-4E94FBE41EB9}"/>
              </a:ext>
            </a:extLst>
          </p:cNvPr>
          <p:cNvSpPr>
            <a:spLocks noGrp="1"/>
          </p:cNvSpPr>
          <p:nvPr>
            <p:ph sz="half" idx="2"/>
          </p:nvPr>
        </p:nvSpPr>
        <p:spPr>
          <a:xfrm>
            <a:off x="4368271" y="1598613"/>
            <a:ext cx="3919406"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8072DFBD-988F-4D37-9FF2-7B58F520B5F3}"/>
              </a:ext>
            </a:extLst>
          </p:cNvPr>
          <p:cNvSpPr>
            <a:spLocks noGrp="1"/>
          </p:cNvSpPr>
          <p:nvPr>
            <p:ph type="dt" sz="half" idx="10"/>
          </p:nvPr>
        </p:nvSpPr>
        <p:spPr>
          <a:xfrm>
            <a:off x="326761" y="6242051"/>
            <a:ext cx="1931327" cy="474663"/>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C4C651A3-A336-4CE0-A802-C0F8FB95086A}"/>
              </a:ext>
            </a:extLst>
          </p:cNvPr>
          <p:cNvSpPr>
            <a:spLocks noGrp="1"/>
          </p:cNvSpPr>
          <p:nvPr>
            <p:ph type="ftr" sz="quarter" idx="11"/>
          </p:nvPr>
        </p:nvSpPr>
        <p:spPr>
          <a:xfrm>
            <a:off x="2445544" y="6248401"/>
            <a:ext cx="3743987" cy="474663"/>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29C84A3-8FD4-4A64-AD3A-56630C916EAF}"/>
              </a:ext>
            </a:extLst>
          </p:cNvPr>
          <p:cNvSpPr>
            <a:spLocks noGrp="1"/>
          </p:cNvSpPr>
          <p:nvPr>
            <p:ph type="sldNum" sz="quarter" idx="12"/>
          </p:nvPr>
        </p:nvSpPr>
        <p:spPr>
          <a:xfrm>
            <a:off x="6356350" y="6248401"/>
            <a:ext cx="1902090" cy="474663"/>
          </a:xfrm>
        </p:spPr>
        <p:txBody>
          <a:bodyPr/>
          <a:lstStyle>
            <a:lvl1pPr>
              <a:defRPr/>
            </a:lvl1pPr>
          </a:lstStyle>
          <a:p>
            <a:fld id="{AFA6A01B-67F8-43DF-A8A0-55D8044701BA}" type="slidenum">
              <a:rPr lang="en-US" altLang="en-US"/>
              <a:pPr/>
              <a:t>‹#›</a:t>
            </a:fld>
            <a:endParaRPr lang="en-US" altLang="en-US"/>
          </a:p>
        </p:txBody>
      </p:sp>
    </p:spTree>
    <p:extLst>
      <p:ext uri="{BB962C8B-B14F-4D97-AF65-F5344CB8AC3E}">
        <p14:creationId xmlns:p14="http://schemas.microsoft.com/office/powerpoint/2010/main" val="41770864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804A7-4986-4455-8D3F-81B15034B4DE}"/>
              </a:ext>
            </a:extLst>
          </p:cNvPr>
          <p:cNvSpPr>
            <a:spLocks noGrp="1"/>
          </p:cNvSpPr>
          <p:nvPr>
            <p:ph type="title" sz="quarter"/>
          </p:nvPr>
        </p:nvSpPr>
        <p:spPr>
          <a:xfrm>
            <a:off x="495300" y="274638"/>
            <a:ext cx="8915400" cy="1143000"/>
          </a:xfrm>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9A67AC9-E3D0-423F-A7F4-F2D5C6E57416}"/>
              </a:ext>
            </a:extLst>
          </p:cNvPr>
          <p:cNvSpPr>
            <a:spLocks noGrp="1"/>
          </p:cNvSpPr>
          <p:nvPr>
            <p:ph sz="quarter" idx="1"/>
          </p:nvPr>
        </p:nvSpPr>
        <p:spPr>
          <a:xfrm>
            <a:off x="495300" y="1600200"/>
            <a:ext cx="437515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7DE2E4D-9DDA-44A0-99B4-E55056A7FE18}"/>
              </a:ext>
            </a:extLst>
          </p:cNvPr>
          <p:cNvSpPr>
            <a:spLocks noGrp="1"/>
          </p:cNvSpPr>
          <p:nvPr>
            <p:ph sz="quarter" idx="2"/>
          </p:nvPr>
        </p:nvSpPr>
        <p:spPr>
          <a:xfrm>
            <a:off x="5035550" y="1600200"/>
            <a:ext cx="437515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Content Placeholder 4">
            <a:extLst>
              <a:ext uri="{FF2B5EF4-FFF2-40B4-BE49-F238E27FC236}">
                <a16:creationId xmlns:a16="http://schemas.microsoft.com/office/drawing/2014/main" id="{5C471109-6529-4906-8CC8-7C1F6932CECD}"/>
              </a:ext>
            </a:extLst>
          </p:cNvPr>
          <p:cNvSpPr>
            <a:spLocks noGrp="1"/>
          </p:cNvSpPr>
          <p:nvPr>
            <p:ph sz="quarter" idx="3"/>
          </p:nvPr>
        </p:nvSpPr>
        <p:spPr>
          <a:xfrm>
            <a:off x="495300" y="3938589"/>
            <a:ext cx="437515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2A5F97B3-B315-4008-808A-8CCFB071A292}"/>
              </a:ext>
            </a:extLst>
          </p:cNvPr>
          <p:cNvSpPr>
            <a:spLocks noGrp="1"/>
          </p:cNvSpPr>
          <p:nvPr>
            <p:ph sz="quarter" idx="4"/>
          </p:nvPr>
        </p:nvSpPr>
        <p:spPr>
          <a:xfrm>
            <a:off x="5035550" y="3938589"/>
            <a:ext cx="437515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5045EABE-DBDF-491E-AF72-AB47FFCB12C1}"/>
              </a:ext>
            </a:extLst>
          </p:cNvPr>
          <p:cNvSpPr>
            <a:spLocks noGrp="1"/>
          </p:cNvSpPr>
          <p:nvPr>
            <p:ph type="dt" sz="half" idx="10"/>
          </p:nvPr>
        </p:nvSpPr>
        <p:spPr>
          <a:xfrm>
            <a:off x="495300" y="6245225"/>
            <a:ext cx="2311400" cy="476250"/>
          </a:xfrm>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27DB5727-0D56-45EC-BB21-B30C983B15F8}"/>
              </a:ext>
            </a:extLst>
          </p:cNvPr>
          <p:cNvSpPr>
            <a:spLocks noGrp="1"/>
          </p:cNvSpPr>
          <p:nvPr>
            <p:ph type="ftr" sz="quarter" idx="11"/>
          </p:nvPr>
        </p:nvSpPr>
        <p:spPr>
          <a:xfrm>
            <a:off x="3384550" y="6245225"/>
            <a:ext cx="3136900" cy="476250"/>
          </a:xfrm>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6BF178DD-85D5-4E86-9419-887B93683A9D}"/>
              </a:ext>
            </a:extLst>
          </p:cNvPr>
          <p:cNvSpPr>
            <a:spLocks noGrp="1"/>
          </p:cNvSpPr>
          <p:nvPr>
            <p:ph type="sldNum" sz="quarter" idx="12"/>
          </p:nvPr>
        </p:nvSpPr>
        <p:spPr>
          <a:xfrm>
            <a:off x="7099300" y="6245225"/>
            <a:ext cx="2311400" cy="476250"/>
          </a:xfrm>
        </p:spPr>
        <p:txBody>
          <a:bodyPr/>
          <a:lstStyle>
            <a:lvl1pPr>
              <a:defRPr/>
            </a:lvl1pPr>
          </a:lstStyle>
          <a:p>
            <a:fld id="{4DE18D4B-0CAE-42B8-BF10-AC2260B40DC6}" type="slidenum">
              <a:rPr lang="en-US" altLang="en-US"/>
              <a:pPr/>
              <a:t>‹#›</a:t>
            </a:fld>
            <a:endParaRPr lang="en-US" altLang="en-US"/>
          </a:p>
        </p:txBody>
      </p:sp>
    </p:spTree>
    <p:extLst>
      <p:ext uri="{BB962C8B-B14F-4D97-AF65-F5344CB8AC3E}">
        <p14:creationId xmlns:p14="http://schemas.microsoft.com/office/powerpoint/2010/main" val="3448175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EAA0A5F-3718-4EB3-905D-2FE061366C17}" type="datetime1">
              <a:rPr lang="en-US" smtClean="0"/>
              <a:pPr/>
              <a:t>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1C0E1C-24F6-42DF-81BA-93E878B603B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03"/>
            <a:ext cx="84201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E04919-9284-4D8B-985F-7D09213D4D57}" type="datetime1">
              <a:rPr lang="en-US" smtClean="0"/>
              <a:pPr/>
              <a:t>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1C0E1C-24F6-42DF-81BA-93E878B603B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6575" y="1600203"/>
            <a:ext cx="47466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48300" y="1600203"/>
            <a:ext cx="47466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6768CB1-4913-4CC1-8142-36C84502A1EE}" type="datetime1">
              <a:rPr lang="en-US" smtClean="0"/>
              <a:pPr/>
              <a:t>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1C0E1C-24F6-42DF-81BA-93E878B603B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32112"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112"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6008ED-B8A3-480C-94BF-12785DC9DF7F}" type="datetime1">
              <a:rPr lang="en-US" smtClean="0"/>
              <a:pPr/>
              <a:t>12/4/2021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1C0E1C-24F6-42DF-81BA-93E878B603B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BC46414-397D-4AFD-800C-AF2FA4EE122B}" type="datetime1">
              <a:rPr lang="en-US" smtClean="0"/>
              <a:pPr/>
              <a:t>12/4/2021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1C0E1C-24F6-42DF-81BA-93E878B603B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D5378F-CDA5-470D-A70F-9D61F65F987E}" type="datetime1">
              <a:rPr lang="en-US" smtClean="0"/>
              <a:pPr/>
              <a:t>12/4/2021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1C0E1C-24F6-42DF-81BA-93E878B603B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872972" y="273053"/>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6013C1-7FA9-4C8E-980A-4C8050389B14}" type="datetime1">
              <a:rPr lang="en-US" smtClean="0"/>
              <a:pPr/>
              <a:t>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1C0E1C-24F6-42DF-81BA-93E878B603B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951E351-D656-4588-B1C1-D97D24E4E290}" type="datetime1">
              <a:rPr lang="en-US" smtClean="0"/>
              <a:pPr/>
              <a:t>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1C0E1C-24F6-42DF-81BA-93E878B603B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95300" y="1600203"/>
            <a:ext cx="89154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95300" y="6356353"/>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AE128E-C514-4584-8629-7DBBFBB9452C}" type="datetime1">
              <a:rPr lang="en-US" smtClean="0"/>
              <a:pPr/>
              <a:t>12/4/2021</a:t>
            </a:fld>
            <a:endParaRPr lang="en-US"/>
          </a:p>
        </p:txBody>
      </p:sp>
      <p:sp>
        <p:nvSpPr>
          <p:cNvPr id="5" name="Footer Placeholder 4"/>
          <p:cNvSpPr>
            <a:spLocks noGrp="1"/>
          </p:cNvSpPr>
          <p:nvPr>
            <p:ph type="ftr" sz="quarter" idx="3"/>
          </p:nvPr>
        </p:nvSpPr>
        <p:spPr>
          <a:xfrm>
            <a:off x="3384550" y="6356353"/>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099300" y="6356353"/>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1C0E1C-24F6-42DF-81BA-93E878B603B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3.xml"/><Relationship Id="rId5" Type="http://schemas.openxmlformats.org/officeDocument/2006/relationships/image" Target="../media/image28.jpeg"/><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1.png"/><Relationship Id="rId7"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1.png"/><Relationship Id="rId7"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0.jpe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png"/><Relationship Id="rId2" Type="http://schemas.openxmlformats.org/officeDocument/2006/relationships/image" Target="../media/image74.png"/><Relationship Id="rId16"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5" Type="http://schemas.openxmlformats.org/officeDocument/2006/relationships/image" Target="../media/image8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 Id="rId14" Type="http://schemas.openxmlformats.org/officeDocument/2006/relationships/image" Target="../media/image86.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97.jpeg"/><Relationship Id="rId13" Type="http://schemas.openxmlformats.org/officeDocument/2006/relationships/image" Target="../media/image102.jpeg"/><Relationship Id="rId3" Type="http://schemas.openxmlformats.org/officeDocument/2006/relationships/image" Target="../media/image92.jpeg"/><Relationship Id="rId7" Type="http://schemas.openxmlformats.org/officeDocument/2006/relationships/image" Target="../media/image96.jpeg"/><Relationship Id="rId12" Type="http://schemas.openxmlformats.org/officeDocument/2006/relationships/image" Target="../media/image101.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5.jpeg"/><Relationship Id="rId11" Type="http://schemas.openxmlformats.org/officeDocument/2006/relationships/image" Target="../media/image100.jpeg"/><Relationship Id="rId5" Type="http://schemas.openxmlformats.org/officeDocument/2006/relationships/image" Target="../media/image94.jpeg"/><Relationship Id="rId10" Type="http://schemas.openxmlformats.org/officeDocument/2006/relationships/image" Target="../media/image99.jpeg"/><Relationship Id="rId4" Type="http://schemas.openxmlformats.org/officeDocument/2006/relationships/image" Target="../media/image93.jpeg"/><Relationship Id="rId9" Type="http://schemas.openxmlformats.org/officeDocument/2006/relationships/image" Target="../media/image98.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104.jpeg"/><Relationship Id="rId7" Type="http://schemas.openxmlformats.org/officeDocument/2006/relationships/image" Target="../media/image108.jpeg"/><Relationship Id="rId2" Type="http://schemas.openxmlformats.org/officeDocument/2006/relationships/image" Target="../media/image103.jpeg"/><Relationship Id="rId1" Type="http://schemas.openxmlformats.org/officeDocument/2006/relationships/slideLayout" Target="../slideLayouts/slideLayout2.xml"/><Relationship Id="rId6" Type="http://schemas.openxmlformats.org/officeDocument/2006/relationships/image" Target="../media/image107.jpeg"/><Relationship Id="rId5" Type="http://schemas.openxmlformats.org/officeDocument/2006/relationships/image" Target="../media/image106.jpeg"/><Relationship Id="rId10" Type="http://schemas.openxmlformats.org/officeDocument/2006/relationships/image" Target="../media/image111.jpeg"/><Relationship Id="rId4" Type="http://schemas.openxmlformats.org/officeDocument/2006/relationships/image" Target="../media/image105.jpeg"/><Relationship Id="rId9" Type="http://schemas.openxmlformats.org/officeDocument/2006/relationships/image" Target="../media/image110.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12.wmf"/></Relationships>
</file>

<file path=ppt/slides/_rels/slide5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hyperlink" Target="http://www.sciencedirect.com/science?_ob=GatewayURL&amp;_method=citationSearch&amp;_urlVersion=4&amp;_origin=SDTOPTWOFIVE&amp;_version=1&amp;_piikey=S096085240901654X&amp;md5=e5d14e4a7ede6675df3568b0668fc303"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www.sciencedirect.com/science?_ob=GatewayURL&amp;_method=citationSearch&amp;_urlVersion=4&amp;_origin=SDTOPTWOFIVE&amp;_version=1&amp;_piikey=S096085240901654X&amp;md5=e5d14e4a7ede6675df3568b0668fc303"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microsphere.wooqer.com/loginRegister.do"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B7BA18-82AC-4F73-A843-CD22FEA678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6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0A18D471-708A-40E6-B998-65CD717785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905997" cy="6858000"/>
            <a:chOff x="1" y="0"/>
            <a:chExt cx="12191996" cy="6858000"/>
          </a:xfrm>
        </p:grpSpPr>
        <p:sp useBgFill="1">
          <p:nvSpPr>
            <p:cNvPr id="13" name="Rectangle 12">
              <a:extLst>
                <a:ext uri="{FF2B5EF4-FFF2-40B4-BE49-F238E27FC236}">
                  <a16:creationId xmlns:a16="http://schemas.microsoft.com/office/drawing/2014/main" id="{2BA89D80-A205-4952-A46F-A135B693B8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ln w="0">
              <a:noFill/>
              <a:prstDash val="solid"/>
              <a:round/>
              <a:headEnd/>
              <a:tailEnd/>
            </a:ln>
          </p:spPr>
          <p:txBody>
            <a:bodyPr rtlCol="0" anchor="ctr"/>
            <a:lstStyle/>
            <a:p>
              <a:pPr algn="ctr" defTabSz="457200"/>
              <a:endParaRPr lang="en-US" dirty="0">
                <a:solidFill>
                  <a:schemeClr val="tx1"/>
                </a:solidFill>
              </a:endParaRPr>
            </a:p>
          </p:txBody>
        </p:sp>
        <p:sp>
          <p:nvSpPr>
            <p:cNvPr id="14" name="Rectangle 13">
              <a:extLst>
                <a:ext uri="{FF2B5EF4-FFF2-40B4-BE49-F238E27FC236}">
                  <a16:creationId xmlns:a16="http://schemas.microsoft.com/office/drawing/2014/main" id="{FFF73490-1CDC-4DA0-A5DC-3F4139460B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457200"/>
              <a:endParaRPr lang="en-US" dirty="0">
                <a:solidFill>
                  <a:schemeClr val="tx1"/>
                </a:solidFill>
              </a:endParaRPr>
            </a:p>
          </p:txBody>
        </p:sp>
      </p:grpSp>
      <p:sp>
        <p:nvSpPr>
          <p:cNvPr id="3" name="Subtitle 2"/>
          <p:cNvSpPr>
            <a:spLocks noGrp="1"/>
          </p:cNvSpPr>
          <p:nvPr>
            <p:ph type="subTitle" idx="1"/>
          </p:nvPr>
        </p:nvSpPr>
        <p:spPr>
          <a:xfrm>
            <a:off x="930229" y="5996669"/>
            <a:ext cx="4547859" cy="783686"/>
          </a:xfrm>
          <a:solidFill>
            <a:schemeClr val="accent3">
              <a:lumMod val="20000"/>
              <a:lumOff val="80000"/>
            </a:schemeClr>
          </a:solidFill>
        </p:spPr>
        <p:txBody>
          <a:bodyPr>
            <a:normAutofit/>
          </a:bodyPr>
          <a:lstStyle/>
          <a:p>
            <a:r>
              <a:rPr lang="en-IN" sz="1800" b="1" dirty="0"/>
              <a:t>Maharshi Dayanand Saraswati University Ajmer</a:t>
            </a:r>
            <a:endParaRPr lang="en-US" sz="1800" b="1" dirty="0">
              <a:solidFill>
                <a:schemeClr val="tx1">
                  <a:alpha val="60000"/>
                </a:schemeClr>
              </a:solidFill>
            </a:endParaRPr>
          </a:p>
        </p:txBody>
      </p:sp>
      <p:sp>
        <p:nvSpPr>
          <p:cNvPr id="16" name="Freeform: Shape 15">
            <a:extLst>
              <a:ext uri="{FF2B5EF4-FFF2-40B4-BE49-F238E27FC236}">
                <a16:creationId xmlns:a16="http://schemas.microsoft.com/office/drawing/2014/main" id="{79D730AC-06E5-4840-86DF-F67855B1DB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97516" y="0"/>
            <a:ext cx="4292047" cy="6858000"/>
          </a:xfrm>
          <a:custGeom>
            <a:avLst/>
            <a:gdLst>
              <a:gd name="connsiteX0" fmla="*/ 189795 w 5282519"/>
              <a:gd name="connsiteY0" fmla="*/ 0 h 6858000"/>
              <a:gd name="connsiteX1" fmla="*/ 5282519 w 5282519"/>
              <a:gd name="connsiteY1" fmla="*/ 0 h 6858000"/>
              <a:gd name="connsiteX2" fmla="*/ 5282519 w 5282519"/>
              <a:gd name="connsiteY2" fmla="*/ 6858000 h 6858000"/>
              <a:gd name="connsiteX3" fmla="*/ 189795 w 5282519"/>
              <a:gd name="connsiteY3" fmla="*/ 6858000 h 6858000"/>
              <a:gd name="connsiteX4" fmla="*/ 184756 w 5282519"/>
              <a:gd name="connsiteY4" fmla="*/ 6791325 h 6858000"/>
              <a:gd name="connsiteX5" fmla="*/ 176358 w 5282519"/>
              <a:gd name="connsiteY5" fmla="*/ 6735762 h 6858000"/>
              <a:gd name="connsiteX6" fmla="*/ 166281 w 5282519"/>
              <a:gd name="connsiteY6" fmla="*/ 6683375 h 6858000"/>
              <a:gd name="connsiteX7" fmla="*/ 149485 w 5282519"/>
              <a:gd name="connsiteY7" fmla="*/ 6640512 h 6858000"/>
              <a:gd name="connsiteX8" fmla="*/ 132689 w 5282519"/>
              <a:gd name="connsiteY8" fmla="*/ 6597650 h 6858000"/>
              <a:gd name="connsiteX9" fmla="*/ 112534 w 5282519"/>
              <a:gd name="connsiteY9" fmla="*/ 6561137 h 6858000"/>
              <a:gd name="connsiteX10" fmla="*/ 92379 w 5282519"/>
              <a:gd name="connsiteY10" fmla="*/ 6523037 h 6858000"/>
              <a:gd name="connsiteX11" fmla="*/ 73903 w 5282519"/>
              <a:gd name="connsiteY11" fmla="*/ 6488112 h 6858000"/>
              <a:gd name="connsiteX12" fmla="*/ 55427 w 5282519"/>
              <a:gd name="connsiteY12" fmla="*/ 6448425 h 6858000"/>
              <a:gd name="connsiteX13" fmla="*/ 38632 w 5282519"/>
              <a:gd name="connsiteY13" fmla="*/ 6407150 h 6858000"/>
              <a:gd name="connsiteX14" fmla="*/ 23515 w 5282519"/>
              <a:gd name="connsiteY14" fmla="*/ 6361112 h 6858000"/>
              <a:gd name="connsiteX15" fmla="*/ 11758 w 5282519"/>
              <a:gd name="connsiteY15" fmla="*/ 6311900 h 6858000"/>
              <a:gd name="connsiteX16" fmla="*/ 3359 w 5282519"/>
              <a:gd name="connsiteY16" fmla="*/ 6251575 h 6858000"/>
              <a:gd name="connsiteX17" fmla="*/ 0 w 5282519"/>
              <a:gd name="connsiteY17" fmla="*/ 6183312 h 6858000"/>
              <a:gd name="connsiteX18" fmla="*/ 3359 w 5282519"/>
              <a:gd name="connsiteY18" fmla="*/ 6113462 h 6858000"/>
              <a:gd name="connsiteX19" fmla="*/ 11758 w 5282519"/>
              <a:gd name="connsiteY19" fmla="*/ 6056312 h 6858000"/>
              <a:gd name="connsiteX20" fmla="*/ 23515 w 5282519"/>
              <a:gd name="connsiteY20" fmla="*/ 6003925 h 6858000"/>
              <a:gd name="connsiteX21" fmla="*/ 38632 w 5282519"/>
              <a:gd name="connsiteY21" fmla="*/ 5956300 h 6858000"/>
              <a:gd name="connsiteX22" fmla="*/ 55427 w 5282519"/>
              <a:gd name="connsiteY22" fmla="*/ 5915025 h 6858000"/>
              <a:gd name="connsiteX23" fmla="*/ 75583 w 5282519"/>
              <a:gd name="connsiteY23" fmla="*/ 5876925 h 6858000"/>
              <a:gd name="connsiteX24" fmla="*/ 95738 w 5282519"/>
              <a:gd name="connsiteY24" fmla="*/ 5840412 h 6858000"/>
              <a:gd name="connsiteX25" fmla="*/ 115893 w 5282519"/>
              <a:gd name="connsiteY25" fmla="*/ 5802312 h 6858000"/>
              <a:gd name="connsiteX26" fmla="*/ 134368 w 5282519"/>
              <a:gd name="connsiteY26" fmla="*/ 5762625 h 6858000"/>
              <a:gd name="connsiteX27" fmla="*/ 152844 w 5282519"/>
              <a:gd name="connsiteY27" fmla="*/ 5721350 h 6858000"/>
              <a:gd name="connsiteX28" fmla="*/ 167960 w 5282519"/>
              <a:gd name="connsiteY28" fmla="*/ 5675312 h 6858000"/>
              <a:gd name="connsiteX29" fmla="*/ 178038 w 5282519"/>
              <a:gd name="connsiteY29" fmla="*/ 5622925 h 6858000"/>
              <a:gd name="connsiteX30" fmla="*/ 188115 w 5282519"/>
              <a:gd name="connsiteY30" fmla="*/ 5562600 h 6858000"/>
              <a:gd name="connsiteX31" fmla="*/ 189795 w 5282519"/>
              <a:gd name="connsiteY31" fmla="*/ 5494337 h 6858000"/>
              <a:gd name="connsiteX32" fmla="*/ 188115 w 5282519"/>
              <a:gd name="connsiteY32" fmla="*/ 5426075 h 6858000"/>
              <a:gd name="connsiteX33" fmla="*/ 178038 w 5282519"/>
              <a:gd name="connsiteY33" fmla="*/ 5365750 h 6858000"/>
              <a:gd name="connsiteX34" fmla="*/ 167960 w 5282519"/>
              <a:gd name="connsiteY34" fmla="*/ 5313362 h 6858000"/>
              <a:gd name="connsiteX35" fmla="*/ 152844 w 5282519"/>
              <a:gd name="connsiteY35" fmla="*/ 5268912 h 6858000"/>
              <a:gd name="connsiteX36" fmla="*/ 134368 w 5282519"/>
              <a:gd name="connsiteY36" fmla="*/ 5226050 h 6858000"/>
              <a:gd name="connsiteX37" fmla="*/ 115893 w 5282519"/>
              <a:gd name="connsiteY37" fmla="*/ 5186362 h 6858000"/>
              <a:gd name="connsiteX38" fmla="*/ 95738 w 5282519"/>
              <a:gd name="connsiteY38" fmla="*/ 5149850 h 6858000"/>
              <a:gd name="connsiteX39" fmla="*/ 75583 w 5282519"/>
              <a:gd name="connsiteY39" fmla="*/ 5114925 h 6858000"/>
              <a:gd name="connsiteX40" fmla="*/ 55427 w 5282519"/>
              <a:gd name="connsiteY40" fmla="*/ 5075237 h 6858000"/>
              <a:gd name="connsiteX41" fmla="*/ 38632 w 5282519"/>
              <a:gd name="connsiteY41" fmla="*/ 5033962 h 6858000"/>
              <a:gd name="connsiteX42" fmla="*/ 23515 w 5282519"/>
              <a:gd name="connsiteY42" fmla="*/ 4987925 h 6858000"/>
              <a:gd name="connsiteX43" fmla="*/ 11758 w 5282519"/>
              <a:gd name="connsiteY43" fmla="*/ 4935537 h 6858000"/>
              <a:gd name="connsiteX44" fmla="*/ 3359 w 5282519"/>
              <a:gd name="connsiteY44" fmla="*/ 4875212 h 6858000"/>
              <a:gd name="connsiteX45" fmla="*/ 0 w 5282519"/>
              <a:gd name="connsiteY45" fmla="*/ 4806950 h 6858000"/>
              <a:gd name="connsiteX46" fmla="*/ 3359 w 5282519"/>
              <a:gd name="connsiteY46" fmla="*/ 4738687 h 6858000"/>
              <a:gd name="connsiteX47" fmla="*/ 11758 w 5282519"/>
              <a:gd name="connsiteY47" fmla="*/ 4678362 h 6858000"/>
              <a:gd name="connsiteX48" fmla="*/ 23515 w 5282519"/>
              <a:gd name="connsiteY48" fmla="*/ 4625975 h 6858000"/>
              <a:gd name="connsiteX49" fmla="*/ 38632 w 5282519"/>
              <a:gd name="connsiteY49" fmla="*/ 4579937 h 6858000"/>
              <a:gd name="connsiteX50" fmla="*/ 55427 w 5282519"/>
              <a:gd name="connsiteY50" fmla="*/ 4537075 h 6858000"/>
              <a:gd name="connsiteX51" fmla="*/ 75583 w 5282519"/>
              <a:gd name="connsiteY51" fmla="*/ 4498975 h 6858000"/>
              <a:gd name="connsiteX52" fmla="*/ 115893 w 5282519"/>
              <a:gd name="connsiteY52" fmla="*/ 4424362 h 6858000"/>
              <a:gd name="connsiteX53" fmla="*/ 134368 w 5282519"/>
              <a:gd name="connsiteY53" fmla="*/ 4386262 h 6858000"/>
              <a:gd name="connsiteX54" fmla="*/ 152844 w 5282519"/>
              <a:gd name="connsiteY54" fmla="*/ 4343400 h 6858000"/>
              <a:gd name="connsiteX55" fmla="*/ 167960 w 5282519"/>
              <a:gd name="connsiteY55" fmla="*/ 4297362 h 6858000"/>
              <a:gd name="connsiteX56" fmla="*/ 178038 w 5282519"/>
              <a:gd name="connsiteY56" fmla="*/ 4244975 h 6858000"/>
              <a:gd name="connsiteX57" fmla="*/ 188115 w 5282519"/>
              <a:gd name="connsiteY57" fmla="*/ 4186237 h 6858000"/>
              <a:gd name="connsiteX58" fmla="*/ 189795 w 5282519"/>
              <a:gd name="connsiteY58" fmla="*/ 4116387 h 6858000"/>
              <a:gd name="connsiteX59" fmla="*/ 188115 w 5282519"/>
              <a:gd name="connsiteY59" fmla="*/ 4048125 h 6858000"/>
              <a:gd name="connsiteX60" fmla="*/ 178038 w 5282519"/>
              <a:gd name="connsiteY60" fmla="*/ 3987800 h 6858000"/>
              <a:gd name="connsiteX61" fmla="*/ 167960 w 5282519"/>
              <a:gd name="connsiteY61" fmla="*/ 3935412 h 6858000"/>
              <a:gd name="connsiteX62" fmla="*/ 152844 w 5282519"/>
              <a:gd name="connsiteY62" fmla="*/ 3890962 h 6858000"/>
              <a:gd name="connsiteX63" fmla="*/ 134368 w 5282519"/>
              <a:gd name="connsiteY63" fmla="*/ 3848100 h 6858000"/>
              <a:gd name="connsiteX64" fmla="*/ 115893 w 5282519"/>
              <a:gd name="connsiteY64" fmla="*/ 3811587 h 6858000"/>
              <a:gd name="connsiteX65" fmla="*/ 75583 w 5282519"/>
              <a:gd name="connsiteY65" fmla="*/ 3736975 h 6858000"/>
              <a:gd name="connsiteX66" fmla="*/ 55427 w 5282519"/>
              <a:gd name="connsiteY66" fmla="*/ 3697287 h 6858000"/>
              <a:gd name="connsiteX67" fmla="*/ 38632 w 5282519"/>
              <a:gd name="connsiteY67" fmla="*/ 3656012 h 6858000"/>
              <a:gd name="connsiteX68" fmla="*/ 23515 w 5282519"/>
              <a:gd name="connsiteY68" fmla="*/ 3609975 h 6858000"/>
              <a:gd name="connsiteX69" fmla="*/ 11758 w 5282519"/>
              <a:gd name="connsiteY69" fmla="*/ 3557587 h 6858000"/>
              <a:gd name="connsiteX70" fmla="*/ 3359 w 5282519"/>
              <a:gd name="connsiteY70" fmla="*/ 3497262 h 6858000"/>
              <a:gd name="connsiteX71" fmla="*/ 0 w 5282519"/>
              <a:gd name="connsiteY71" fmla="*/ 3427412 h 6858000"/>
              <a:gd name="connsiteX72" fmla="*/ 3359 w 5282519"/>
              <a:gd name="connsiteY72" fmla="*/ 3360737 h 6858000"/>
              <a:gd name="connsiteX73" fmla="*/ 11758 w 5282519"/>
              <a:gd name="connsiteY73" fmla="*/ 3300412 h 6858000"/>
              <a:gd name="connsiteX74" fmla="*/ 23515 w 5282519"/>
              <a:gd name="connsiteY74" fmla="*/ 3248025 h 6858000"/>
              <a:gd name="connsiteX75" fmla="*/ 38632 w 5282519"/>
              <a:gd name="connsiteY75" fmla="*/ 3201987 h 6858000"/>
              <a:gd name="connsiteX76" fmla="*/ 55427 w 5282519"/>
              <a:gd name="connsiteY76" fmla="*/ 3160712 h 6858000"/>
              <a:gd name="connsiteX77" fmla="*/ 75583 w 5282519"/>
              <a:gd name="connsiteY77" fmla="*/ 3121025 h 6858000"/>
              <a:gd name="connsiteX78" fmla="*/ 95738 w 5282519"/>
              <a:gd name="connsiteY78" fmla="*/ 3084512 h 6858000"/>
              <a:gd name="connsiteX79" fmla="*/ 115893 w 5282519"/>
              <a:gd name="connsiteY79" fmla="*/ 3046412 h 6858000"/>
              <a:gd name="connsiteX80" fmla="*/ 134368 w 5282519"/>
              <a:gd name="connsiteY80" fmla="*/ 3009900 h 6858000"/>
              <a:gd name="connsiteX81" fmla="*/ 152844 w 5282519"/>
              <a:gd name="connsiteY81" fmla="*/ 2967037 h 6858000"/>
              <a:gd name="connsiteX82" fmla="*/ 167960 w 5282519"/>
              <a:gd name="connsiteY82" fmla="*/ 2922587 h 6858000"/>
              <a:gd name="connsiteX83" fmla="*/ 178038 w 5282519"/>
              <a:gd name="connsiteY83" fmla="*/ 2868612 h 6858000"/>
              <a:gd name="connsiteX84" fmla="*/ 188115 w 5282519"/>
              <a:gd name="connsiteY84" fmla="*/ 2809875 h 6858000"/>
              <a:gd name="connsiteX85" fmla="*/ 189795 w 5282519"/>
              <a:gd name="connsiteY85" fmla="*/ 2741612 h 6858000"/>
              <a:gd name="connsiteX86" fmla="*/ 188115 w 5282519"/>
              <a:gd name="connsiteY86" fmla="*/ 2671762 h 6858000"/>
              <a:gd name="connsiteX87" fmla="*/ 178038 w 5282519"/>
              <a:gd name="connsiteY87" fmla="*/ 2613025 h 6858000"/>
              <a:gd name="connsiteX88" fmla="*/ 167960 w 5282519"/>
              <a:gd name="connsiteY88" fmla="*/ 2560637 h 6858000"/>
              <a:gd name="connsiteX89" fmla="*/ 152844 w 5282519"/>
              <a:gd name="connsiteY89" fmla="*/ 2513012 h 6858000"/>
              <a:gd name="connsiteX90" fmla="*/ 134368 w 5282519"/>
              <a:gd name="connsiteY90" fmla="*/ 2471737 h 6858000"/>
              <a:gd name="connsiteX91" fmla="*/ 115893 w 5282519"/>
              <a:gd name="connsiteY91" fmla="*/ 2433637 h 6858000"/>
              <a:gd name="connsiteX92" fmla="*/ 95738 w 5282519"/>
              <a:gd name="connsiteY92" fmla="*/ 2395537 h 6858000"/>
              <a:gd name="connsiteX93" fmla="*/ 75583 w 5282519"/>
              <a:gd name="connsiteY93" fmla="*/ 2359025 h 6858000"/>
              <a:gd name="connsiteX94" fmla="*/ 55427 w 5282519"/>
              <a:gd name="connsiteY94" fmla="*/ 2319337 h 6858000"/>
              <a:gd name="connsiteX95" fmla="*/ 38632 w 5282519"/>
              <a:gd name="connsiteY95" fmla="*/ 2278062 h 6858000"/>
              <a:gd name="connsiteX96" fmla="*/ 23515 w 5282519"/>
              <a:gd name="connsiteY96" fmla="*/ 2232025 h 6858000"/>
              <a:gd name="connsiteX97" fmla="*/ 11758 w 5282519"/>
              <a:gd name="connsiteY97" fmla="*/ 2179637 h 6858000"/>
              <a:gd name="connsiteX98" fmla="*/ 3359 w 5282519"/>
              <a:gd name="connsiteY98" fmla="*/ 2119312 h 6858000"/>
              <a:gd name="connsiteX99" fmla="*/ 0 w 5282519"/>
              <a:gd name="connsiteY99" fmla="*/ 2051050 h 6858000"/>
              <a:gd name="connsiteX100" fmla="*/ 3359 w 5282519"/>
              <a:gd name="connsiteY100" fmla="*/ 1982787 h 6858000"/>
              <a:gd name="connsiteX101" fmla="*/ 11758 w 5282519"/>
              <a:gd name="connsiteY101" fmla="*/ 1922462 h 6858000"/>
              <a:gd name="connsiteX102" fmla="*/ 23515 w 5282519"/>
              <a:gd name="connsiteY102" fmla="*/ 1870075 h 6858000"/>
              <a:gd name="connsiteX103" fmla="*/ 38632 w 5282519"/>
              <a:gd name="connsiteY103" fmla="*/ 1824037 h 6858000"/>
              <a:gd name="connsiteX104" fmla="*/ 55427 w 5282519"/>
              <a:gd name="connsiteY104" fmla="*/ 1782762 h 6858000"/>
              <a:gd name="connsiteX105" fmla="*/ 75583 w 5282519"/>
              <a:gd name="connsiteY105" fmla="*/ 1743075 h 6858000"/>
              <a:gd name="connsiteX106" fmla="*/ 95738 w 5282519"/>
              <a:gd name="connsiteY106" fmla="*/ 1708150 h 6858000"/>
              <a:gd name="connsiteX107" fmla="*/ 115893 w 5282519"/>
              <a:gd name="connsiteY107" fmla="*/ 1671637 h 6858000"/>
              <a:gd name="connsiteX108" fmla="*/ 134368 w 5282519"/>
              <a:gd name="connsiteY108" fmla="*/ 1631950 h 6858000"/>
              <a:gd name="connsiteX109" fmla="*/ 152844 w 5282519"/>
              <a:gd name="connsiteY109" fmla="*/ 1589087 h 6858000"/>
              <a:gd name="connsiteX110" fmla="*/ 167960 w 5282519"/>
              <a:gd name="connsiteY110" fmla="*/ 1544637 h 6858000"/>
              <a:gd name="connsiteX111" fmla="*/ 178038 w 5282519"/>
              <a:gd name="connsiteY111" fmla="*/ 1492250 h 6858000"/>
              <a:gd name="connsiteX112" fmla="*/ 188115 w 5282519"/>
              <a:gd name="connsiteY112" fmla="*/ 1431925 h 6858000"/>
              <a:gd name="connsiteX113" fmla="*/ 189795 w 5282519"/>
              <a:gd name="connsiteY113" fmla="*/ 1363662 h 6858000"/>
              <a:gd name="connsiteX114" fmla="*/ 188115 w 5282519"/>
              <a:gd name="connsiteY114" fmla="*/ 1295400 h 6858000"/>
              <a:gd name="connsiteX115" fmla="*/ 178038 w 5282519"/>
              <a:gd name="connsiteY115" fmla="*/ 1235075 h 6858000"/>
              <a:gd name="connsiteX116" fmla="*/ 167960 w 5282519"/>
              <a:gd name="connsiteY116" fmla="*/ 1182687 h 6858000"/>
              <a:gd name="connsiteX117" fmla="*/ 152844 w 5282519"/>
              <a:gd name="connsiteY117" fmla="*/ 1136650 h 6858000"/>
              <a:gd name="connsiteX118" fmla="*/ 134368 w 5282519"/>
              <a:gd name="connsiteY118" fmla="*/ 1095375 h 6858000"/>
              <a:gd name="connsiteX119" fmla="*/ 115893 w 5282519"/>
              <a:gd name="connsiteY119" fmla="*/ 1055687 h 6858000"/>
              <a:gd name="connsiteX120" fmla="*/ 95738 w 5282519"/>
              <a:gd name="connsiteY120" fmla="*/ 1017587 h 6858000"/>
              <a:gd name="connsiteX121" fmla="*/ 75583 w 5282519"/>
              <a:gd name="connsiteY121" fmla="*/ 981075 h 6858000"/>
              <a:gd name="connsiteX122" fmla="*/ 55427 w 5282519"/>
              <a:gd name="connsiteY122" fmla="*/ 942975 h 6858000"/>
              <a:gd name="connsiteX123" fmla="*/ 38632 w 5282519"/>
              <a:gd name="connsiteY123" fmla="*/ 901700 h 6858000"/>
              <a:gd name="connsiteX124" fmla="*/ 23515 w 5282519"/>
              <a:gd name="connsiteY124" fmla="*/ 854075 h 6858000"/>
              <a:gd name="connsiteX125" fmla="*/ 11758 w 5282519"/>
              <a:gd name="connsiteY125" fmla="*/ 801687 h 6858000"/>
              <a:gd name="connsiteX126" fmla="*/ 3359 w 5282519"/>
              <a:gd name="connsiteY126" fmla="*/ 744537 h 6858000"/>
              <a:gd name="connsiteX127" fmla="*/ 0 w 5282519"/>
              <a:gd name="connsiteY127" fmla="*/ 673100 h 6858000"/>
              <a:gd name="connsiteX128" fmla="*/ 3359 w 5282519"/>
              <a:gd name="connsiteY128" fmla="*/ 606425 h 6858000"/>
              <a:gd name="connsiteX129" fmla="*/ 11758 w 5282519"/>
              <a:gd name="connsiteY129" fmla="*/ 546100 h 6858000"/>
              <a:gd name="connsiteX130" fmla="*/ 23515 w 5282519"/>
              <a:gd name="connsiteY130" fmla="*/ 496887 h 6858000"/>
              <a:gd name="connsiteX131" fmla="*/ 38632 w 5282519"/>
              <a:gd name="connsiteY131" fmla="*/ 450850 h 6858000"/>
              <a:gd name="connsiteX132" fmla="*/ 55427 w 5282519"/>
              <a:gd name="connsiteY132" fmla="*/ 409575 h 6858000"/>
              <a:gd name="connsiteX133" fmla="*/ 73903 w 5282519"/>
              <a:gd name="connsiteY133" fmla="*/ 369887 h 6858000"/>
              <a:gd name="connsiteX134" fmla="*/ 92379 w 5282519"/>
              <a:gd name="connsiteY134" fmla="*/ 334962 h 6858000"/>
              <a:gd name="connsiteX135" fmla="*/ 112534 w 5282519"/>
              <a:gd name="connsiteY135" fmla="*/ 296862 h 6858000"/>
              <a:gd name="connsiteX136" fmla="*/ 132689 w 5282519"/>
              <a:gd name="connsiteY136" fmla="*/ 260350 h 6858000"/>
              <a:gd name="connsiteX137" fmla="*/ 149485 w 5282519"/>
              <a:gd name="connsiteY137" fmla="*/ 217487 h 6858000"/>
              <a:gd name="connsiteX138" fmla="*/ 166281 w 5282519"/>
              <a:gd name="connsiteY138" fmla="*/ 174625 h 6858000"/>
              <a:gd name="connsiteX139" fmla="*/ 176358 w 5282519"/>
              <a:gd name="connsiteY139" fmla="*/ 122237 h 6858000"/>
              <a:gd name="connsiteX140" fmla="*/ 184756 w 5282519"/>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6" name="Picture 5" descr="Close up of a microscope">
            <a:extLst>
              <a:ext uri="{FF2B5EF4-FFF2-40B4-BE49-F238E27FC236}">
                <a16:creationId xmlns:a16="http://schemas.microsoft.com/office/drawing/2014/main" id="{ADB2316E-4AAD-42D6-8D70-D4D86BEC5121}"/>
              </a:ext>
            </a:extLst>
          </p:cNvPr>
          <p:cNvPicPr>
            <a:picLocks noChangeAspect="1"/>
          </p:cNvPicPr>
          <p:nvPr/>
        </p:nvPicPr>
        <p:blipFill rotWithShape="1">
          <a:blip r:embed="rId2"/>
          <a:srcRect l="24744" r="33480" b="-1"/>
          <a:stretch/>
        </p:blipFill>
        <p:spPr>
          <a:xfrm>
            <a:off x="5747167" y="10"/>
            <a:ext cx="4158834" cy="6857990"/>
          </a:xfrm>
          <a:custGeom>
            <a:avLst/>
            <a:gdLst/>
            <a:ahLst/>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p:spPr>
      </p:pic>
      <p:sp>
        <p:nvSpPr>
          <p:cNvPr id="4" name="Slide Number Placeholder 3"/>
          <p:cNvSpPr>
            <a:spLocks noGrp="1"/>
          </p:cNvSpPr>
          <p:nvPr>
            <p:ph type="sldNum" sz="quarter" idx="12"/>
          </p:nvPr>
        </p:nvSpPr>
        <p:spPr>
          <a:xfrm>
            <a:off x="6996112" y="6356350"/>
            <a:ext cx="2228850" cy="365125"/>
          </a:xfrm>
        </p:spPr>
        <p:txBody>
          <a:bodyPr>
            <a:normAutofit/>
          </a:bodyPr>
          <a:lstStyle/>
          <a:p>
            <a:pPr>
              <a:spcAft>
                <a:spcPts val="600"/>
              </a:spcAft>
            </a:pPr>
            <a:fld id="{451C0E1C-24F6-42DF-81BA-93E878B603BE}" type="slidenum">
              <a:rPr lang="en-US">
                <a:solidFill>
                  <a:srgbClr val="FFFFFF"/>
                </a:solidFill>
              </a:rPr>
              <a:pPr>
                <a:spcAft>
                  <a:spcPts val="600"/>
                </a:spcAft>
              </a:pPr>
              <a:t>1</a:t>
            </a:fld>
            <a:endParaRPr lang="en-US" dirty="0">
              <a:solidFill>
                <a:srgbClr val="FFFFFF"/>
              </a:solidFill>
            </a:endParaRPr>
          </a:p>
        </p:txBody>
      </p:sp>
      <p:pic>
        <p:nvPicPr>
          <p:cNvPr id="1026" name="Picture 2" descr="Mushrooms are Awesome - Parrot Waxcap Mushroom | Facebook">
            <a:extLst>
              <a:ext uri="{FF2B5EF4-FFF2-40B4-BE49-F238E27FC236}">
                <a16:creationId xmlns:a16="http://schemas.microsoft.com/office/drawing/2014/main" id="{E7333ED0-3BDC-44C4-8FA3-17395FF8C6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458" t="6462" r="32848" b="41135"/>
          <a:stretch/>
        </p:blipFill>
        <p:spPr bwMode="auto">
          <a:xfrm>
            <a:off x="1608678" y="10728"/>
            <a:ext cx="2091924" cy="172043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hycokey - Scenedesmus images">
            <a:extLst>
              <a:ext uri="{FF2B5EF4-FFF2-40B4-BE49-F238E27FC236}">
                <a16:creationId xmlns:a16="http://schemas.microsoft.com/office/drawing/2014/main" id="{67F9EF6B-C5D2-4FAF-8762-9B16CDBDA32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1580" t="13643" r="19485" b="23958"/>
          <a:stretch/>
        </p:blipFill>
        <p:spPr bwMode="auto">
          <a:xfrm>
            <a:off x="-38856" y="-1"/>
            <a:ext cx="1608663" cy="176951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0" y="1769510"/>
            <a:ext cx="5817095" cy="1986120"/>
          </a:xfrm>
          <a:solidFill>
            <a:schemeClr val="accent2">
              <a:lumMod val="60000"/>
              <a:lumOff val="40000"/>
              <a:alpha val="66000"/>
            </a:schemeClr>
          </a:solidFill>
        </p:spPr>
        <p:txBody>
          <a:bodyPr anchor="ctr">
            <a:normAutofit/>
          </a:bodyPr>
          <a:lstStyle/>
          <a:p>
            <a:r>
              <a:rPr lang="en-IN" sz="5400" dirty="0"/>
              <a:t>The </a:t>
            </a:r>
            <a:r>
              <a:rPr lang="en-IN" sz="5400" dirty="0" err="1"/>
              <a:t>DoM</a:t>
            </a:r>
            <a:br>
              <a:rPr lang="en-IN" sz="5400" dirty="0"/>
            </a:br>
            <a:r>
              <a:rPr lang="en-IN" sz="3600" dirty="0"/>
              <a:t>(Department of Microbiology)</a:t>
            </a:r>
            <a:endParaRPr lang="en-US" sz="5400" dirty="0"/>
          </a:p>
        </p:txBody>
      </p:sp>
      <p:pic>
        <p:nvPicPr>
          <p:cNvPr id="1034" name="Picture 10">
            <a:extLst>
              <a:ext uri="{FF2B5EF4-FFF2-40B4-BE49-F238E27FC236}">
                <a16:creationId xmlns:a16="http://schemas.microsoft.com/office/drawing/2014/main" id="{1DEEC02C-5606-4138-A825-26B9C638C5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2" y="3755630"/>
            <a:ext cx="3818424" cy="17534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moeba (genus) - Wikipedia">
            <a:extLst>
              <a:ext uri="{FF2B5EF4-FFF2-40B4-BE49-F238E27FC236}">
                <a16:creationId xmlns:a16="http://schemas.microsoft.com/office/drawing/2014/main" id="{8A8B3EF1-1A1B-4F9E-8303-622B17313A7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05534" y="10729"/>
            <a:ext cx="1872555" cy="17204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 coli: What is It, How Does it Cause Infection, Symptoms &amp; Causes">
            <a:extLst>
              <a:ext uri="{FF2B5EF4-FFF2-40B4-BE49-F238E27FC236}">
                <a16:creationId xmlns:a16="http://schemas.microsoft.com/office/drawing/2014/main" id="{5B63CD37-3EAD-40B6-82B3-C2184C2C4D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3429" y="3751048"/>
            <a:ext cx="1758058" cy="17580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CB404DA-CA6C-4C76-BB7C-124691D4B0B1}"/>
              </a:ext>
            </a:extLst>
          </p:cNvPr>
          <p:cNvPicPr>
            <a:picLocks noChangeAspect="1"/>
          </p:cNvPicPr>
          <p:nvPr/>
        </p:nvPicPr>
        <p:blipFill>
          <a:blip r:embed="rId8"/>
          <a:stretch>
            <a:fillRect/>
          </a:stretch>
        </p:blipFill>
        <p:spPr>
          <a:xfrm>
            <a:off x="125810" y="5996669"/>
            <a:ext cx="804418" cy="783686"/>
          </a:xfrm>
          <a:prstGeom prst="rect">
            <a:avLst/>
          </a:prstGeom>
        </p:spPr>
      </p:pic>
      <p:sp>
        <p:nvSpPr>
          <p:cNvPr id="5" name="Rectangle 4">
            <a:extLst>
              <a:ext uri="{FF2B5EF4-FFF2-40B4-BE49-F238E27FC236}">
                <a16:creationId xmlns:a16="http://schemas.microsoft.com/office/drawing/2014/main" id="{D025D05A-A50B-4283-A546-2BA6B6731A70}"/>
              </a:ext>
            </a:extLst>
          </p:cNvPr>
          <p:cNvSpPr/>
          <p:nvPr/>
        </p:nvSpPr>
        <p:spPr>
          <a:xfrm rot="1116071">
            <a:off x="4188550" y="2117677"/>
            <a:ext cx="438440" cy="92333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rgbClr val="C00000"/>
                </a:solidFill>
                <a:effectLst/>
              </a:rPr>
              <a:t>e</a:t>
            </a:r>
          </a:p>
        </p:txBody>
      </p:sp>
      <p:pic>
        <p:nvPicPr>
          <p:cNvPr id="18" name="Picture 17">
            <a:extLst>
              <a:ext uri="{FF2B5EF4-FFF2-40B4-BE49-F238E27FC236}">
                <a16:creationId xmlns:a16="http://schemas.microsoft.com/office/drawing/2014/main" id="{0DC26058-70DB-4937-89A0-C24080822C4E}"/>
              </a:ext>
            </a:extLst>
          </p:cNvPr>
          <p:cNvPicPr>
            <a:picLocks noChangeAspect="1"/>
          </p:cNvPicPr>
          <p:nvPr/>
        </p:nvPicPr>
        <p:blipFill>
          <a:blip r:embed="rId9"/>
          <a:stretch>
            <a:fillRect/>
          </a:stretch>
        </p:blipFill>
        <p:spPr>
          <a:xfrm>
            <a:off x="-2727" y="1732462"/>
            <a:ext cx="1030313" cy="1176630"/>
          </a:xfrm>
          <a:prstGeom prst="rect">
            <a:avLst/>
          </a:prstGeom>
        </p:spPr>
      </p:pic>
      <p:sp>
        <p:nvSpPr>
          <p:cNvPr id="19" name="TextBox 18">
            <a:extLst>
              <a:ext uri="{FF2B5EF4-FFF2-40B4-BE49-F238E27FC236}">
                <a16:creationId xmlns:a16="http://schemas.microsoft.com/office/drawing/2014/main" id="{EFE2790F-4864-44F1-91B0-5D99DE7B64A8}"/>
              </a:ext>
            </a:extLst>
          </p:cNvPr>
          <p:cNvSpPr txBox="1"/>
          <p:nvPr/>
        </p:nvSpPr>
        <p:spPr>
          <a:xfrm>
            <a:off x="1027586" y="3381716"/>
            <a:ext cx="4028080" cy="369332"/>
          </a:xfrm>
          <a:prstGeom prst="rect">
            <a:avLst/>
          </a:prstGeom>
          <a:noFill/>
        </p:spPr>
        <p:txBody>
          <a:bodyPr wrap="square" rtlCol="0">
            <a:spAutoFit/>
          </a:bodyPr>
          <a:lstStyle/>
          <a:p>
            <a:pPr algn="ctr"/>
            <a:r>
              <a:rPr lang="en-IN" dirty="0"/>
              <a:t>Unveil the hidden strength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2">
            <a:extLst>
              <a:ext uri="{FF2B5EF4-FFF2-40B4-BE49-F238E27FC236}">
                <a16:creationId xmlns:a16="http://schemas.microsoft.com/office/drawing/2014/main" id="{BF538DE5-A30F-4117-9482-6CCAD2A821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C:\Users\IBM\AppData\Local\Microsoft\Windows\Temporary Internet Files\Content.Word\micros2.png"/>
          <p:cNvPicPr/>
          <p:nvPr/>
        </p:nvPicPr>
        <p:blipFill>
          <a:blip r:embed="rId3" cstate="print"/>
          <a:stretch>
            <a:fillRect/>
          </a:stretch>
        </p:blipFill>
        <p:spPr bwMode="auto">
          <a:xfrm>
            <a:off x="-49250" y="34549"/>
            <a:ext cx="2921516" cy="2746379"/>
          </a:xfrm>
          <a:prstGeom prst="rect">
            <a:avLst/>
          </a:prstGeom>
          <a:noFill/>
        </p:spPr>
      </p:pic>
      <p:pic>
        <p:nvPicPr>
          <p:cNvPr id="6" name="Picture 5" descr="C:\Users\IBM\AppData\Local\Microsoft\Windows\Temporary Internet Files\Content.Word\micros3a.png"/>
          <p:cNvPicPr/>
          <p:nvPr/>
        </p:nvPicPr>
        <p:blipFill>
          <a:blip r:embed="rId4" cstate="print"/>
          <a:stretch>
            <a:fillRect/>
          </a:stretch>
        </p:blipFill>
        <p:spPr bwMode="auto">
          <a:xfrm>
            <a:off x="2888977" y="3758823"/>
            <a:ext cx="2879831" cy="3099176"/>
          </a:xfrm>
          <a:prstGeom prst="rect">
            <a:avLst/>
          </a:prstGeom>
          <a:noFill/>
        </p:spPr>
      </p:pic>
      <p:sp>
        <p:nvSpPr>
          <p:cNvPr id="21" name="Freeform: Shape 14">
            <a:extLst>
              <a:ext uri="{FF2B5EF4-FFF2-40B4-BE49-F238E27FC236}">
                <a16:creationId xmlns:a16="http://schemas.microsoft.com/office/drawing/2014/main" id="{DB01F01A-0922-4194-8449-21D15139A7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6230" y="1248157"/>
            <a:ext cx="4046100" cy="4361685"/>
          </a:xfrm>
          <a:custGeom>
            <a:avLst/>
            <a:gdLst>
              <a:gd name="connsiteX0" fmla="*/ 853538 w 2991693"/>
              <a:gd name="connsiteY0" fmla="*/ 0 h 2651787"/>
              <a:gd name="connsiteX1" fmla="*/ 2141030 w 2991693"/>
              <a:gd name="connsiteY1" fmla="*/ 0 h 2651787"/>
              <a:gd name="connsiteX2" fmla="*/ 2324957 w 2991693"/>
              <a:gd name="connsiteY2" fmla="*/ 103466 h 2651787"/>
              <a:gd name="connsiteX3" fmla="*/ 2968702 w 2991693"/>
              <a:gd name="connsiteY3" fmla="*/ 1218596 h 2651787"/>
              <a:gd name="connsiteX4" fmla="*/ 2968702 w 2991693"/>
              <a:gd name="connsiteY4" fmla="*/ 1433192 h 2651787"/>
              <a:gd name="connsiteX5" fmla="*/ 2324957 w 2991693"/>
              <a:gd name="connsiteY5" fmla="*/ 2548321 h 2651787"/>
              <a:gd name="connsiteX6" fmla="*/ 2141030 w 2991693"/>
              <a:gd name="connsiteY6" fmla="*/ 2651787 h 2651787"/>
              <a:gd name="connsiteX7" fmla="*/ 853538 w 2991693"/>
              <a:gd name="connsiteY7" fmla="*/ 2651787 h 2651787"/>
              <a:gd name="connsiteX8" fmla="*/ 669612 w 2991693"/>
              <a:gd name="connsiteY8" fmla="*/ 2548321 h 2651787"/>
              <a:gd name="connsiteX9" fmla="*/ 25866 w 2991693"/>
              <a:gd name="connsiteY9" fmla="*/ 1433192 h 2651787"/>
              <a:gd name="connsiteX10" fmla="*/ 25866 w 2991693"/>
              <a:gd name="connsiteY10" fmla="*/ 1218596 h 2651787"/>
              <a:gd name="connsiteX11" fmla="*/ 669612 w 2991693"/>
              <a:gd name="connsiteY11" fmla="*/ 103466 h 2651787"/>
              <a:gd name="connsiteX12" fmla="*/ 853538 w 2991693"/>
              <a:gd name="connsiteY12" fmla="*/ 0 h 26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1693" h="2651787">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solidFill>
            <a:schemeClr val="tx1"/>
          </a:solidFill>
          <a:ln w="508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22" name="Straight Connector 16">
            <a:extLst>
              <a:ext uri="{FF2B5EF4-FFF2-40B4-BE49-F238E27FC236}">
                <a16:creationId xmlns:a16="http://schemas.microsoft.com/office/drawing/2014/main" id="{B8B18B0D-B77C-4D8D-95D7-3D3C9B11A5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a:endCxn id="5" idx="1"/>
          </p:cNvCxnSpPr>
          <p:nvPr>
            <p:extLst>
              <p:ext uri="{386F3935-93C4-4BCD-93E2-E3B085C9AB24}">
                <p16:designElem xmlns:p16="http://schemas.microsoft.com/office/powerpoint/2015/main" val="1"/>
              </p:ext>
            </p:extLst>
          </p:nvPr>
        </p:nvCxnSpPr>
        <p:spPr>
          <a:xfrm flipH="1" flipV="1">
            <a:off x="2872266" y="1398399"/>
            <a:ext cx="4433592" cy="189044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3A679B9-7B1E-4FC4-84E7-252A4FD6C8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flipH="1">
            <a:off x="-556729" y="3429001"/>
            <a:ext cx="6858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a:xfrm>
            <a:off x="8841432" y="6021288"/>
            <a:ext cx="660898" cy="562392"/>
          </a:xfrm>
          <a:prstGeom prst="ellipse">
            <a:avLst/>
          </a:prstGeom>
          <a:solidFill>
            <a:schemeClr val="tx1">
              <a:alpha val="80000"/>
            </a:schemeClr>
          </a:solidFill>
        </p:spPr>
        <p:txBody>
          <a:bodyPr vert="horz" lIns="91440" tIns="45720" rIns="91440" bIns="45720" rtlCol="0" anchor="ctr">
            <a:normAutofit/>
          </a:bodyPr>
          <a:lstStyle/>
          <a:p>
            <a:pPr algn="ctr">
              <a:spcAft>
                <a:spcPts val="600"/>
              </a:spcAft>
            </a:pPr>
            <a:fld id="{451C0E1C-24F6-42DF-81BA-93E878B603BE}" type="slidenum">
              <a:rPr lang="en-US">
                <a:solidFill>
                  <a:schemeClr val="bg1"/>
                </a:solidFill>
              </a:rPr>
              <a:pPr algn="ctr">
                <a:spcAft>
                  <a:spcPts val="600"/>
                </a:spcAft>
              </a:pPr>
              <a:t>10</a:t>
            </a:fld>
            <a:endParaRPr lang="en-US" dirty="0">
              <a:solidFill>
                <a:schemeClr val="bg1"/>
              </a:solidFill>
            </a:endParaRPr>
          </a:p>
        </p:txBody>
      </p:sp>
      <p:sp>
        <p:nvSpPr>
          <p:cNvPr id="27" name="TextBox 26">
            <a:extLst>
              <a:ext uri="{FF2B5EF4-FFF2-40B4-BE49-F238E27FC236}">
                <a16:creationId xmlns:a16="http://schemas.microsoft.com/office/drawing/2014/main" id="{36849E97-9DAF-4A45-ACE0-733C0E9AD9F6}"/>
              </a:ext>
            </a:extLst>
          </p:cNvPr>
          <p:cNvSpPr txBox="1"/>
          <p:nvPr/>
        </p:nvSpPr>
        <p:spPr>
          <a:xfrm>
            <a:off x="6549749" y="1622200"/>
            <a:ext cx="2043708" cy="3785652"/>
          </a:xfrm>
          <a:prstGeom prst="rect">
            <a:avLst/>
          </a:prstGeom>
          <a:noFill/>
        </p:spPr>
        <p:txBody>
          <a:bodyPr wrap="square" rtlCol="0">
            <a:spAutoFit/>
          </a:bodyPr>
          <a:lstStyle/>
          <a:p>
            <a:pPr algn="ctr"/>
            <a:r>
              <a:rPr lang="en-IN" sz="2000" dirty="0">
                <a:solidFill>
                  <a:schemeClr val="bg1"/>
                </a:solidFill>
              </a:rPr>
              <a:t>First to provide students with  lecture presentations, videos, documents and other resources online on Microsphere using </a:t>
            </a:r>
            <a:r>
              <a:rPr lang="en-IN" sz="2000" dirty="0" err="1">
                <a:solidFill>
                  <a:schemeClr val="bg1"/>
                </a:solidFill>
              </a:rPr>
              <a:t>Wooqer</a:t>
            </a:r>
            <a:r>
              <a:rPr lang="en-IN" sz="2000" dirty="0">
                <a:solidFill>
                  <a:schemeClr val="bg1"/>
                </a:solidFill>
              </a:rPr>
              <a:t> platform since July 2012 </a:t>
            </a:r>
          </a:p>
        </p:txBody>
      </p:sp>
      <p:pic>
        <p:nvPicPr>
          <p:cNvPr id="5" name="Content Placeholder 4" descr="C:\Users\IBM\Desktop\microsphere.png"/>
          <p:cNvPicPr>
            <a:picLocks noGrp="1"/>
          </p:cNvPicPr>
          <p:nvPr>
            <p:ph idx="1"/>
          </p:nvPr>
        </p:nvPicPr>
        <p:blipFill>
          <a:blip r:embed="rId5" cstate="print"/>
          <a:stretch>
            <a:fillRect/>
          </a:stretch>
        </p:blipFill>
        <p:spPr bwMode="auto">
          <a:xfrm>
            <a:off x="2872266" y="-3552"/>
            <a:ext cx="2899884" cy="2803902"/>
          </a:xfrm>
          <a:prstGeom prst="rect">
            <a:avLst/>
          </a:prstGeom>
          <a:noFill/>
        </p:spPr>
      </p:pic>
      <p:pic>
        <p:nvPicPr>
          <p:cNvPr id="7" name="Picture 6" descr="C:\Users\IBM\Desktop\microsphere1.png"/>
          <p:cNvPicPr/>
          <p:nvPr/>
        </p:nvPicPr>
        <p:blipFill>
          <a:blip r:embed="rId6" cstate="print"/>
          <a:stretch>
            <a:fillRect/>
          </a:stretch>
        </p:blipFill>
        <p:spPr bwMode="auto">
          <a:xfrm>
            <a:off x="50963" y="3758824"/>
            <a:ext cx="2879831" cy="3099176"/>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1" name="Rectangle 14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6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636015" cy="6858000"/>
          </a:xfrm>
          <a:prstGeom prst="rect">
            <a:avLst/>
          </a:prstGeom>
          <a:solidFill>
            <a:srgbClr val="5D62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Microsoft Teams - Wikipedia">
            <a:extLst>
              <a:ext uri="{FF2B5EF4-FFF2-40B4-BE49-F238E27FC236}">
                <a16:creationId xmlns:a16="http://schemas.microsoft.com/office/drawing/2014/main" id="{F4FA57E2-F871-412A-88DD-41128A17634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444875" y="960438"/>
            <a:ext cx="1589088" cy="1474788"/>
          </a:xfrm>
          <a:prstGeom prst="rect">
            <a:avLst/>
          </a:prstGeom>
          <a:extLst>
            <a:ext uri="{909E8E84-426E-40DD-AFC4-6F175D3DCCD1}">
              <a14:hiddenFill xmlns:a14="http://schemas.microsoft.com/office/drawing/2010/main">
                <a:solidFill>
                  <a:srgbClr val="FFFFFF"/>
                </a:solidFill>
              </a14:hiddenFill>
            </a:ext>
          </a:extLst>
        </p:spPr>
      </p:pic>
      <p:pic>
        <p:nvPicPr>
          <p:cNvPr id="1032" name="Picture 8" descr="Canvas - eLearning | UAB">
            <a:extLst>
              <a:ext uri="{FF2B5EF4-FFF2-40B4-BE49-F238E27FC236}">
                <a16:creationId xmlns:a16="http://schemas.microsoft.com/office/drawing/2014/main" id="{9AB7D33A-4B6C-4DAE-A6D1-986E168FF59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094288" y="960438"/>
            <a:ext cx="1474788" cy="1474788"/>
          </a:xfrm>
          <a:prstGeom prst="rect">
            <a:avLst/>
          </a:prstGeom>
          <a:extLst>
            <a:ext uri="{909E8E84-426E-40DD-AFC4-6F175D3DCCD1}">
              <a14:hiddenFill xmlns:a14="http://schemas.microsoft.com/office/drawing/2010/main">
                <a:solidFill>
                  <a:srgbClr val="FFFFFF"/>
                </a:solidFill>
              </a14:hiddenFill>
            </a:ext>
          </a:extLst>
        </p:spPr>
      </p:pic>
      <p:pic>
        <p:nvPicPr>
          <p:cNvPr id="1030" name="Picture 6" descr="Zoom to launch dedicated events platform including ticketing - Music Ally">
            <a:extLst>
              <a:ext uri="{FF2B5EF4-FFF2-40B4-BE49-F238E27FC236}">
                <a16:creationId xmlns:a16="http://schemas.microsoft.com/office/drawing/2014/main" id="{951CDB4F-FFDF-400D-8807-F01C3FE6F63C}"/>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444875" y="2493963"/>
            <a:ext cx="3122613" cy="1614488"/>
          </a:xfrm>
          <a:prstGeom prst="rect">
            <a:avLst/>
          </a:prstGeom>
          <a:extLst>
            <a:ext uri="{909E8E84-426E-40DD-AFC4-6F175D3DCCD1}">
              <a14:hiddenFill xmlns:a14="http://schemas.microsoft.com/office/drawing/2010/main">
                <a:solidFill>
                  <a:srgbClr val="FFFFFF"/>
                </a:solidFill>
              </a14:hiddenFill>
            </a:ext>
          </a:extLst>
        </p:spPr>
      </p:pic>
      <p:pic>
        <p:nvPicPr>
          <p:cNvPr id="1026" name="Picture 2" descr="Google Meet Now Supports Up to 25 Co-Hosts (for Some Reason)">
            <a:extLst>
              <a:ext uri="{FF2B5EF4-FFF2-40B4-BE49-F238E27FC236}">
                <a16:creationId xmlns:a16="http://schemas.microsoft.com/office/drawing/2014/main" id="{2B4B87AA-2974-4C4F-B313-54378590A092}"/>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tretch>
            <a:fillRect/>
          </a:stretch>
        </p:blipFill>
        <p:spPr bwMode="auto">
          <a:xfrm>
            <a:off x="3444875" y="4168775"/>
            <a:ext cx="3122613" cy="1722438"/>
          </a:xfrm>
          <a:prstGeom prst="rect">
            <a:avLst/>
          </a:prstGeom>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4EA76C8-3719-4B79-853F-EB2274EB7209}"/>
              </a:ext>
            </a:extLst>
          </p:cNvPr>
          <p:cNvPicPr>
            <a:picLocks noChangeAspect="1"/>
          </p:cNvPicPr>
          <p:nvPr/>
        </p:nvPicPr>
        <p:blipFill>
          <a:blip r:embed="rId6"/>
          <a:stretch>
            <a:fillRect/>
          </a:stretch>
        </p:blipFill>
        <p:spPr>
          <a:xfrm>
            <a:off x="6659328" y="151151"/>
            <a:ext cx="3122613" cy="6624887"/>
          </a:xfrm>
          <a:prstGeom prst="rect">
            <a:avLst/>
          </a:prstGeom>
        </p:spPr>
      </p:pic>
      <p:sp>
        <p:nvSpPr>
          <p:cNvPr id="2" name="Title 1">
            <a:extLst>
              <a:ext uri="{FF2B5EF4-FFF2-40B4-BE49-F238E27FC236}">
                <a16:creationId xmlns:a16="http://schemas.microsoft.com/office/drawing/2014/main" id="{2E2A5917-469C-42CB-9307-CD759343B4B7}"/>
              </a:ext>
            </a:extLst>
          </p:cNvPr>
          <p:cNvSpPr>
            <a:spLocks noGrp="1"/>
          </p:cNvSpPr>
          <p:nvPr>
            <p:ph type="title"/>
          </p:nvPr>
        </p:nvSpPr>
        <p:spPr>
          <a:xfrm>
            <a:off x="520065" y="2074363"/>
            <a:ext cx="2236287"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nSpc>
                <a:spcPct val="90000"/>
              </a:lnSpc>
            </a:pPr>
            <a:r>
              <a:rPr lang="en-US" sz="1600" kern="1200">
                <a:solidFill>
                  <a:srgbClr val="FFFFFF"/>
                </a:solidFill>
                <a:latin typeface="+mj-lt"/>
                <a:ea typeface="+mj-ea"/>
                <a:cs typeface="+mj-cs"/>
              </a:rPr>
              <a:t>First to begin online classes in the University with the first lockdown during Covid19 since 4.4.2020</a:t>
            </a:r>
          </a:p>
        </p:txBody>
      </p:sp>
      <p:sp>
        <p:nvSpPr>
          <p:cNvPr id="4" name="Slide Number Placeholder 3">
            <a:extLst>
              <a:ext uri="{FF2B5EF4-FFF2-40B4-BE49-F238E27FC236}">
                <a16:creationId xmlns:a16="http://schemas.microsoft.com/office/drawing/2014/main" id="{7EC1E241-533F-49D7-A1F8-D80BC1BDEFC7}"/>
              </a:ext>
            </a:extLst>
          </p:cNvPr>
          <p:cNvSpPr>
            <a:spLocks noGrp="1"/>
          </p:cNvSpPr>
          <p:nvPr>
            <p:ph type="sldNum" sz="quarter" idx="12"/>
          </p:nvPr>
        </p:nvSpPr>
        <p:spPr>
          <a:xfrm>
            <a:off x="9189583" y="6356350"/>
            <a:ext cx="455008" cy="365125"/>
          </a:xfrm>
          <a:prstGeom prst="ellipse">
            <a:avLst/>
          </a:prstGeom>
        </p:spPr>
        <p:txBody>
          <a:bodyPr vert="horz" lIns="91440" tIns="45720" rIns="91440" bIns="45720" rtlCol="0" anchor="ctr">
            <a:normAutofit fontScale="85000" lnSpcReduction="10000"/>
          </a:bodyPr>
          <a:lstStyle/>
          <a:p>
            <a:pPr>
              <a:lnSpc>
                <a:spcPct val="90000"/>
              </a:lnSpc>
              <a:spcAft>
                <a:spcPts val="600"/>
              </a:spcAft>
            </a:pPr>
            <a:fld id="{451C0E1C-24F6-42DF-81BA-93E878B603BE}" type="slidenum">
              <a:rPr lang="en-US">
                <a:solidFill>
                  <a:srgbClr val="898989"/>
                </a:solidFill>
              </a:rPr>
              <a:pPr>
                <a:lnSpc>
                  <a:spcPct val="90000"/>
                </a:lnSpc>
                <a:spcAft>
                  <a:spcPts val="600"/>
                </a:spcAft>
              </a:pPr>
              <a:t>11</a:t>
            </a:fld>
            <a:endParaRPr lang="en-US">
              <a:solidFill>
                <a:srgbClr val="898989"/>
              </a:solidFill>
            </a:endParaRPr>
          </a:p>
        </p:txBody>
      </p:sp>
    </p:spTree>
    <p:extLst>
      <p:ext uri="{BB962C8B-B14F-4D97-AF65-F5344CB8AC3E}">
        <p14:creationId xmlns:p14="http://schemas.microsoft.com/office/powerpoint/2010/main" val="114959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IN" sz="3600" dirty="0"/>
              <a:t>Curricular Aspects – Most Progressive and forward looking</a:t>
            </a:r>
            <a:endParaRPr lang="en-US" sz="3600" dirty="0"/>
          </a:p>
        </p:txBody>
      </p:sp>
      <p:sp>
        <p:nvSpPr>
          <p:cNvPr id="4" name="Slide Number Placeholder 3"/>
          <p:cNvSpPr>
            <a:spLocks noGrp="1"/>
          </p:cNvSpPr>
          <p:nvPr>
            <p:ph type="sldNum" sz="quarter" idx="12"/>
          </p:nvPr>
        </p:nvSpPr>
        <p:spPr/>
        <p:txBody>
          <a:bodyPr/>
          <a:lstStyle/>
          <a:p>
            <a:fld id="{451C0E1C-24F6-42DF-81BA-93E878B603BE}" type="slidenum">
              <a:rPr lang="en-US" smtClean="0"/>
              <a:pPr/>
              <a:t>12</a:t>
            </a:fld>
            <a:endParaRPr lang="en-US"/>
          </a:p>
        </p:txBody>
      </p:sp>
      <p:graphicFrame>
        <p:nvGraphicFramePr>
          <p:cNvPr id="12" name="Diagram 11">
            <a:extLst>
              <a:ext uri="{FF2B5EF4-FFF2-40B4-BE49-F238E27FC236}">
                <a16:creationId xmlns:a16="http://schemas.microsoft.com/office/drawing/2014/main" id="{9D159F44-CAD8-4A5F-913F-894ADBC84567}"/>
              </a:ext>
            </a:extLst>
          </p:cNvPr>
          <p:cNvGraphicFramePr/>
          <p:nvPr>
            <p:extLst>
              <p:ext uri="{D42A27DB-BD31-4B8C-83A1-F6EECF244321}">
                <p14:modId xmlns:p14="http://schemas.microsoft.com/office/powerpoint/2010/main" val="3674382386"/>
              </p:ext>
            </p:extLst>
          </p:nvPr>
        </p:nvGraphicFramePr>
        <p:xfrm>
          <a:off x="383890" y="1417638"/>
          <a:ext cx="9138220" cy="53038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41939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6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3523"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788631" y="1788629"/>
            <a:ext cx="6858000" cy="3280742"/>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788631" y="1798766"/>
            <a:ext cx="6857999" cy="3280744"/>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89377" y="3966633"/>
            <a:ext cx="2501979" cy="3280746"/>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407661" y="969718"/>
            <a:ext cx="3169039"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788638" y="1778490"/>
            <a:ext cx="6858003" cy="3280741"/>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79211" y="586855"/>
            <a:ext cx="2601110" cy="3387497"/>
          </a:xfrm>
        </p:spPr>
        <p:txBody>
          <a:bodyPr anchor="b">
            <a:normAutofit/>
          </a:bodyPr>
          <a:lstStyle/>
          <a:p>
            <a:pPr algn="r"/>
            <a:r>
              <a:rPr lang="en-IN" sz="3600">
                <a:solidFill>
                  <a:srgbClr val="FFFFFF"/>
                </a:solidFill>
              </a:rPr>
              <a:t>NEP: Multiple Entry and Exit System </a:t>
            </a:r>
            <a:endParaRPr lang="en-US" sz="3600">
              <a:solidFill>
                <a:srgbClr val="FFFFFF"/>
              </a:solidFill>
            </a:endParaRPr>
          </a:p>
        </p:txBody>
      </p:sp>
      <p:sp>
        <p:nvSpPr>
          <p:cNvPr id="3" name="Content Placeholder 2"/>
          <p:cNvSpPr>
            <a:spLocks noGrp="1"/>
          </p:cNvSpPr>
          <p:nvPr>
            <p:ph idx="1"/>
          </p:nvPr>
        </p:nvSpPr>
        <p:spPr>
          <a:xfrm>
            <a:off x="3908335" y="649480"/>
            <a:ext cx="5326219" cy="5546047"/>
          </a:xfrm>
        </p:spPr>
        <p:txBody>
          <a:bodyPr anchor="ctr">
            <a:normAutofit/>
          </a:bodyPr>
          <a:lstStyle/>
          <a:p>
            <a:pPr marL="0" indent="0">
              <a:lnSpc>
                <a:spcPct val="90000"/>
              </a:lnSpc>
              <a:buNone/>
            </a:pPr>
            <a:r>
              <a:rPr lang="en-US" sz="1500" b="1" dirty="0"/>
              <a:t>“</a:t>
            </a:r>
            <a:r>
              <a:rPr lang="en-US" sz="1500" dirty="0"/>
              <a:t>We have provided for multiple exit and entry options for students starting with secondary education stage and going all the way into undergraduate and postgraduate education and research. Even though a student may discontinue his/her studies in different phases he/she will be eligible for re-entry and continuing education into the higher levels, for which adequate thought has been given in the formulation of the Policy.”</a:t>
            </a:r>
            <a:r>
              <a:rPr lang="en-IN" sz="1500" dirty="0"/>
              <a:t> Page 29, NSQF guidelines Page 2</a:t>
            </a:r>
          </a:p>
          <a:p>
            <a:pPr marL="0" indent="0">
              <a:lnSpc>
                <a:spcPct val="90000"/>
              </a:lnSpc>
              <a:buNone/>
            </a:pPr>
            <a:endParaRPr lang="en-IN" sz="1500" b="1" dirty="0"/>
          </a:p>
          <a:p>
            <a:pPr marL="0" indent="0">
              <a:lnSpc>
                <a:spcPct val="90000"/>
              </a:lnSpc>
              <a:buNone/>
            </a:pPr>
            <a:endParaRPr lang="en-IN" sz="1500" b="1" dirty="0"/>
          </a:p>
          <a:p>
            <a:pPr marL="0" indent="0">
              <a:lnSpc>
                <a:spcPct val="90000"/>
              </a:lnSpc>
              <a:buNone/>
            </a:pPr>
            <a:r>
              <a:rPr lang="en-IN" sz="1500" b="1" dirty="0"/>
              <a:t>Perhaps throughout the Nation, M.Sc. Microbiology, M.Sc. Environmental Science and M.Sc. Biotechnology  programs of the University were the first to allow multiple entry and multiple exit system in PG degree programs. </a:t>
            </a:r>
          </a:p>
          <a:p>
            <a:pPr marL="0" indent="0">
              <a:lnSpc>
                <a:spcPct val="90000"/>
              </a:lnSpc>
              <a:buNone/>
            </a:pPr>
            <a:r>
              <a:rPr lang="en-IN" sz="1500" b="1" dirty="0"/>
              <a:t>Unfortunately, the Academic Council recently discontinued it after 2021. This Modular system allowed exit to successful candidates with either PG Certificate/PG Diploma/PG Advanced Diploma/M.Sc. degree after I/II/III/IV semester, respectively and even re-entry if desired within two years to complete the program.  </a:t>
            </a:r>
            <a:endParaRPr lang="en-US" sz="1500" b="1" dirty="0"/>
          </a:p>
          <a:p>
            <a:pPr>
              <a:lnSpc>
                <a:spcPct val="90000"/>
              </a:lnSpc>
            </a:pPr>
            <a:endParaRPr lang="en-US" sz="1500" dirty="0"/>
          </a:p>
          <a:p>
            <a:pPr>
              <a:lnSpc>
                <a:spcPct val="90000"/>
              </a:lnSpc>
            </a:pPr>
            <a:endParaRPr lang="en-US" sz="1500" dirty="0"/>
          </a:p>
        </p:txBody>
      </p:sp>
      <p:sp>
        <p:nvSpPr>
          <p:cNvPr id="4" name="Slide Number Placeholder 3"/>
          <p:cNvSpPr>
            <a:spLocks noGrp="1"/>
          </p:cNvSpPr>
          <p:nvPr>
            <p:ph type="sldNum" sz="quarter" idx="12"/>
          </p:nvPr>
        </p:nvSpPr>
        <p:spPr>
          <a:xfrm>
            <a:off x="9509760" y="6455664"/>
            <a:ext cx="364045" cy="365125"/>
          </a:xfrm>
        </p:spPr>
        <p:txBody>
          <a:bodyPr>
            <a:normAutofit/>
          </a:bodyPr>
          <a:lstStyle/>
          <a:p>
            <a:pPr>
              <a:spcAft>
                <a:spcPts val="600"/>
              </a:spcAft>
            </a:pPr>
            <a:fld id="{451C0E1C-24F6-42DF-81BA-93E878B603BE}" type="slidenum">
              <a:rPr lang="en-US" sz="1000">
                <a:solidFill>
                  <a:schemeClr val="tx1">
                    <a:lumMod val="50000"/>
                    <a:lumOff val="50000"/>
                  </a:schemeClr>
                </a:solidFill>
              </a:rPr>
              <a:pPr>
                <a:spcAft>
                  <a:spcPts val="600"/>
                </a:spcAft>
              </a:pPr>
              <a:t>13</a:t>
            </a:fld>
            <a:endParaRPr lang="en-US" sz="1000">
              <a:solidFill>
                <a:schemeClr val="tx1">
                  <a:lumMod val="50000"/>
                  <a:lumOff val="50000"/>
                </a:schemeClr>
              </a:solidFill>
            </a:endParaRPr>
          </a:p>
        </p:txBody>
      </p:sp>
    </p:spTree>
    <p:extLst>
      <p:ext uri="{BB962C8B-B14F-4D97-AF65-F5344CB8AC3E}">
        <p14:creationId xmlns:p14="http://schemas.microsoft.com/office/powerpoint/2010/main" val="13690676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8904" y="448055"/>
            <a:ext cx="2774176"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a:off x="631507" y="731519"/>
            <a:ext cx="2311718" cy="3237579"/>
          </a:xfrm>
        </p:spPr>
        <p:txBody>
          <a:bodyPr>
            <a:normAutofit/>
          </a:bodyPr>
          <a:lstStyle/>
          <a:p>
            <a:r>
              <a:rPr lang="en-US" sz="2900" b="1">
                <a:solidFill>
                  <a:srgbClr val="FFFFFF"/>
                </a:solidFill>
              </a:rPr>
              <a:t>Skill Enhancement Courses (SEC) as workshops</a:t>
            </a:r>
          </a:p>
        </p:txBody>
      </p:sp>
      <p:sp>
        <p:nvSpPr>
          <p:cNvPr id="11" name="Rectangle 10">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8903" y="4419227"/>
            <a:ext cx="2774175"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 name="Slide Number Placeholder 3"/>
          <p:cNvSpPr>
            <a:spLocks noGrp="1"/>
          </p:cNvSpPr>
          <p:nvPr>
            <p:ph type="sldNum" sz="quarter" idx="12"/>
          </p:nvPr>
        </p:nvSpPr>
        <p:spPr>
          <a:xfrm>
            <a:off x="961587" y="4756646"/>
            <a:ext cx="1608807" cy="1304059"/>
          </a:xfrm>
        </p:spPr>
        <p:txBody>
          <a:bodyPr>
            <a:normAutofit/>
          </a:bodyPr>
          <a:lstStyle/>
          <a:p>
            <a:pPr algn="ctr">
              <a:spcAft>
                <a:spcPts val="600"/>
              </a:spcAft>
            </a:pPr>
            <a:fld id="{451C0E1C-24F6-42DF-81BA-93E878B603BE}" type="slidenum">
              <a:rPr lang="en-US" sz="4000">
                <a:solidFill>
                  <a:srgbClr val="FFFFFF"/>
                </a:solidFill>
              </a:rPr>
              <a:pPr algn="ctr">
                <a:spcAft>
                  <a:spcPts val="600"/>
                </a:spcAft>
              </a:pPr>
              <a:t>14</a:t>
            </a:fld>
            <a:endParaRPr lang="en-US" sz="4000">
              <a:solidFill>
                <a:srgbClr val="FFFFFF"/>
              </a:solidFill>
            </a:endParaRPr>
          </a:p>
        </p:txBody>
      </p:sp>
      <p:sp>
        <p:nvSpPr>
          <p:cNvPr id="13" name="Rectangle 12">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86239" y="448055"/>
            <a:ext cx="6246886"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558513" y="686862"/>
            <a:ext cx="5718043" cy="5475129"/>
          </a:xfrm>
        </p:spPr>
        <p:txBody>
          <a:bodyPr anchor="ctr">
            <a:normAutofit/>
          </a:bodyPr>
          <a:lstStyle/>
          <a:p>
            <a:r>
              <a:rPr lang="en-IN" sz="2100"/>
              <a:t>Credits may be earned through Workshops/Trainings opted by the students on subjects like: </a:t>
            </a:r>
          </a:p>
          <a:p>
            <a:pPr lvl="1"/>
            <a:r>
              <a:rPr lang="en-US" sz="2100"/>
              <a:t>Aseptic Techniques and Laboratory safety</a:t>
            </a:r>
          </a:p>
          <a:p>
            <a:pPr lvl="1"/>
            <a:r>
              <a:rPr lang="en-IN" sz="2100"/>
              <a:t>Cultivation and maintenance of microbes</a:t>
            </a:r>
          </a:p>
          <a:p>
            <a:pPr lvl="1"/>
            <a:r>
              <a:rPr lang="en-US" sz="2100"/>
              <a:t>Biosafety, Biohazards, Bioethics</a:t>
            </a:r>
          </a:p>
          <a:p>
            <a:pPr lvl="1"/>
            <a:r>
              <a:rPr lang="en-IN" sz="2100"/>
              <a:t>Biofertilizer production</a:t>
            </a:r>
          </a:p>
          <a:p>
            <a:pPr lvl="1"/>
            <a:r>
              <a:rPr lang="en-IN" sz="2100"/>
              <a:t>Mushroom cultivation</a:t>
            </a:r>
          </a:p>
          <a:p>
            <a:pPr lvl="1"/>
            <a:r>
              <a:rPr lang="en-IN" sz="2100"/>
              <a:t>Waste remediation</a:t>
            </a:r>
          </a:p>
          <a:p>
            <a:pPr lvl="1"/>
            <a:r>
              <a:rPr lang="en-IN" sz="2100"/>
              <a:t>Food safety and hygiene</a:t>
            </a:r>
          </a:p>
          <a:p>
            <a:pPr lvl="1"/>
            <a:r>
              <a:rPr lang="en-IN" sz="2100"/>
              <a:t>Cheese making</a:t>
            </a:r>
          </a:p>
          <a:p>
            <a:pPr lvl="1"/>
            <a:r>
              <a:rPr lang="en-IN" sz="2100"/>
              <a:t>Yeast/Spirulina production</a:t>
            </a:r>
          </a:p>
          <a:p>
            <a:pPr lvl="1"/>
            <a:r>
              <a:rPr lang="en-IN" sz="2100"/>
              <a:t>Biofuel production</a:t>
            </a:r>
            <a:endParaRPr lang="en-US" sz="2100"/>
          </a:p>
        </p:txBody>
      </p:sp>
    </p:spTree>
    <p:extLst>
      <p:ext uri="{BB962C8B-B14F-4D97-AF65-F5344CB8AC3E}">
        <p14:creationId xmlns:p14="http://schemas.microsoft.com/office/powerpoint/2010/main" val="32308368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8904" y="448055"/>
            <a:ext cx="2774176"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a:off x="631507" y="731519"/>
            <a:ext cx="2311718" cy="3237579"/>
          </a:xfrm>
        </p:spPr>
        <p:txBody>
          <a:bodyPr>
            <a:normAutofit/>
          </a:bodyPr>
          <a:lstStyle/>
          <a:p>
            <a:r>
              <a:rPr lang="en-IN" sz="2100">
                <a:solidFill>
                  <a:srgbClr val="FFFFFF"/>
                </a:solidFill>
              </a:rPr>
              <a:t>Mentors/Advisors </a:t>
            </a:r>
            <a:endParaRPr lang="en-US" sz="2100">
              <a:solidFill>
                <a:srgbClr val="FFFFFF"/>
              </a:solidFill>
            </a:endParaRPr>
          </a:p>
        </p:txBody>
      </p:sp>
      <p:sp>
        <p:nvSpPr>
          <p:cNvPr id="11" name="Rectangle 10">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8903" y="4419227"/>
            <a:ext cx="2774175"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 name="Slide Number Placeholder 3"/>
          <p:cNvSpPr>
            <a:spLocks noGrp="1"/>
          </p:cNvSpPr>
          <p:nvPr>
            <p:ph type="sldNum" sz="quarter" idx="12"/>
          </p:nvPr>
        </p:nvSpPr>
        <p:spPr>
          <a:xfrm>
            <a:off x="961587" y="4756646"/>
            <a:ext cx="1608807" cy="1304059"/>
          </a:xfrm>
        </p:spPr>
        <p:txBody>
          <a:bodyPr>
            <a:normAutofit/>
          </a:bodyPr>
          <a:lstStyle/>
          <a:p>
            <a:pPr algn="ctr">
              <a:spcAft>
                <a:spcPts val="600"/>
              </a:spcAft>
            </a:pPr>
            <a:fld id="{451C0E1C-24F6-42DF-81BA-93E878B603BE}" type="slidenum">
              <a:rPr lang="en-US" sz="4000">
                <a:solidFill>
                  <a:srgbClr val="FFFFFF"/>
                </a:solidFill>
              </a:rPr>
              <a:pPr algn="ctr">
                <a:spcAft>
                  <a:spcPts val="600"/>
                </a:spcAft>
              </a:pPr>
              <a:t>15</a:t>
            </a:fld>
            <a:endParaRPr lang="en-US" sz="4000">
              <a:solidFill>
                <a:srgbClr val="FFFFFF"/>
              </a:solidFill>
            </a:endParaRPr>
          </a:p>
        </p:txBody>
      </p:sp>
      <p:sp>
        <p:nvSpPr>
          <p:cNvPr id="13" name="Rectangle 12">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86239" y="448055"/>
            <a:ext cx="6246886"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558513" y="686862"/>
            <a:ext cx="5718043" cy="5475129"/>
          </a:xfrm>
        </p:spPr>
        <p:txBody>
          <a:bodyPr anchor="ctr">
            <a:normAutofit/>
          </a:bodyPr>
          <a:lstStyle/>
          <a:p>
            <a:r>
              <a:rPr lang="en-IN" sz="2300"/>
              <a:t>System of Mentors/Advisor for 4-5 students in each batch, in view of growing depression and psycho-social problems amongst students</a:t>
            </a:r>
          </a:p>
          <a:p>
            <a:pPr lvl="1"/>
            <a:r>
              <a:rPr lang="en-IN" sz="2300"/>
              <a:t>To guide the students in all academic affairs like selection of courses as per their desire of specializations, problems of communication etc.</a:t>
            </a:r>
          </a:p>
          <a:p>
            <a:pPr lvl="1"/>
            <a:r>
              <a:rPr lang="en-IN" sz="2300"/>
              <a:t>Listening to the problems of the students and counsel them for solutions </a:t>
            </a:r>
          </a:p>
        </p:txBody>
      </p:sp>
    </p:spTree>
    <p:extLst>
      <p:ext uri="{BB962C8B-B14F-4D97-AF65-F5344CB8AC3E}">
        <p14:creationId xmlns:p14="http://schemas.microsoft.com/office/powerpoint/2010/main" val="2332277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8904" y="448055"/>
            <a:ext cx="2774176"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094EBA9E-0576-4EE4-8D36-DDE88E1746C1}"/>
              </a:ext>
            </a:extLst>
          </p:cNvPr>
          <p:cNvSpPr>
            <a:spLocks noGrp="1"/>
          </p:cNvSpPr>
          <p:nvPr>
            <p:ph type="title"/>
          </p:nvPr>
        </p:nvSpPr>
        <p:spPr>
          <a:xfrm>
            <a:off x="631507" y="731519"/>
            <a:ext cx="2311718" cy="3237579"/>
          </a:xfrm>
        </p:spPr>
        <p:txBody>
          <a:bodyPr>
            <a:normAutofit/>
          </a:bodyPr>
          <a:lstStyle/>
          <a:p>
            <a:r>
              <a:rPr lang="en-IN" sz="3400">
                <a:solidFill>
                  <a:srgbClr val="FFFFFF"/>
                </a:solidFill>
              </a:rPr>
              <a:t>Financial Assistance</a:t>
            </a:r>
          </a:p>
        </p:txBody>
      </p:sp>
      <p:sp>
        <p:nvSpPr>
          <p:cNvPr id="11" name="Rectangle 10">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8903" y="4419227"/>
            <a:ext cx="2774175"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 name="Slide Number Placeholder 3">
            <a:extLst>
              <a:ext uri="{FF2B5EF4-FFF2-40B4-BE49-F238E27FC236}">
                <a16:creationId xmlns:a16="http://schemas.microsoft.com/office/drawing/2014/main" id="{B050443B-9B4A-4011-90E2-9CF941803CA8}"/>
              </a:ext>
            </a:extLst>
          </p:cNvPr>
          <p:cNvSpPr>
            <a:spLocks noGrp="1"/>
          </p:cNvSpPr>
          <p:nvPr>
            <p:ph type="sldNum" sz="quarter" idx="12"/>
          </p:nvPr>
        </p:nvSpPr>
        <p:spPr>
          <a:xfrm>
            <a:off x="961587" y="4756646"/>
            <a:ext cx="1608807" cy="1304059"/>
          </a:xfrm>
        </p:spPr>
        <p:txBody>
          <a:bodyPr>
            <a:normAutofit/>
          </a:bodyPr>
          <a:lstStyle/>
          <a:p>
            <a:pPr algn="ctr">
              <a:spcAft>
                <a:spcPts val="600"/>
              </a:spcAft>
            </a:pPr>
            <a:fld id="{451C0E1C-24F6-42DF-81BA-93E878B603BE}" type="slidenum">
              <a:rPr lang="en-US" sz="4000">
                <a:solidFill>
                  <a:srgbClr val="FFFFFF"/>
                </a:solidFill>
              </a:rPr>
              <a:pPr algn="ctr">
                <a:spcAft>
                  <a:spcPts val="600"/>
                </a:spcAft>
              </a:pPr>
              <a:t>16</a:t>
            </a:fld>
            <a:endParaRPr lang="en-US" sz="4000">
              <a:solidFill>
                <a:srgbClr val="FFFFFF"/>
              </a:solidFill>
            </a:endParaRPr>
          </a:p>
        </p:txBody>
      </p:sp>
      <p:sp>
        <p:nvSpPr>
          <p:cNvPr id="13" name="Rectangle 12">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86239" y="448055"/>
            <a:ext cx="6246886"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BFC31D2-6927-45E1-A084-9E3903DE9FFC}"/>
              </a:ext>
            </a:extLst>
          </p:cNvPr>
          <p:cNvSpPr>
            <a:spLocks noGrp="1"/>
          </p:cNvSpPr>
          <p:nvPr>
            <p:ph idx="1"/>
          </p:nvPr>
        </p:nvSpPr>
        <p:spPr>
          <a:xfrm>
            <a:off x="3558513" y="686862"/>
            <a:ext cx="5718043" cy="5475129"/>
          </a:xfrm>
        </p:spPr>
        <p:txBody>
          <a:bodyPr anchor="ctr">
            <a:normAutofit/>
          </a:bodyPr>
          <a:lstStyle/>
          <a:p>
            <a:pPr marL="0" indent="0">
              <a:buNone/>
            </a:pPr>
            <a:r>
              <a:rPr lang="en-US" sz="2300"/>
              <a:t>For the first two students in the merit</a:t>
            </a:r>
          </a:p>
          <a:p>
            <a:r>
              <a:rPr lang="en-US" sz="2300"/>
              <a:t>Jaganbai Mayadevi Scholarship (5%)*</a:t>
            </a:r>
          </a:p>
          <a:p>
            <a:r>
              <a:rPr lang="en-US" sz="2300"/>
              <a:t>Professional Faculty Fund Scholarship (5%)</a:t>
            </a:r>
          </a:p>
          <a:p>
            <a:pPr marL="0" indent="0">
              <a:buNone/>
            </a:pPr>
            <a:r>
              <a:rPr lang="en-US" sz="2300"/>
              <a:t>For the socially and/or economically challenged students </a:t>
            </a:r>
          </a:p>
          <a:p>
            <a:r>
              <a:rPr lang="en-US" sz="2300"/>
              <a:t>Scholarships and/or full fee refund by the Rajasthan State Department of Social Justice (10-20%)</a:t>
            </a:r>
          </a:p>
          <a:p>
            <a:endParaRPr lang="en-US" sz="2300" b="1"/>
          </a:p>
          <a:p>
            <a:endParaRPr lang="en-US" sz="2300" b="1"/>
          </a:p>
          <a:p>
            <a:pPr marL="0" indent="0">
              <a:buNone/>
            </a:pPr>
            <a:r>
              <a:rPr lang="en-US" sz="2300"/>
              <a:t>*Not in M.Sc. Biotechnology</a:t>
            </a:r>
          </a:p>
          <a:p>
            <a:endParaRPr lang="en-IN" sz="2300"/>
          </a:p>
        </p:txBody>
      </p:sp>
    </p:spTree>
    <p:extLst>
      <p:ext uri="{BB962C8B-B14F-4D97-AF65-F5344CB8AC3E}">
        <p14:creationId xmlns:p14="http://schemas.microsoft.com/office/powerpoint/2010/main" val="11738673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3523"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788631" y="1788629"/>
            <a:ext cx="6858000" cy="3280742"/>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788631" y="1798766"/>
            <a:ext cx="6857999" cy="3280744"/>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89377" y="3966633"/>
            <a:ext cx="2501979" cy="3280746"/>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eeform: Shape 4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407661" y="969718"/>
            <a:ext cx="3169039"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2" name="Rectangle 5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788638" y="1778490"/>
            <a:ext cx="6858003" cy="3280741"/>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8D53208-16A0-481D-B2ED-5C7BE2B696F7}"/>
              </a:ext>
            </a:extLst>
          </p:cNvPr>
          <p:cNvSpPr txBox="1"/>
          <p:nvPr/>
        </p:nvSpPr>
        <p:spPr>
          <a:xfrm>
            <a:off x="379211" y="586855"/>
            <a:ext cx="2601110" cy="3387497"/>
          </a:xfrm>
          <a:prstGeom prst="rect">
            <a:avLst/>
          </a:prstGeom>
        </p:spPr>
        <p:txBody>
          <a:bodyPr vert="horz" lIns="91440" tIns="45720" rIns="91440" bIns="45720" rtlCol="0" anchor="b">
            <a:normAutofit/>
          </a:bodyPr>
          <a:lstStyle/>
          <a:p>
            <a:pPr algn="r">
              <a:lnSpc>
                <a:spcPct val="90000"/>
              </a:lnSpc>
              <a:spcBef>
                <a:spcPct val="0"/>
              </a:spcBef>
              <a:spcAft>
                <a:spcPts val="600"/>
              </a:spcAft>
            </a:pPr>
            <a:r>
              <a:rPr lang="en-US" sz="3600" kern="1200">
                <a:solidFill>
                  <a:srgbClr val="FFFFFF"/>
                </a:solidFill>
                <a:latin typeface="+mj-lt"/>
                <a:ea typeface="+mj-ea"/>
                <a:cs typeface="+mj-cs"/>
              </a:rPr>
              <a:t>Activities Beyond Syllabus</a:t>
            </a:r>
          </a:p>
        </p:txBody>
      </p:sp>
      <p:sp>
        <p:nvSpPr>
          <p:cNvPr id="6" name="TextBox 5">
            <a:extLst>
              <a:ext uri="{FF2B5EF4-FFF2-40B4-BE49-F238E27FC236}">
                <a16:creationId xmlns:a16="http://schemas.microsoft.com/office/drawing/2014/main" id="{DDE01E0E-A076-428C-BC4B-34799ED5FB94}"/>
              </a:ext>
            </a:extLst>
          </p:cNvPr>
          <p:cNvSpPr txBox="1"/>
          <p:nvPr/>
        </p:nvSpPr>
        <p:spPr>
          <a:xfrm>
            <a:off x="3235542" y="3609226"/>
            <a:ext cx="6627969" cy="3211563"/>
          </a:xfrm>
          <a:prstGeom prst="rect">
            <a:avLst/>
          </a:prstGeom>
        </p:spPr>
        <p:txBody>
          <a:bodyPr vert="horz" lIns="91440" tIns="45720" rIns="91440" bIns="45720" rtlCol="0" anchor="t">
            <a:noAutofit/>
          </a:bodyPr>
          <a:lstStyle/>
          <a:p>
            <a:pPr lvl="0" algn="ctr">
              <a:lnSpc>
                <a:spcPct val="90000"/>
              </a:lnSpc>
              <a:spcBef>
                <a:spcPts val="1000"/>
              </a:spcBef>
            </a:pPr>
            <a:r>
              <a:rPr lang="en-US" b="1" dirty="0"/>
              <a:t>MISSIONS</a:t>
            </a:r>
          </a:p>
          <a:p>
            <a:pPr lvl="0" algn="ctr">
              <a:lnSpc>
                <a:spcPct val="90000"/>
              </a:lnSpc>
              <a:spcBef>
                <a:spcPts val="1000"/>
              </a:spcBef>
            </a:pPr>
            <a:r>
              <a:rPr lang="en-US" b="1" dirty="0"/>
              <a:t>The </a:t>
            </a:r>
            <a:r>
              <a:rPr lang="en-US" b="1" dirty="0" err="1"/>
              <a:t>DoMe</a:t>
            </a:r>
            <a:r>
              <a:rPr lang="en-US" b="1" dirty="0"/>
              <a:t>: </a:t>
            </a:r>
            <a:r>
              <a:rPr lang="en-US" dirty="0"/>
              <a:t>Unveil the Hidden Strength</a:t>
            </a:r>
          </a:p>
          <a:p>
            <a:pPr lvl="0" algn="ctr">
              <a:lnSpc>
                <a:spcPct val="90000"/>
              </a:lnSpc>
              <a:spcBef>
                <a:spcPts val="1000"/>
              </a:spcBef>
            </a:pPr>
            <a:r>
              <a:rPr lang="en-US" b="1" kern="1200" dirty="0">
                <a:solidFill>
                  <a:schemeClr val="tx1"/>
                </a:solidFill>
                <a:latin typeface="+mn-lt"/>
                <a:ea typeface="+mn-ea"/>
                <a:cs typeface="+mn-cs"/>
              </a:rPr>
              <a:t>Microconcern: </a:t>
            </a:r>
            <a:r>
              <a:rPr lang="en-US" kern="1200" dirty="0">
                <a:solidFill>
                  <a:schemeClr val="tx1"/>
                </a:solidFill>
                <a:latin typeface="+mn-lt"/>
                <a:ea typeface="+mn-ea"/>
                <a:cs typeface="+mn-cs"/>
              </a:rPr>
              <a:t>All that concerns  </a:t>
            </a:r>
          </a:p>
          <a:p>
            <a:pPr lvl="0" algn="ctr">
              <a:lnSpc>
                <a:spcPct val="90000"/>
              </a:lnSpc>
              <a:spcBef>
                <a:spcPts val="1000"/>
              </a:spcBef>
            </a:pPr>
            <a:r>
              <a:rPr lang="en-US" b="1" kern="1200" dirty="0" err="1">
                <a:solidFill>
                  <a:schemeClr val="tx1"/>
                </a:solidFill>
                <a:latin typeface="+mn-lt"/>
                <a:ea typeface="+mn-ea"/>
                <a:cs typeface="+mn-cs"/>
              </a:rPr>
              <a:t>Biodictyon</a:t>
            </a:r>
            <a:r>
              <a:rPr lang="en-US" b="1" kern="1200" dirty="0">
                <a:solidFill>
                  <a:schemeClr val="tx1"/>
                </a:solidFill>
                <a:latin typeface="+mn-lt"/>
                <a:ea typeface="+mn-ea"/>
                <a:cs typeface="+mn-cs"/>
              </a:rPr>
              <a:t>: </a:t>
            </a:r>
            <a:r>
              <a:rPr lang="en-US" kern="1200" dirty="0">
                <a:solidFill>
                  <a:schemeClr val="tx1"/>
                </a:solidFill>
                <a:latin typeface="+mn-lt"/>
                <a:ea typeface="+mn-ea"/>
                <a:cs typeface="+mn-cs"/>
              </a:rPr>
              <a:t>The network of Life</a:t>
            </a:r>
          </a:p>
          <a:p>
            <a:pPr algn="ctr">
              <a:lnSpc>
                <a:spcPct val="90000"/>
              </a:lnSpc>
              <a:spcBef>
                <a:spcPts val="1000"/>
              </a:spcBef>
            </a:pPr>
            <a:r>
              <a:rPr lang="en-US" b="1" i="1" dirty="0"/>
              <a:t>Homo </a:t>
            </a:r>
            <a:r>
              <a:rPr lang="en-US" b="1" i="1" dirty="0" err="1"/>
              <a:t>sapients</a:t>
            </a:r>
            <a:r>
              <a:rPr lang="en-US" b="1" dirty="0"/>
              <a:t>: </a:t>
            </a:r>
            <a:r>
              <a:rPr lang="en-US" dirty="0"/>
              <a:t>The wise, insightful and perceptive</a:t>
            </a:r>
          </a:p>
          <a:p>
            <a:pPr algn="ctr">
              <a:lnSpc>
                <a:spcPct val="90000"/>
              </a:lnSpc>
              <a:spcBef>
                <a:spcPts val="1000"/>
              </a:spcBef>
            </a:pPr>
            <a:r>
              <a:rPr lang="en-US" b="1" dirty="0" err="1"/>
              <a:t>ConServe</a:t>
            </a:r>
            <a:r>
              <a:rPr lang="en-US" dirty="0"/>
              <a:t>: In service of Nature</a:t>
            </a:r>
          </a:p>
          <a:p>
            <a:pPr lvl="0" algn="ctr">
              <a:lnSpc>
                <a:spcPct val="90000"/>
              </a:lnSpc>
              <a:spcBef>
                <a:spcPts val="1000"/>
              </a:spcBef>
            </a:pPr>
            <a:r>
              <a:rPr lang="en-US" b="1" kern="1200" dirty="0">
                <a:solidFill>
                  <a:schemeClr val="tx1"/>
                </a:solidFill>
                <a:latin typeface="+mn-lt"/>
                <a:ea typeface="+mn-ea"/>
                <a:cs typeface="+mn-cs"/>
              </a:rPr>
              <a:t>Laboratory and Germplasm Management: </a:t>
            </a:r>
            <a:r>
              <a:rPr lang="en-US" kern="1200" dirty="0">
                <a:solidFill>
                  <a:schemeClr val="tx1"/>
                </a:solidFill>
                <a:latin typeface="+mn-lt"/>
                <a:ea typeface="+mn-ea"/>
                <a:cs typeface="+mn-cs"/>
              </a:rPr>
              <a:t>Students are made in charge of laboratories and germplasm collection in rotation making them responsible and learn laboratory management.</a:t>
            </a:r>
          </a:p>
        </p:txBody>
      </p:sp>
      <p:sp>
        <p:nvSpPr>
          <p:cNvPr id="4" name="Slide Number Placeholder 3">
            <a:extLst>
              <a:ext uri="{FF2B5EF4-FFF2-40B4-BE49-F238E27FC236}">
                <a16:creationId xmlns:a16="http://schemas.microsoft.com/office/drawing/2014/main" id="{EC6BECD8-87A0-4A95-BBE9-F8403C16D448}"/>
              </a:ext>
            </a:extLst>
          </p:cNvPr>
          <p:cNvSpPr>
            <a:spLocks noGrp="1"/>
          </p:cNvSpPr>
          <p:nvPr>
            <p:ph type="sldNum" sz="quarter" idx="12"/>
          </p:nvPr>
        </p:nvSpPr>
        <p:spPr>
          <a:xfrm>
            <a:off x="9509760" y="6455664"/>
            <a:ext cx="364045" cy="365125"/>
          </a:xfrm>
        </p:spPr>
        <p:txBody>
          <a:bodyPr vert="horz" lIns="91440" tIns="45720" rIns="91440" bIns="45720" rtlCol="0" anchor="ctr">
            <a:normAutofit/>
          </a:bodyPr>
          <a:lstStyle/>
          <a:p>
            <a:pPr>
              <a:spcAft>
                <a:spcPts val="600"/>
              </a:spcAft>
            </a:pPr>
            <a:fld id="{451C0E1C-24F6-42DF-81BA-93E878B603BE}" type="slidenum">
              <a:rPr lang="en-US" sz="1000">
                <a:solidFill>
                  <a:schemeClr val="tx1">
                    <a:lumMod val="50000"/>
                    <a:lumOff val="50000"/>
                  </a:schemeClr>
                </a:solidFill>
              </a:rPr>
              <a:pPr>
                <a:spcAft>
                  <a:spcPts val="600"/>
                </a:spcAft>
              </a:pPr>
              <a:t>17</a:t>
            </a:fld>
            <a:endParaRPr lang="en-US" sz="1000">
              <a:solidFill>
                <a:schemeClr val="tx1">
                  <a:lumMod val="50000"/>
                  <a:lumOff val="50000"/>
                </a:schemeClr>
              </a:solidFill>
            </a:endParaRPr>
          </a:p>
        </p:txBody>
      </p:sp>
      <p:graphicFrame>
        <p:nvGraphicFramePr>
          <p:cNvPr id="5" name="Diagram 4">
            <a:extLst>
              <a:ext uri="{FF2B5EF4-FFF2-40B4-BE49-F238E27FC236}">
                <a16:creationId xmlns:a16="http://schemas.microsoft.com/office/drawing/2014/main" id="{AA214689-AE93-4DB5-AD03-0C9C13A435EC}"/>
              </a:ext>
            </a:extLst>
          </p:cNvPr>
          <p:cNvGraphicFramePr/>
          <p:nvPr>
            <p:extLst>
              <p:ext uri="{D42A27DB-BD31-4B8C-83A1-F6EECF244321}">
                <p14:modId xmlns:p14="http://schemas.microsoft.com/office/powerpoint/2010/main" val="3947332328"/>
              </p:ext>
            </p:extLst>
          </p:nvPr>
        </p:nvGraphicFramePr>
        <p:xfrm>
          <a:off x="4184629" y="-677577"/>
          <a:ext cx="4881263"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574345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C6BECD8-87A0-4A95-BBE9-F8403C16D448}"/>
              </a:ext>
            </a:extLst>
          </p:cNvPr>
          <p:cNvSpPr>
            <a:spLocks noGrp="1"/>
          </p:cNvSpPr>
          <p:nvPr>
            <p:ph type="sldNum" sz="quarter" idx="12"/>
          </p:nvPr>
        </p:nvSpPr>
        <p:spPr/>
        <p:txBody>
          <a:bodyPr/>
          <a:lstStyle/>
          <a:p>
            <a:fld id="{451C0E1C-24F6-42DF-81BA-93E878B603BE}" type="slidenum">
              <a:rPr lang="en-US" smtClean="0"/>
              <a:pPr/>
              <a:t>18</a:t>
            </a:fld>
            <a:endParaRPr lang="en-US"/>
          </a:p>
        </p:txBody>
      </p:sp>
      <p:graphicFrame>
        <p:nvGraphicFramePr>
          <p:cNvPr id="5" name="Diagram 4">
            <a:extLst>
              <a:ext uri="{FF2B5EF4-FFF2-40B4-BE49-F238E27FC236}">
                <a16:creationId xmlns:a16="http://schemas.microsoft.com/office/drawing/2014/main" id="{AA214689-AE93-4DB5-AD03-0C9C13A435EC}"/>
              </a:ext>
            </a:extLst>
          </p:cNvPr>
          <p:cNvGraphicFramePr/>
          <p:nvPr>
            <p:extLst>
              <p:ext uri="{D42A27DB-BD31-4B8C-83A1-F6EECF244321}">
                <p14:modId xmlns:p14="http://schemas.microsoft.com/office/powerpoint/2010/main" val="1290530983"/>
              </p:ext>
            </p:extLst>
          </p:nvPr>
        </p:nvGraphicFramePr>
        <p:xfrm>
          <a:off x="495300" y="136522"/>
          <a:ext cx="8915400" cy="58076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58172792-F394-47B9-A9F7-C6FFCF8AD314}"/>
              </a:ext>
            </a:extLst>
          </p:cNvPr>
          <p:cNvSpPr txBox="1"/>
          <p:nvPr/>
        </p:nvSpPr>
        <p:spPr>
          <a:xfrm>
            <a:off x="3656856" y="6033187"/>
            <a:ext cx="2592288" cy="646331"/>
          </a:xfrm>
          <a:prstGeom prst="rect">
            <a:avLst/>
          </a:prstGeom>
          <a:noFill/>
        </p:spPr>
        <p:txBody>
          <a:bodyPr wrap="square" rtlCol="0">
            <a:spAutoFit/>
          </a:bodyPr>
          <a:lstStyle/>
          <a:p>
            <a:pPr algn="ctr"/>
            <a:r>
              <a:rPr lang="en-IN" b="1" dirty="0"/>
              <a:t>MICROCNCERN</a:t>
            </a:r>
          </a:p>
          <a:p>
            <a:pPr algn="ctr"/>
            <a:r>
              <a:rPr lang="en-IN" b="1" dirty="0"/>
              <a:t>The PG Club</a:t>
            </a:r>
          </a:p>
        </p:txBody>
      </p:sp>
    </p:spTree>
    <p:extLst>
      <p:ext uri="{BB962C8B-B14F-4D97-AF65-F5344CB8AC3E}">
        <p14:creationId xmlns:p14="http://schemas.microsoft.com/office/powerpoint/2010/main" val="42863687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6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61731" y="1162353"/>
            <a:ext cx="6858000" cy="4533295"/>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14437" y="917964"/>
            <a:ext cx="6346209" cy="4530565"/>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07676" y="3341725"/>
            <a:ext cx="2501979" cy="4530565"/>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88252" y="1335832"/>
            <a:ext cx="6858001" cy="4186335"/>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260396" y="1533338"/>
            <a:ext cx="4318303" cy="3508621"/>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46" name="AutoShape 2">
            <a:extLst>
              <a:ext uri="{FF2B5EF4-FFF2-40B4-BE49-F238E27FC236}">
                <a16:creationId xmlns:a16="http://schemas.microsoft.com/office/drawing/2014/main" id="{8C65BDE2-CBB6-4E71-96B0-DA97D7A00AB0}"/>
              </a:ext>
            </a:extLst>
          </p:cNvPr>
          <p:cNvSpPr>
            <a:spLocks noGrp="1" noChangeArrowheads="1"/>
          </p:cNvSpPr>
          <p:nvPr>
            <p:ph type="title"/>
          </p:nvPr>
        </p:nvSpPr>
        <p:spPr>
          <a:xfrm>
            <a:off x="540186" y="600512"/>
            <a:ext cx="3436957" cy="1915127"/>
          </a:xfrm>
        </p:spPr>
        <p:txBody>
          <a:bodyPr anchor="b">
            <a:normAutofit/>
          </a:bodyPr>
          <a:lstStyle/>
          <a:p>
            <a:pPr eaLnBrk="1" hangingPunct="1"/>
            <a:r>
              <a:rPr lang="en-US" altLang="en-US" sz="3600" b="1" dirty="0">
                <a:solidFill>
                  <a:srgbClr val="FFFFFF"/>
                </a:solidFill>
              </a:rPr>
              <a:t>Microconcern: The PG club</a:t>
            </a:r>
            <a:br>
              <a:rPr lang="en-US" altLang="en-US" sz="3600" b="1" dirty="0">
                <a:solidFill>
                  <a:srgbClr val="FFFFFF"/>
                </a:solidFill>
              </a:rPr>
            </a:br>
            <a:r>
              <a:rPr lang="en-US" altLang="en-US" sz="3600" b="1" i="1" dirty="0">
                <a:solidFill>
                  <a:srgbClr val="FFFFFF"/>
                </a:solidFill>
              </a:rPr>
              <a:t>All that concerns</a:t>
            </a:r>
          </a:p>
        </p:txBody>
      </p:sp>
      <p:sp>
        <p:nvSpPr>
          <p:cNvPr id="6147" name="Rectangle 3">
            <a:extLst>
              <a:ext uri="{FF2B5EF4-FFF2-40B4-BE49-F238E27FC236}">
                <a16:creationId xmlns:a16="http://schemas.microsoft.com/office/drawing/2014/main" id="{DA618F88-B357-4F6A-A339-574F8490E272}"/>
              </a:ext>
            </a:extLst>
          </p:cNvPr>
          <p:cNvSpPr>
            <a:spLocks noGrp="1" noChangeArrowheads="1"/>
          </p:cNvSpPr>
          <p:nvPr>
            <p:ph type="body" idx="1"/>
          </p:nvPr>
        </p:nvSpPr>
        <p:spPr>
          <a:xfrm>
            <a:off x="4789291" y="188640"/>
            <a:ext cx="4801691" cy="6480720"/>
          </a:xfrm>
        </p:spPr>
        <p:txBody>
          <a:bodyPr anchor="ctr">
            <a:normAutofit fontScale="92500" lnSpcReduction="10000"/>
          </a:bodyPr>
          <a:lstStyle/>
          <a:p>
            <a:pPr lvl="1" hangingPunct="0">
              <a:lnSpc>
                <a:spcPct val="90000"/>
              </a:lnSpc>
            </a:pPr>
            <a:r>
              <a:rPr lang="en-US" altLang="en-US" sz="2000" b="1" dirty="0"/>
              <a:t>Microbiology Birthday: </a:t>
            </a:r>
          </a:p>
          <a:p>
            <a:pPr marL="457200" lvl="1" indent="0" hangingPunct="0">
              <a:lnSpc>
                <a:spcPct val="90000"/>
              </a:lnSpc>
              <a:buNone/>
            </a:pPr>
            <a:r>
              <a:rPr lang="en-US" altLang="en-US" sz="2000" dirty="0"/>
              <a:t>17 September the day in 1676, when first man on earth –Anton von Leeuwenhoek saw and described microorganisms. Declared as International Microorganism Day </a:t>
            </a:r>
            <a:endParaRPr lang="en-IN" sz="2000" b="1" dirty="0"/>
          </a:p>
          <a:p>
            <a:pPr lvl="1" hangingPunct="0">
              <a:lnSpc>
                <a:spcPct val="90000"/>
              </a:lnSpc>
            </a:pPr>
            <a:r>
              <a:rPr lang="en-IN" sz="2000" b="1" dirty="0" err="1"/>
              <a:t>ConServe</a:t>
            </a:r>
            <a:r>
              <a:rPr lang="en-IN" sz="2000" b="1" dirty="0"/>
              <a:t>: In Service of Nature</a:t>
            </a:r>
            <a:r>
              <a:rPr lang="en-IN" sz="2000" dirty="0"/>
              <a:t>:</a:t>
            </a:r>
          </a:p>
          <a:p>
            <a:pPr marL="457200" lvl="1" indent="0" hangingPunct="0">
              <a:lnSpc>
                <a:spcPct val="90000"/>
              </a:lnSpc>
              <a:buNone/>
            </a:pPr>
            <a:r>
              <a:rPr lang="en-IN" sz="2000" dirty="0"/>
              <a:t>Tracking local streams, hills, desert and forests for algal/fungal collections and microbiological features such as rock varnish, cryptobiotic crusts, algal flocs. </a:t>
            </a:r>
            <a:endParaRPr lang="en-US" sz="2000" dirty="0"/>
          </a:p>
          <a:p>
            <a:pPr lvl="1">
              <a:lnSpc>
                <a:spcPct val="90000"/>
              </a:lnSpc>
            </a:pPr>
            <a:r>
              <a:rPr lang="en-IN" sz="2000" b="1" dirty="0"/>
              <a:t>Z</a:t>
            </a:r>
            <a:r>
              <a:rPr lang="en-US" sz="2000" b="1" dirty="0" err="1"/>
              <a:t>oomIN</a:t>
            </a:r>
            <a:r>
              <a:rPr lang="en-US" sz="2000" b="1" dirty="0"/>
              <a:t>: </a:t>
            </a:r>
            <a:r>
              <a:rPr lang="en-US" sz="2000" dirty="0"/>
              <a:t>Wall magazine</a:t>
            </a:r>
            <a:endParaRPr lang="hi-IN" sz="2000" dirty="0"/>
          </a:p>
          <a:p>
            <a:pPr lvl="1">
              <a:lnSpc>
                <a:spcPct val="90000"/>
              </a:lnSpc>
            </a:pPr>
            <a:r>
              <a:rPr lang="hi-IN" sz="2000" b="1" dirty="0" err="1"/>
              <a:t>आत्रेय</a:t>
            </a:r>
            <a:r>
              <a:rPr lang="hi-IN" sz="2000" b="1" dirty="0"/>
              <a:t> </a:t>
            </a:r>
            <a:r>
              <a:rPr lang="en-IN" sz="2000" b="1" dirty="0"/>
              <a:t>Series of Lectures </a:t>
            </a:r>
            <a:r>
              <a:rPr lang="en-IN" sz="2000" dirty="0"/>
              <a:t>of Eminent Microbiologists/Biotechnologists</a:t>
            </a:r>
            <a:endParaRPr lang="en-US" sz="2000" dirty="0"/>
          </a:p>
          <a:p>
            <a:pPr lvl="1">
              <a:lnSpc>
                <a:spcPct val="90000"/>
              </a:lnSpc>
            </a:pPr>
            <a:r>
              <a:rPr lang="hi-IN" sz="2000" b="1" dirty="0" err="1"/>
              <a:t>माधवकर</a:t>
            </a:r>
            <a:r>
              <a:rPr lang="en-US" sz="2000" b="1" dirty="0"/>
              <a:t> Series of Awareness Campaigns: </a:t>
            </a:r>
          </a:p>
          <a:p>
            <a:pPr marL="457200" lvl="1" indent="0">
              <a:lnSpc>
                <a:spcPct val="90000"/>
              </a:lnSpc>
              <a:buNone/>
            </a:pPr>
            <a:r>
              <a:rPr lang="en-US" sz="2000" dirty="0"/>
              <a:t>After </a:t>
            </a:r>
            <a:r>
              <a:rPr lang="en-US" sz="2000" dirty="0" err="1"/>
              <a:t>Madhavkar</a:t>
            </a:r>
            <a:r>
              <a:rPr lang="en-US" sz="2000" dirty="0"/>
              <a:t>-the physician of 8-9</a:t>
            </a:r>
            <a:r>
              <a:rPr lang="en-US" sz="2000" baseline="30000" dirty="0"/>
              <a:t>th</a:t>
            </a:r>
            <a:r>
              <a:rPr lang="en-US" sz="2000" dirty="0"/>
              <a:t> century. He was son of </a:t>
            </a:r>
            <a:r>
              <a:rPr lang="en-US" sz="2000" dirty="0" err="1"/>
              <a:t>Indukar</a:t>
            </a:r>
            <a:r>
              <a:rPr lang="en-US" sz="2000" dirty="0"/>
              <a:t> and wrote </a:t>
            </a:r>
            <a:r>
              <a:rPr lang="en-US" sz="2000" i="1" dirty="0" err="1"/>
              <a:t>Rugvinishchaya</a:t>
            </a:r>
            <a:r>
              <a:rPr lang="en-US" sz="2000" dirty="0"/>
              <a:t> (study of diseases) or </a:t>
            </a:r>
            <a:r>
              <a:rPr lang="en-US" sz="2000" i="1" dirty="0" err="1"/>
              <a:t>Madhavnidan</a:t>
            </a:r>
            <a:r>
              <a:rPr lang="en-US" sz="2000" dirty="0"/>
              <a:t>. 16.3.2000 (Fifth awareness campaign on </a:t>
            </a:r>
            <a:r>
              <a:rPr lang="en-US" sz="2000" dirty="0" err="1"/>
              <a:t>Coronovirus</a:t>
            </a:r>
            <a:r>
              <a:rPr lang="en-US" sz="2000" dirty="0"/>
              <a:t>)</a:t>
            </a:r>
          </a:p>
          <a:p>
            <a:pPr lvl="1">
              <a:lnSpc>
                <a:spcPct val="90000"/>
              </a:lnSpc>
            </a:pPr>
            <a:r>
              <a:rPr lang="en-US" sz="2000" b="1" dirty="0" err="1"/>
              <a:t>BioTik</a:t>
            </a:r>
            <a:r>
              <a:rPr lang="en-US" sz="2000" b="1" dirty="0"/>
              <a:t>: </a:t>
            </a:r>
          </a:p>
          <a:p>
            <a:pPr marL="457200" lvl="1" indent="0">
              <a:lnSpc>
                <a:spcPct val="90000"/>
              </a:lnSpc>
              <a:buNone/>
            </a:pPr>
            <a:r>
              <a:rPr lang="en-US" altLang="en-US" sz="2000" dirty="0"/>
              <a:t>Dr. H.S. Khurana Brainstorming Session/ Socratic Seminars</a:t>
            </a:r>
          </a:p>
        </p:txBody>
      </p:sp>
      <p:sp>
        <p:nvSpPr>
          <p:cNvPr id="2" name="TextBox 1">
            <a:extLst>
              <a:ext uri="{FF2B5EF4-FFF2-40B4-BE49-F238E27FC236}">
                <a16:creationId xmlns:a16="http://schemas.microsoft.com/office/drawing/2014/main" id="{90AB59D3-3FA8-4D65-8930-23D28E1B5751}"/>
              </a:ext>
            </a:extLst>
          </p:cNvPr>
          <p:cNvSpPr txBox="1"/>
          <p:nvPr/>
        </p:nvSpPr>
        <p:spPr>
          <a:xfrm>
            <a:off x="227569" y="3882779"/>
            <a:ext cx="4324710" cy="2308324"/>
          </a:xfrm>
          <a:prstGeom prst="rect">
            <a:avLst/>
          </a:prstGeom>
          <a:noFill/>
        </p:spPr>
        <p:txBody>
          <a:bodyPr wrap="none" rtlCol="0">
            <a:spAutoFit/>
          </a:bodyPr>
          <a:lstStyle/>
          <a:p>
            <a:pPr algn="ctr"/>
            <a:r>
              <a:rPr lang="en-IN" sz="2400" dirty="0">
                <a:solidFill>
                  <a:schemeClr val="accent6">
                    <a:lumMod val="20000"/>
                    <a:lumOff val="80000"/>
                  </a:schemeClr>
                </a:solidFill>
              </a:rPr>
              <a:t>2020-21</a:t>
            </a:r>
          </a:p>
          <a:p>
            <a:pPr algn="ctr"/>
            <a:r>
              <a:rPr lang="en-IN" sz="2400" dirty="0">
                <a:solidFill>
                  <a:schemeClr val="accent6">
                    <a:lumMod val="20000"/>
                    <a:lumOff val="80000"/>
                  </a:schemeClr>
                </a:solidFill>
              </a:rPr>
              <a:t>President: Priyanka Chaudhary</a:t>
            </a:r>
          </a:p>
          <a:p>
            <a:pPr algn="ctr"/>
            <a:r>
              <a:rPr lang="en-IN" sz="2400" dirty="0">
                <a:solidFill>
                  <a:schemeClr val="accent6">
                    <a:lumMod val="20000"/>
                    <a:lumOff val="80000"/>
                  </a:schemeClr>
                </a:solidFill>
              </a:rPr>
              <a:t>Vice President: Nidhi Singh</a:t>
            </a:r>
          </a:p>
          <a:p>
            <a:pPr algn="ctr"/>
            <a:r>
              <a:rPr lang="en-IN" sz="2400" dirty="0">
                <a:solidFill>
                  <a:schemeClr val="accent6">
                    <a:lumMod val="20000"/>
                    <a:lumOff val="80000"/>
                  </a:schemeClr>
                </a:solidFill>
              </a:rPr>
              <a:t>Treasurer: Navneet Kaur Chhabra</a:t>
            </a:r>
          </a:p>
          <a:p>
            <a:pPr algn="ctr"/>
            <a:r>
              <a:rPr lang="en-IN" sz="2400" dirty="0">
                <a:solidFill>
                  <a:schemeClr val="accent6">
                    <a:lumMod val="20000"/>
                    <a:lumOff val="80000"/>
                  </a:schemeClr>
                </a:solidFill>
              </a:rPr>
              <a:t>Literary Secretary: </a:t>
            </a:r>
            <a:r>
              <a:rPr lang="en-IN" sz="2400" dirty="0" err="1">
                <a:solidFill>
                  <a:schemeClr val="accent6">
                    <a:lumMod val="20000"/>
                    <a:lumOff val="80000"/>
                  </a:schemeClr>
                </a:solidFill>
              </a:rPr>
              <a:t>Rehan</a:t>
            </a:r>
            <a:r>
              <a:rPr lang="en-IN" sz="2400" dirty="0">
                <a:solidFill>
                  <a:schemeClr val="accent6">
                    <a:lumMod val="20000"/>
                    <a:lumOff val="80000"/>
                  </a:schemeClr>
                </a:solidFill>
              </a:rPr>
              <a:t> Ali</a:t>
            </a:r>
          </a:p>
          <a:p>
            <a:pPr algn="ctr"/>
            <a:r>
              <a:rPr lang="en-IN" sz="2400" dirty="0">
                <a:solidFill>
                  <a:schemeClr val="accent6">
                    <a:lumMod val="20000"/>
                    <a:lumOff val="80000"/>
                  </a:schemeClr>
                </a:solidFill>
              </a:rPr>
              <a:t>Sports Secretary: Shubham  Ojha</a:t>
            </a:r>
          </a:p>
        </p:txBody>
      </p:sp>
    </p:spTree>
    <p:extLst>
      <p:ext uri="{BB962C8B-B14F-4D97-AF65-F5344CB8AC3E}">
        <p14:creationId xmlns:p14="http://schemas.microsoft.com/office/powerpoint/2010/main" val="14024293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a:extLst>
              <a:ext uri="{FF2B5EF4-FFF2-40B4-BE49-F238E27FC236}">
                <a16:creationId xmlns:a16="http://schemas.microsoft.com/office/drawing/2014/main" id="{8F1C62A0-B388-432E-B9CD-783747C001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4928" y="290300"/>
            <a:ext cx="3252094" cy="3662994"/>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 name="Rectangle 1">
            <a:extLst>
              <a:ext uri="{FF2B5EF4-FFF2-40B4-BE49-F238E27FC236}">
                <a16:creationId xmlns:a16="http://schemas.microsoft.com/office/drawing/2014/main" id="{6CC76749-1444-4FB7-9CC4-1CEB4235BD16}"/>
              </a:ext>
            </a:extLst>
          </p:cNvPr>
          <p:cNvSpPr/>
          <p:nvPr/>
        </p:nvSpPr>
        <p:spPr>
          <a:xfrm>
            <a:off x="0" y="3953294"/>
            <a:ext cx="9906000" cy="2904706"/>
          </a:xfrm>
          <a:prstGeom prst="rect">
            <a:avLst/>
          </a:prstGeom>
          <a:solidFill>
            <a:schemeClr val="tx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74238" indent="-74238">
              <a:lnSpc>
                <a:spcPct val="115000"/>
              </a:lnSpc>
              <a:buFont typeface="Symbol" panose="05050102010706020507" pitchFamily="18" charset="2"/>
              <a:buChar char=""/>
            </a:pPr>
            <a:r>
              <a:rPr lang="en-IN" sz="1600" dirty="0">
                <a:latin typeface="Tahoma" panose="020B0604030504040204" pitchFamily="34" charset="0"/>
                <a:ea typeface="Times New Roman" panose="02020603050405020304" pitchFamily="18" charset="0"/>
                <a:cs typeface="Times New Roman" panose="02020603050405020304" pitchFamily="18" charset="0"/>
              </a:rPr>
              <a:t>Depicts basic morphological diversity of the microorganisms: spheres, rods and filaments/spirals</a:t>
            </a:r>
            <a:endParaRPr lang="en-IN" sz="1600" dirty="0">
              <a:latin typeface="Calibri" panose="020F0502020204030204" pitchFamily="34" charset="0"/>
              <a:ea typeface="Times New Roman" panose="02020603050405020304" pitchFamily="18" charset="0"/>
              <a:cs typeface="Times New Roman" panose="02020603050405020304" pitchFamily="18" charset="0"/>
            </a:endParaRPr>
          </a:p>
          <a:p>
            <a:pPr marL="74238" indent="-74238">
              <a:lnSpc>
                <a:spcPct val="115000"/>
              </a:lnSpc>
              <a:buFont typeface="Symbol" panose="05050102010706020507" pitchFamily="18" charset="2"/>
              <a:buChar char=""/>
            </a:pPr>
            <a:r>
              <a:rPr lang="en-IN" sz="1600" dirty="0">
                <a:latin typeface="Tahoma" panose="020B0604030504040204" pitchFamily="34" charset="0"/>
                <a:ea typeface="Times New Roman" panose="02020603050405020304" pitchFamily="18" charset="0"/>
                <a:cs typeface="Times New Roman" panose="02020603050405020304" pitchFamily="18" charset="0"/>
              </a:rPr>
              <a:t>Also depicts M for Microbiology and simulates </a:t>
            </a:r>
            <a:r>
              <a:rPr lang="en-IN" sz="1600" dirty="0">
                <a:latin typeface="Symbol" panose="05050102010706020507" pitchFamily="18" charset="2"/>
                <a:ea typeface="Times New Roman" panose="02020603050405020304" pitchFamily="18" charset="0"/>
                <a:cs typeface="Tahoma" panose="020B0604030504040204" pitchFamily="34" charset="0"/>
              </a:rPr>
              <a:t>m</a:t>
            </a:r>
            <a:r>
              <a:rPr lang="en-IN" sz="1600" dirty="0">
                <a:latin typeface="Tahoma" panose="020B0604030504040204" pitchFamily="34" charset="0"/>
                <a:ea typeface="Times New Roman" panose="02020603050405020304" pitchFamily="18" charset="0"/>
                <a:cs typeface="Times New Roman" panose="02020603050405020304" pitchFamily="18" charset="0"/>
              </a:rPr>
              <a:t> which is the size range of microorganisms in </a:t>
            </a:r>
            <a:r>
              <a:rPr lang="en-IN" sz="1600" dirty="0" err="1">
                <a:latin typeface="Tahoma" panose="020B0604030504040204" pitchFamily="34" charset="0"/>
                <a:ea typeface="Times New Roman" panose="02020603050405020304" pitchFamily="18" charset="0"/>
                <a:cs typeface="Times New Roman" panose="02020603050405020304" pitchFamily="18" charset="0"/>
              </a:rPr>
              <a:t>micrometer</a:t>
            </a:r>
            <a:r>
              <a:rPr lang="en-IN" sz="1600" dirty="0">
                <a:latin typeface="Tahoma" panose="020B0604030504040204" pitchFamily="34" charset="0"/>
                <a:ea typeface="Times New Roman" panose="02020603050405020304" pitchFamily="18" charset="0"/>
                <a:cs typeface="Times New Roman" panose="02020603050405020304" pitchFamily="18" charset="0"/>
              </a:rPr>
              <a:t>, i.e. </a:t>
            </a:r>
            <a:r>
              <a:rPr lang="en-IN" sz="1600" dirty="0">
                <a:latin typeface="Symbol" panose="05050102010706020507" pitchFamily="18" charset="2"/>
                <a:ea typeface="Times New Roman" panose="02020603050405020304" pitchFamily="18" charset="0"/>
                <a:cs typeface="Tahoma" panose="020B0604030504040204" pitchFamily="34" charset="0"/>
              </a:rPr>
              <a:t>m</a:t>
            </a:r>
            <a:r>
              <a:rPr lang="en-IN" sz="1600" dirty="0">
                <a:latin typeface="Tahoma" panose="020B0604030504040204" pitchFamily="34" charset="0"/>
                <a:ea typeface="Times New Roman" panose="02020603050405020304" pitchFamily="18" charset="0"/>
                <a:cs typeface="Times New Roman" panose="02020603050405020304" pitchFamily="18" charset="0"/>
              </a:rPr>
              <a:t>m</a:t>
            </a:r>
            <a:endParaRPr lang="en-IN" sz="1600" dirty="0">
              <a:latin typeface="Calibri" panose="020F0502020204030204" pitchFamily="34" charset="0"/>
              <a:ea typeface="Times New Roman" panose="02020603050405020304" pitchFamily="18" charset="0"/>
              <a:cs typeface="Times New Roman" panose="02020603050405020304" pitchFamily="18" charset="0"/>
            </a:endParaRPr>
          </a:p>
          <a:p>
            <a:pPr marL="74238" indent="-74238">
              <a:lnSpc>
                <a:spcPct val="115000"/>
              </a:lnSpc>
              <a:buFont typeface="Symbol" panose="05050102010706020507" pitchFamily="18" charset="2"/>
              <a:buChar char=""/>
            </a:pPr>
            <a:r>
              <a:rPr lang="en-IN" sz="1600" dirty="0">
                <a:latin typeface="Tahoma" panose="020B0604030504040204" pitchFamily="34" charset="0"/>
                <a:ea typeface="Times New Roman" panose="02020603050405020304" pitchFamily="18" charset="0"/>
                <a:cs typeface="Times New Roman" panose="02020603050405020304" pitchFamily="18" charset="0"/>
              </a:rPr>
              <a:t>The imperfect strokes of insignia make it wavy to depict extracellular secretions such as polymers released by most of the desert microflora to help survive in the dry arid environment near which the University (department) is situated. Thus, depicting the core microbial group and specialization of the faculty.</a:t>
            </a:r>
            <a:endParaRPr lang="en-IN" sz="1600" dirty="0">
              <a:latin typeface="Calibri" panose="020F0502020204030204" pitchFamily="34" charset="0"/>
              <a:ea typeface="Times New Roman" panose="02020603050405020304" pitchFamily="18" charset="0"/>
              <a:cs typeface="Times New Roman" panose="02020603050405020304" pitchFamily="18" charset="0"/>
            </a:endParaRPr>
          </a:p>
          <a:p>
            <a:pPr marL="74238" indent="-74238">
              <a:lnSpc>
                <a:spcPct val="115000"/>
              </a:lnSpc>
              <a:buFont typeface="Symbol" panose="05050102010706020507" pitchFamily="18" charset="2"/>
              <a:buChar char=""/>
            </a:pPr>
            <a:r>
              <a:rPr lang="en-IN" sz="1600" dirty="0">
                <a:latin typeface="Tahoma" panose="020B0604030504040204" pitchFamily="34" charset="0"/>
                <a:ea typeface="Times New Roman" panose="02020603050405020304" pitchFamily="18" charset="0"/>
                <a:cs typeface="Times New Roman" panose="02020603050405020304" pitchFamily="18" charset="0"/>
              </a:rPr>
              <a:t>The sphere above also depicts the sun representing heat of the tropics </a:t>
            </a:r>
            <a:endParaRPr lang="en-IN" sz="1600" dirty="0">
              <a:latin typeface="Calibri" panose="020F0502020204030204" pitchFamily="34" charset="0"/>
              <a:ea typeface="Times New Roman" panose="02020603050405020304" pitchFamily="18" charset="0"/>
              <a:cs typeface="Times New Roman" panose="02020603050405020304" pitchFamily="18" charset="0"/>
            </a:endParaRPr>
          </a:p>
          <a:p>
            <a:pPr marL="74238" indent="-74238">
              <a:lnSpc>
                <a:spcPct val="115000"/>
              </a:lnSpc>
              <a:buFont typeface="Symbol" panose="05050102010706020507" pitchFamily="18" charset="2"/>
              <a:buChar char=""/>
            </a:pPr>
            <a:r>
              <a:rPr lang="en-IN" sz="1600" dirty="0">
                <a:latin typeface="Tahoma" panose="020B0604030504040204" pitchFamily="34" charset="0"/>
                <a:ea typeface="Times New Roman" panose="02020603050405020304" pitchFamily="18" charset="0"/>
                <a:cs typeface="Times New Roman" panose="02020603050405020304" pitchFamily="18" charset="0"/>
              </a:rPr>
              <a:t>In entirety it shows a human like form with head above and hands falling down in humility depicting that not only man but the entire life on earth is indebted to the microbes. It also shows his respect towards these invisible creatures.</a:t>
            </a:r>
            <a:endParaRPr lang="en-IN" sz="16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ABD5ED5-6D10-464D-9FE7-0854B81B675D}"/>
              </a:ext>
            </a:extLst>
          </p:cNvPr>
          <p:cNvSpPr txBox="1"/>
          <p:nvPr/>
        </p:nvSpPr>
        <p:spPr>
          <a:xfrm>
            <a:off x="138424" y="1643834"/>
            <a:ext cx="4028080" cy="369332"/>
          </a:xfrm>
          <a:prstGeom prst="rect">
            <a:avLst/>
          </a:prstGeom>
          <a:noFill/>
        </p:spPr>
        <p:txBody>
          <a:bodyPr wrap="square" rtlCol="0">
            <a:spAutoFit/>
          </a:bodyPr>
          <a:lstStyle/>
          <a:p>
            <a:r>
              <a:rPr lang="en-IN" dirty="0"/>
              <a:t>Unveil the hidden strength</a:t>
            </a:r>
          </a:p>
        </p:txBody>
      </p:sp>
      <p:sp>
        <p:nvSpPr>
          <p:cNvPr id="5" name="Title 1">
            <a:extLst>
              <a:ext uri="{FF2B5EF4-FFF2-40B4-BE49-F238E27FC236}">
                <a16:creationId xmlns:a16="http://schemas.microsoft.com/office/drawing/2014/main" id="{2AD20E73-2B84-4E66-9810-AA7F94964184}"/>
              </a:ext>
            </a:extLst>
          </p:cNvPr>
          <p:cNvSpPr>
            <a:spLocks noGrp="1"/>
          </p:cNvSpPr>
          <p:nvPr>
            <p:ph type="title"/>
          </p:nvPr>
        </p:nvSpPr>
        <p:spPr>
          <a:xfrm>
            <a:off x="0" y="3706"/>
            <a:ext cx="2193825" cy="1655482"/>
          </a:xfrm>
        </p:spPr>
        <p:txBody>
          <a:bodyPr anchor="b">
            <a:normAutofit/>
          </a:bodyPr>
          <a:lstStyle/>
          <a:p>
            <a:pPr algn="r"/>
            <a:r>
              <a:rPr lang="en-IN" sz="3600" dirty="0"/>
              <a:t>The </a:t>
            </a:r>
            <a:r>
              <a:rPr lang="en-IN" sz="3600" dirty="0" err="1"/>
              <a:t>DoMe</a:t>
            </a:r>
            <a:endParaRPr lang="en-IN" sz="3600" dirty="0"/>
          </a:p>
        </p:txBody>
      </p:sp>
      <p:sp>
        <p:nvSpPr>
          <p:cNvPr id="7" name="TextBox 6">
            <a:extLst>
              <a:ext uri="{FF2B5EF4-FFF2-40B4-BE49-F238E27FC236}">
                <a16:creationId xmlns:a16="http://schemas.microsoft.com/office/drawing/2014/main" id="{D8A8501E-6072-4017-9E1A-E090337497AA}"/>
              </a:ext>
            </a:extLst>
          </p:cNvPr>
          <p:cNvSpPr txBox="1"/>
          <p:nvPr/>
        </p:nvSpPr>
        <p:spPr>
          <a:xfrm>
            <a:off x="208248" y="2013166"/>
            <a:ext cx="3888432" cy="923330"/>
          </a:xfrm>
          <a:prstGeom prst="rect">
            <a:avLst/>
          </a:prstGeom>
          <a:noFill/>
        </p:spPr>
        <p:txBody>
          <a:bodyPr wrap="square">
            <a:spAutoFit/>
          </a:bodyPr>
          <a:lstStyle/>
          <a:p>
            <a:r>
              <a:rPr lang="en-IN" sz="1800" dirty="0"/>
              <a:t>The </a:t>
            </a:r>
            <a:r>
              <a:rPr lang="en-IN" sz="1800" dirty="0" err="1"/>
              <a:t>DoMe</a:t>
            </a:r>
            <a:r>
              <a:rPr lang="en-IN" sz="1800" dirty="0"/>
              <a:t> </a:t>
            </a:r>
            <a:r>
              <a:rPr lang="en-IN" dirty="0"/>
              <a:t>is </a:t>
            </a:r>
            <a:r>
              <a:rPr lang="en-IN" sz="1800" dirty="0"/>
              <a:t>modelled in a way that it fulfils the criteria of NAAC, NIRF and even the New Education Policy</a:t>
            </a:r>
          </a:p>
        </p:txBody>
      </p:sp>
    </p:spTree>
    <p:extLst>
      <p:ext uri="{BB962C8B-B14F-4D97-AF65-F5344CB8AC3E}">
        <p14:creationId xmlns:p14="http://schemas.microsoft.com/office/powerpoint/2010/main" val="42370043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920372F7-6008-47CC-8354-534E299EC9CE}"/>
              </a:ext>
            </a:extLst>
          </p:cNvPr>
          <p:cNvSpPr>
            <a:spLocks noGrp="1" noChangeArrowheads="1"/>
          </p:cNvSpPr>
          <p:nvPr>
            <p:ph type="title" sz="quarter"/>
          </p:nvPr>
        </p:nvSpPr>
        <p:spPr>
          <a:xfrm>
            <a:off x="128464" y="0"/>
            <a:ext cx="8482136" cy="1143000"/>
          </a:xfrm>
        </p:spPr>
        <p:txBody>
          <a:bodyPr/>
          <a:lstStyle/>
          <a:p>
            <a:pPr algn="l"/>
            <a:r>
              <a:rPr lang="en-US" altLang="en-US" dirty="0" err="1"/>
              <a:t>ConServe</a:t>
            </a:r>
            <a:r>
              <a:rPr lang="en-US" altLang="en-US" dirty="0"/>
              <a:t>: Field Experience </a:t>
            </a:r>
          </a:p>
        </p:txBody>
      </p:sp>
      <p:pic>
        <p:nvPicPr>
          <p:cNvPr id="14340" name="Picture 4">
            <a:extLst>
              <a:ext uri="{FF2B5EF4-FFF2-40B4-BE49-F238E27FC236}">
                <a16:creationId xmlns:a16="http://schemas.microsoft.com/office/drawing/2014/main" id="{65368364-DA55-43FA-A0B3-E79A33177507}"/>
              </a:ext>
            </a:extLst>
          </p:cNvPr>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a:xfrm>
            <a:off x="381000" y="1752600"/>
            <a:ext cx="4267200" cy="3200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45" name="Picture 9">
            <a:extLst>
              <a:ext uri="{FF2B5EF4-FFF2-40B4-BE49-F238E27FC236}">
                <a16:creationId xmlns:a16="http://schemas.microsoft.com/office/drawing/2014/main" id="{72AE084B-43E1-455F-BC7C-A84E7F477B21}"/>
              </a:ext>
            </a:extLst>
          </p:cNvPr>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6610350" y="0"/>
            <a:ext cx="2914650" cy="21859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47" name="Picture 11">
            <a:extLst>
              <a:ext uri="{FF2B5EF4-FFF2-40B4-BE49-F238E27FC236}">
                <a16:creationId xmlns:a16="http://schemas.microsoft.com/office/drawing/2014/main" id="{CDAC6D57-86B1-470E-A466-130AC36A7D94}"/>
              </a:ext>
            </a:extLst>
          </p:cNvPr>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a:xfrm>
            <a:off x="6608764" y="2286001"/>
            <a:ext cx="2916237" cy="2187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49" name="Picture 13">
            <a:extLst>
              <a:ext uri="{FF2B5EF4-FFF2-40B4-BE49-F238E27FC236}">
                <a16:creationId xmlns:a16="http://schemas.microsoft.com/office/drawing/2014/main" id="{192DE6AD-0E76-4EDE-89B4-54872B5CE899}"/>
              </a:ext>
            </a:extLst>
          </p:cNvPr>
          <p:cNvPicPr>
            <a:picLocks noGrp="1" noChangeAspect="1" noChangeArrowheads="1"/>
          </p:cNvPicPr>
          <p:nvPr>
            <p:ph sz="quarter" idx="4"/>
          </p:nvPr>
        </p:nvPicPr>
        <p:blipFill>
          <a:blip r:embed="rId5" cstate="print">
            <a:extLst>
              <a:ext uri="{28A0092B-C50C-407E-A947-70E740481C1C}">
                <a14:useLocalDpi xmlns:a14="http://schemas.microsoft.com/office/drawing/2010/main" val="0"/>
              </a:ext>
            </a:extLst>
          </a:blip>
          <a:srcRect/>
          <a:stretch>
            <a:fillRect/>
          </a:stretch>
        </p:blipFill>
        <p:spPr>
          <a:xfrm>
            <a:off x="6608764" y="4670426"/>
            <a:ext cx="2916237" cy="2187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2">
            <a:extLst>
              <a:ext uri="{FF2B5EF4-FFF2-40B4-BE49-F238E27FC236}">
                <a16:creationId xmlns:a16="http://schemas.microsoft.com/office/drawing/2014/main" id="{11E1A169-9089-4E19-BA02-50FCD0E76A6C}"/>
              </a:ext>
            </a:extLst>
          </p:cNvPr>
          <p:cNvSpPr>
            <a:spLocks noGrp="1" noChangeArrowheads="1"/>
          </p:cNvSpPr>
          <p:nvPr>
            <p:ph type="title"/>
          </p:nvPr>
        </p:nvSpPr>
        <p:spPr>
          <a:xfrm>
            <a:off x="495300" y="-9175"/>
            <a:ext cx="8915400" cy="1143000"/>
          </a:xfrm>
        </p:spPr>
        <p:txBody>
          <a:bodyPr/>
          <a:lstStyle/>
          <a:p>
            <a:pPr eaLnBrk="1" hangingPunct="1"/>
            <a:r>
              <a:rPr lang="hi-IN" altLang="en-US" b="0" dirty="0" err="1"/>
              <a:t>आत्रेय</a:t>
            </a:r>
            <a:r>
              <a:rPr lang="en-US" altLang="en-US" b="0" dirty="0"/>
              <a:t> </a:t>
            </a:r>
            <a:r>
              <a:rPr lang="hi-IN" altLang="en-US" b="0" dirty="0" err="1"/>
              <a:t>व्याख्यानमाला</a:t>
            </a:r>
            <a:endParaRPr lang="en-US" altLang="en-US" b="0" dirty="0"/>
          </a:p>
        </p:txBody>
      </p:sp>
      <p:sp>
        <p:nvSpPr>
          <p:cNvPr id="7171" name="Rectangle 3">
            <a:extLst>
              <a:ext uri="{FF2B5EF4-FFF2-40B4-BE49-F238E27FC236}">
                <a16:creationId xmlns:a16="http://schemas.microsoft.com/office/drawing/2014/main" id="{9723B719-BA94-4FDB-AB7F-34D5184667AF}"/>
              </a:ext>
            </a:extLst>
          </p:cNvPr>
          <p:cNvSpPr>
            <a:spLocks noGrp="1" noChangeArrowheads="1"/>
          </p:cNvSpPr>
          <p:nvPr>
            <p:ph type="body" idx="1"/>
          </p:nvPr>
        </p:nvSpPr>
        <p:spPr>
          <a:xfrm>
            <a:off x="272480" y="1181100"/>
            <a:ext cx="9433048" cy="5560268"/>
          </a:xfrm>
        </p:spPr>
        <p:txBody>
          <a:bodyPr>
            <a:noAutofit/>
          </a:bodyPr>
          <a:lstStyle/>
          <a:p>
            <a:pPr eaLnBrk="1" hangingPunct="1">
              <a:spcBef>
                <a:spcPts val="0"/>
              </a:spcBef>
              <a:spcAft>
                <a:spcPts val="600"/>
              </a:spcAft>
              <a:buFont typeface="Wingdings" panose="05000000000000000000" pitchFamily="2" charset="2"/>
              <a:buNone/>
            </a:pPr>
            <a:r>
              <a:rPr lang="en-US" altLang="en-US" sz="1800" dirty="0">
                <a:latin typeface="Tahoma" panose="020B0604030504040204" pitchFamily="34" charset="0"/>
                <a:ea typeface="Tahoma" panose="020B0604030504040204" pitchFamily="34" charset="0"/>
                <a:cs typeface="Tahoma" panose="020B0604030504040204" pitchFamily="34" charset="0"/>
              </a:rPr>
              <a:t>After </a:t>
            </a:r>
            <a:r>
              <a:rPr lang="en-US" altLang="en-US" sz="1800" i="1" dirty="0" err="1">
                <a:latin typeface="Tahoma" panose="020B0604030504040204" pitchFamily="34" charset="0"/>
                <a:ea typeface="Tahoma" panose="020B0604030504040204" pitchFamily="34" charset="0"/>
                <a:cs typeface="Tahoma" panose="020B0604030504040204" pitchFamily="34" charset="0"/>
              </a:rPr>
              <a:t>Atreya</a:t>
            </a:r>
            <a:r>
              <a:rPr lang="en-US" altLang="en-US" sz="1800" dirty="0">
                <a:latin typeface="Tahoma" panose="020B0604030504040204" pitchFamily="34" charset="0"/>
                <a:ea typeface="Tahoma" panose="020B0604030504040204" pitchFamily="34" charset="0"/>
                <a:cs typeface="Tahoma" panose="020B0604030504040204" pitchFamily="34" charset="0"/>
              </a:rPr>
              <a:t> –the physician in </a:t>
            </a:r>
            <a:r>
              <a:rPr lang="en-US" altLang="en-US" sz="1800" dirty="0" err="1">
                <a:latin typeface="Tahoma" panose="020B0604030504040204" pitchFamily="34" charset="0"/>
                <a:ea typeface="Tahoma" panose="020B0604030504040204" pitchFamily="34" charset="0"/>
                <a:cs typeface="Tahoma" panose="020B0604030504040204" pitchFamily="34" charset="0"/>
              </a:rPr>
              <a:t>Takshashila</a:t>
            </a:r>
            <a:r>
              <a:rPr lang="en-US" altLang="en-US" sz="1800" dirty="0">
                <a:latin typeface="Tahoma" panose="020B0604030504040204" pitchFamily="34" charset="0"/>
                <a:ea typeface="Tahoma" panose="020B0604030504040204" pitchFamily="34" charset="0"/>
                <a:cs typeface="Tahoma" panose="020B0604030504040204" pitchFamily="34" charset="0"/>
              </a:rPr>
              <a:t> who was born at </a:t>
            </a:r>
            <a:r>
              <a:rPr lang="en-US" altLang="en-US" sz="1800" dirty="0" err="1">
                <a:latin typeface="Tahoma" panose="020B0604030504040204" pitchFamily="34" charset="0"/>
                <a:ea typeface="Tahoma" panose="020B0604030504040204" pitchFamily="34" charset="0"/>
                <a:cs typeface="Tahoma" panose="020B0604030504040204" pitchFamily="34" charset="0"/>
              </a:rPr>
              <a:t>Panchanad</a:t>
            </a:r>
            <a:r>
              <a:rPr lang="en-US" altLang="en-US" sz="1800" dirty="0">
                <a:latin typeface="Tahoma" panose="020B0604030504040204" pitchFamily="34" charset="0"/>
                <a:ea typeface="Tahoma" panose="020B0604030504040204" pitchFamily="34" charset="0"/>
                <a:cs typeface="Tahoma" panose="020B0604030504040204" pitchFamily="34" charset="0"/>
              </a:rPr>
              <a:t> of Kashmir during </a:t>
            </a:r>
            <a:r>
              <a:rPr lang="en-US" altLang="en-US" sz="1800" i="1" dirty="0">
                <a:latin typeface="Tahoma" panose="020B0604030504040204" pitchFamily="34" charset="0"/>
                <a:ea typeface="Tahoma" panose="020B0604030504040204" pitchFamily="34" charset="0"/>
                <a:cs typeface="Tahoma" panose="020B0604030504040204" pitchFamily="34" charset="0"/>
              </a:rPr>
              <a:t>Kanishka</a:t>
            </a:r>
            <a:r>
              <a:rPr lang="en-US" altLang="en-US" sz="1800" dirty="0">
                <a:latin typeface="Tahoma" panose="020B0604030504040204" pitchFamily="34" charset="0"/>
                <a:ea typeface="Tahoma" panose="020B0604030504040204" pitchFamily="34" charset="0"/>
                <a:cs typeface="Tahoma" panose="020B0604030504040204" pitchFamily="34" charset="0"/>
              </a:rPr>
              <a:t>’s period. </a:t>
            </a:r>
            <a:r>
              <a:rPr lang="en-US" altLang="en-US" sz="1800" i="1" dirty="0" err="1">
                <a:latin typeface="Tahoma" panose="020B0604030504040204" pitchFamily="34" charset="0"/>
                <a:ea typeface="Tahoma" panose="020B0604030504040204" pitchFamily="34" charset="0"/>
                <a:cs typeface="Tahoma" panose="020B0604030504040204" pitchFamily="34" charset="0"/>
              </a:rPr>
              <a:t>Atreya</a:t>
            </a:r>
            <a:r>
              <a:rPr lang="en-US" altLang="en-US" sz="1800" dirty="0">
                <a:latin typeface="Tahoma" panose="020B0604030504040204" pitchFamily="34" charset="0"/>
                <a:ea typeface="Tahoma" panose="020B0604030504040204" pitchFamily="34" charset="0"/>
                <a:cs typeface="Tahoma" panose="020B0604030504040204" pitchFamily="34" charset="0"/>
              </a:rPr>
              <a:t> taught </a:t>
            </a:r>
            <a:r>
              <a:rPr lang="en-US" altLang="en-US" sz="1800" i="1" dirty="0">
                <a:latin typeface="Tahoma" panose="020B0604030504040204" pitchFamily="34" charset="0"/>
                <a:ea typeface="Tahoma" panose="020B0604030504040204" pitchFamily="34" charset="0"/>
                <a:cs typeface="Tahoma" panose="020B0604030504040204" pitchFamily="34" charset="0"/>
              </a:rPr>
              <a:t>Agnivesh</a:t>
            </a:r>
            <a:r>
              <a:rPr lang="en-US" altLang="en-US" sz="1800" dirty="0">
                <a:latin typeface="Tahoma" panose="020B0604030504040204" pitchFamily="34" charset="0"/>
                <a:ea typeface="Tahoma" panose="020B0604030504040204" pitchFamily="34" charset="0"/>
                <a:cs typeface="Tahoma" panose="020B0604030504040204" pitchFamily="34" charset="0"/>
              </a:rPr>
              <a:t> who in turn was the guru of </a:t>
            </a:r>
            <a:r>
              <a:rPr lang="en-US" altLang="en-US" sz="1800" i="1" dirty="0" err="1">
                <a:latin typeface="Tahoma" panose="020B0604030504040204" pitchFamily="34" charset="0"/>
                <a:ea typeface="Tahoma" panose="020B0604030504040204" pitchFamily="34" charset="0"/>
                <a:cs typeface="Tahoma" panose="020B0604030504040204" pitchFamily="34" charset="0"/>
              </a:rPr>
              <a:t>Charak</a:t>
            </a:r>
            <a:r>
              <a:rPr lang="en-US" altLang="en-US" sz="1800" dirty="0">
                <a:latin typeface="Tahoma" panose="020B0604030504040204" pitchFamily="34" charset="0"/>
                <a:ea typeface="Tahoma" panose="020B0604030504040204" pitchFamily="34" charset="0"/>
                <a:cs typeface="Tahoma" panose="020B0604030504040204" pitchFamily="34" charset="0"/>
              </a:rPr>
              <a:t> and thus inspired </a:t>
            </a:r>
            <a:r>
              <a:rPr lang="en-US" altLang="en-US" sz="1800" i="1" dirty="0" err="1">
                <a:latin typeface="Tahoma" panose="020B0604030504040204" pitchFamily="34" charset="0"/>
                <a:ea typeface="Tahoma" panose="020B0604030504040204" pitchFamily="34" charset="0"/>
                <a:cs typeface="Tahoma" panose="020B0604030504040204" pitchFamily="34" charset="0"/>
              </a:rPr>
              <a:t>Charak</a:t>
            </a:r>
            <a:r>
              <a:rPr lang="en-US" altLang="en-US" sz="1800" i="1" dirty="0">
                <a:latin typeface="Tahoma" panose="020B0604030504040204" pitchFamily="34" charset="0"/>
                <a:ea typeface="Tahoma" panose="020B0604030504040204" pitchFamily="34" charset="0"/>
                <a:cs typeface="Tahoma" panose="020B0604030504040204" pitchFamily="34" charset="0"/>
              </a:rPr>
              <a:t> Samhita</a:t>
            </a:r>
            <a:r>
              <a:rPr lang="en-US" altLang="en-US" sz="1800" dirty="0">
                <a:latin typeface="Tahoma" panose="020B0604030504040204" pitchFamily="34" charset="0"/>
                <a:ea typeface="Tahoma" panose="020B0604030504040204" pitchFamily="34" charset="0"/>
                <a:cs typeface="Tahoma" panose="020B0604030504040204" pitchFamily="34" charset="0"/>
              </a:rPr>
              <a:t>- about Indian Medicinal System. </a:t>
            </a:r>
          </a:p>
          <a:p>
            <a:pPr eaLnBrk="1" hangingPunct="1">
              <a:spcBef>
                <a:spcPts val="0"/>
              </a:spcBef>
              <a:spcAft>
                <a:spcPts val="600"/>
              </a:spcAft>
              <a:buFont typeface="Wingdings" panose="05000000000000000000" pitchFamily="2" charset="2"/>
              <a:buNone/>
            </a:pPr>
            <a:endParaRPr lang="en-US" altLang="en-US" sz="1800" dirty="0">
              <a:latin typeface="Tahoma" panose="020B0604030504040204" pitchFamily="34" charset="0"/>
              <a:ea typeface="Tahoma" panose="020B0604030504040204" pitchFamily="34" charset="0"/>
              <a:cs typeface="Tahoma" panose="020B0604030504040204" pitchFamily="34" charset="0"/>
            </a:endParaRPr>
          </a:p>
          <a:p>
            <a:pPr>
              <a:spcBef>
                <a:spcPts val="0"/>
              </a:spcBef>
              <a:spcAft>
                <a:spcPts val="600"/>
              </a:spcAft>
            </a:pPr>
            <a:r>
              <a:rPr lang="en-IN" sz="1800" b="1" dirty="0">
                <a:effectLst/>
                <a:latin typeface="Tahoma" panose="020B0604030504040204" pitchFamily="34" charset="0"/>
                <a:ea typeface="Tahoma" panose="020B0604030504040204" pitchFamily="34" charset="0"/>
                <a:cs typeface="Tahoma" panose="020B0604030504040204" pitchFamily="34" charset="0"/>
              </a:rPr>
              <a:t>Tenth lecture</a:t>
            </a:r>
            <a:r>
              <a:rPr lang="en-IN" sz="1800" dirty="0">
                <a:effectLst/>
                <a:latin typeface="Tahoma" panose="020B0604030504040204" pitchFamily="34" charset="0"/>
                <a:ea typeface="Tahoma" panose="020B0604030504040204" pitchFamily="34" charset="0"/>
                <a:cs typeface="Tahoma" panose="020B0604030504040204" pitchFamily="34" charset="0"/>
              </a:rPr>
              <a:t>: </a:t>
            </a:r>
            <a:r>
              <a:rPr lang="en-IN" sz="1800" dirty="0" err="1">
                <a:effectLst/>
                <a:latin typeface="Tahoma" panose="020B0604030504040204" pitchFamily="34" charset="0"/>
                <a:ea typeface="Tahoma" panose="020B0604030504040204" pitchFamily="34" charset="0"/>
                <a:cs typeface="Tahoma" panose="020B0604030504040204" pitchFamily="34" charset="0"/>
              </a:rPr>
              <a:t>Dr.</a:t>
            </a:r>
            <a:r>
              <a:rPr lang="en-IN" sz="1800" dirty="0">
                <a:effectLst/>
                <a:latin typeface="Tahoma" panose="020B0604030504040204" pitchFamily="34" charset="0"/>
                <a:ea typeface="Tahoma" panose="020B0604030504040204" pitchFamily="34" charset="0"/>
                <a:cs typeface="Tahoma" panose="020B0604030504040204" pitchFamily="34" charset="0"/>
              </a:rPr>
              <a:t> B. Ramakrishnan Microbiology Division IARI N Delhi Pumping iron: what do bacteria and archaea gain from? 12.3.2012 </a:t>
            </a:r>
          </a:p>
          <a:p>
            <a:pPr>
              <a:spcBef>
                <a:spcPts val="0"/>
              </a:spcBef>
              <a:spcAft>
                <a:spcPts val="600"/>
              </a:spcAft>
            </a:pPr>
            <a:r>
              <a:rPr lang="en-IN" sz="1800" b="1" dirty="0">
                <a:effectLst/>
                <a:latin typeface="Tahoma" panose="020B0604030504040204" pitchFamily="34" charset="0"/>
                <a:ea typeface="Tahoma" panose="020B0604030504040204" pitchFamily="34" charset="0"/>
                <a:cs typeface="Tahoma" panose="020B0604030504040204" pitchFamily="34" charset="0"/>
              </a:rPr>
              <a:t>Eleventh lecture: </a:t>
            </a:r>
            <a:r>
              <a:rPr lang="en-IN" sz="1800" dirty="0">
                <a:effectLst/>
                <a:latin typeface="Tahoma" panose="020B0604030504040204" pitchFamily="34" charset="0"/>
                <a:ea typeface="Tahoma" panose="020B0604030504040204" pitchFamily="34" charset="0"/>
                <a:cs typeface="Tahoma" panose="020B0604030504040204" pitchFamily="34" charset="0"/>
              </a:rPr>
              <a:t>Prof. </a:t>
            </a:r>
            <a:r>
              <a:rPr lang="en-IN" sz="1800" dirty="0" err="1">
                <a:effectLst/>
                <a:latin typeface="Tahoma" panose="020B0604030504040204" pitchFamily="34" charset="0"/>
                <a:ea typeface="Tahoma" panose="020B0604030504040204" pitchFamily="34" charset="0"/>
                <a:cs typeface="Tahoma" panose="020B0604030504040204" pitchFamily="34" charset="0"/>
              </a:rPr>
              <a:t>Suparna</a:t>
            </a:r>
            <a:r>
              <a:rPr lang="en-IN" sz="1800" dirty="0">
                <a:effectLst/>
                <a:latin typeface="Tahoma" panose="020B0604030504040204" pitchFamily="34" charset="0"/>
                <a:ea typeface="Tahoma" panose="020B0604030504040204" pitchFamily="34" charset="0"/>
                <a:cs typeface="Tahoma" panose="020B0604030504040204" pitchFamily="34" charset="0"/>
              </a:rPr>
              <a:t> Mukherjee, Centre for Environmental Science and Engineering, IIT Mumbai. Biofuel from Algae and Sustainability Considerations 26.7.2013 </a:t>
            </a:r>
          </a:p>
          <a:p>
            <a:pPr>
              <a:spcBef>
                <a:spcPts val="0"/>
              </a:spcBef>
              <a:spcAft>
                <a:spcPts val="600"/>
              </a:spcAft>
            </a:pPr>
            <a:r>
              <a:rPr lang="en-IN" sz="1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Twelfth lecture: </a:t>
            </a:r>
            <a:r>
              <a:rPr lang="en-IN"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Dr.</a:t>
            </a:r>
            <a:r>
              <a:rPr lang="en-IN"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Senthil </a:t>
            </a:r>
            <a:r>
              <a:rPr lang="en-IN"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Chinnasamy</a:t>
            </a:r>
            <a:r>
              <a:rPr lang="en-IN" sz="1800" dirty="0">
                <a:effectLst/>
                <a:latin typeface="Tahoma" panose="020B0604030504040204" pitchFamily="34" charset="0"/>
                <a:ea typeface="Tahoma" panose="020B0604030504040204" pitchFamily="34" charset="0"/>
                <a:cs typeface="Tahoma" panose="020B0604030504040204" pitchFamily="34" charset="0"/>
              </a:rPr>
              <a:t> Biotechnology Division, </a:t>
            </a:r>
            <a:r>
              <a:rPr lang="en-IN" sz="1800" dirty="0" err="1">
                <a:effectLst/>
                <a:latin typeface="Tahoma" panose="020B0604030504040204" pitchFamily="34" charset="0"/>
                <a:ea typeface="Tahoma" panose="020B0604030504040204" pitchFamily="34" charset="0"/>
                <a:cs typeface="Tahoma" panose="020B0604030504040204" pitchFamily="34" charset="0"/>
              </a:rPr>
              <a:t>Aban</a:t>
            </a:r>
            <a:r>
              <a:rPr lang="en-IN" sz="1800" dirty="0">
                <a:effectLst/>
                <a:latin typeface="Tahoma" panose="020B0604030504040204" pitchFamily="34" charset="0"/>
                <a:ea typeface="Tahoma" panose="020B0604030504040204" pitchFamily="34" charset="0"/>
                <a:cs typeface="Tahoma" panose="020B0604030504040204" pitchFamily="34" charset="0"/>
              </a:rPr>
              <a:t> Infrastructure Pvt Ltd, Chennai </a:t>
            </a:r>
            <a:r>
              <a:rPr lang="en-IN"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Biofuels from Algae: Opportunities and Challenges in Technology Commercialization </a:t>
            </a:r>
            <a:r>
              <a:rPr lang="en-IN" sz="1800" dirty="0">
                <a:effectLst/>
                <a:latin typeface="Tahoma" panose="020B0604030504040204" pitchFamily="34" charset="0"/>
                <a:ea typeface="Tahoma" panose="020B0604030504040204" pitchFamily="34" charset="0"/>
                <a:cs typeface="Tahoma" panose="020B0604030504040204" pitchFamily="34" charset="0"/>
              </a:rPr>
              <a:t>11</a:t>
            </a:r>
            <a:r>
              <a:rPr lang="en-IN" sz="1800" baseline="30000" dirty="0">
                <a:effectLst/>
                <a:latin typeface="Tahoma" panose="020B0604030504040204" pitchFamily="34" charset="0"/>
                <a:ea typeface="Tahoma" panose="020B0604030504040204" pitchFamily="34" charset="0"/>
                <a:cs typeface="Tahoma" panose="020B0604030504040204" pitchFamily="34" charset="0"/>
              </a:rPr>
              <a:t>th</a:t>
            </a:r>
            <a:r>
              <a:rPr lang="en-IN" sz="1800" dirty="0">
                <a:effectLst/>
                <a:latin typeface="Tahoma" panose="020B0604030504040204" pitchFamily="34" charset="0"/>
                <a:ea typeface="Tahoma" panose="020B0604030504040204" pitchFamily="34" charset="0"/>
                <a:cs typeface="Tahoma" panose="020B0604030504040204" pitchFamily="34" charset="0"/>
              </a:rPr>
              <a:t> October 2014 </a:t>
            </a:r>
          </a:p>
          <a:p>
            <a:pPr eaLnBrk="1" hangingPunct="1">
              <a:spcBef>
                <a:spcPts val="0"/>
              </a:spcBef>
              <a:spcAft>
                <a:spcPts val="600"/>
              </a:spcAft>
            </a:pPr>
            <a:r>
              <a:rPr lang="en-US" altLang="en-US" sz="1800" b="1" dirty="0">
                <a:latin typeface="Tahoma" panose="020B0604030504040204" pitchFamily="34" charset="0"/>
                <a:ea typeface="Tahoma" panose="020B0604030504040204" pitchFamily="34" charset="0"/>
                <a:cs typeface="Tahoma" panose="020B0604030504040204" pitchFamily="34" charset="0"/>
              </a:rPr>
              <a:t>Thirteenth lecture</a:t>
            </a:r>
            <a:r>
              <a:rPr lang="en-US" altLang="en-US" sz="1800" dirty="0">
                <a:latin typeface="Tahoma" panose="020B0604030504040204" pitchFamily="34" charset="0"/>
                <a:ea typeface="Tahoma" panose="020B0604030504040204" pitchFamily="34" charset="0"/>
                <a:cs typeface="Tahoma" panose="020B0604030504040204" pitchFamily="34" charset="0"/>
              </a:rPr>
              <a:t>: </a:t>
            </a:r>
            <a:r>
              <a:rPr lang="en-IN" altLang="en-US" sz="1800" dirty="0" err="1">
                <a:latin typeface="Tahoma" panose="020B0604030504040204" pitchFamily="34" charset="0"/>
                <a:ea typeface="Tahoma" panose="020B0604030504040204" pitchFamily="34" charset="0"/>
                <a:cs typeface="Tahoma" panose="020B0604030504040204" pitchFamily="34" charset="0"/>
              </a:rPr>
              <a:t>Dr.</a:t>
            </a:r>
            <a:r>
              <a:rPr lang="en-IN" altLang="en-US" sz="1800" dirty="0">
                <a:latin typeface="Tahoma" panose="020B0604030504040204" pitchFamily="34" charset="0"/>
                <a:ea typeface="Tahoma" panose="020B0604030504040204" pitchFamily="34" charset="0"/>
                <a:cs typeface="Tahoma" panose="020B0604030504040204" pitchFamily="34" charset="0"/>
              </a:rPr>
              <a:t> Pankaj Goyal, Central University of Rajasthan </a:t>
            </a:r>
            <a:r>
              <a:rPr lang="en-US" sz="1800" dirty="0">
                <a:effectLst/>
                <a:latin typeface="Tahoma" panose="020B0604030504040204" pitchFamily="34" charset="0"/>
                <a:ea typeface="Tahoma" panose="020B0604030504040204" pitchFamily="34" charset="0"/>
                <a:cs typeface="Tahoma" panose="020B0604030504040204" pitchFamily="34" charset="0"/>
              </a:rPr>
              <a:t>Cofilin: A small protein with big responsibilities" December the 17th, 2018</a:t>
            </a:r>
            <a:endParaRPr lang="hi-IN" altLang="en-US" sz="1800" dirty="0">
              <a:latin typeface="Tahoma" panose="020B0604030504040204" pitchFamily="34" charset="0"/>
              <a:ea typeface="Tahoma" panose="020B0604030504040204" pitchFamily="34" charset="0"/>
            </a:endParaRPr>
          </a:p>
          <a:p>
            <a:pPr eaLnBrk="1" hangingPunct="1">
              <a:spcBef>
                <a:spcPts val="0"/>
              </a:spcBef>
              <a:spcAft>
                <a:spcPts val="600"/>
              </a:spcAft>
            </a:pPr>
            <a:r>
              <a:rPr lang="en-US" altLang="en-US" sz="1800" b="1" dirty="0">
                <a:latin typeface="Tahoma" panose="020B0604030504040204" pitchFamily="34" charset="0"/>
                <a:ea typeface="Tahoma" panose="020B0604030504040204" pitchFamily="34" charset="0"/>
                <a:cs typeface="Tahoma" panose="020B0604030504040204" pitchFamily="34" charset="0"/>
              </a:rPr>
              <a:t>Fourteenth Lecture: </a:t>
            </a:r>
            <a:r>
              <a:rPr lang="en-US" altLang="en-US" sz="1800" dirty="0">
                <a:latin typeface="Tahoma" panose="020B0604030504040204" pitchFamily="34" charset="0"/>
                <a:ea typeface="Tahoma" panose="020B0604030504040204" pitchFamily="34" charset="0"/>
                <a:cs typeface="Tahoma" panose="020B0604030504040204" pitchFamily="34" charset="0"/>
              </a:rPr>
              <a:t>Dr. (</a:t>
            </a:r>
            <a:r>
              <a:rPr lang="en-US" altLang="en-US" sz="1800" dirty="0" err="1">
                <a:latin typeface="Tahoma" panose="020B0604030504040204" pitchFamily="34" charset="0"/>
                <a:ea typeface="Tahoma" panose="020B0604030504040204" pitchFamily="34" charset="0"/>
                <a:cs typeface="Tahoma" panose="020B0604030504040204" pitchFamily="34" charset="0"/>
              </a:rPr>
              <a:t>Ms</a:t>
            </a:r>
            <a:r>
              <a:rPr lang="en-US" altLang="en-US" sz="1800" dirty="0">
                <a:latin typeface="Tahoma" panose="020B0604030504040204" pitchFamily="34" charset="0"/>
                <a:ea typeface="Tahoma" panose="020B0604030504040204" pitchFamily="34" charset="0"/>
                <a:cs typeface="Tahoma" panose="020B0604030504040204" pitchFamily="34" charset="0"/>
              </a:rPr>
              <a:t>) </a:t>
            </a:r>
            <a:r>
              <a:rPr lang="en-US" altLang="en-US" sz="1800" dirty="0" err="1">
                <a:latin typeface="Tahoma" panose="020B0604030504040204" pitchFamily="34" charset="0"/>
                <a:ea typeface="Tahoma" panose="020B0604030504040204" pitchFamily="34" charset="0"/>
                <a:cs typeface="Tahoma" panose="020B0604030504040204" pitchFamily="34" charset="0"/>
              </a:rPr>
              <a:t>Jagjiwan</a:t>
            </a:r>
            <a:r>
              <a:rPr lang="en-US" altLang="en-US" sz="1800" dirty="0">
                <a:latin typeface="Tahoma" panose="020B0604030504040204" pitchFamily="34" charset="0"/>
                <a:ea typeface="Tahoma" panose="020B0604030504040204" pitchFamily="34" charset="0"/>
                <a:cs typeface="Tahoma" panose="020B0604030504040204" pitchFamily="34" charset="0"/>
              </a:rPr>
              <a:t> Kapoor, General Manager, Progressive Life LLP, Dubai Quality mindset in Pharma and Biotech Industry 23.10.2021</a:t>
            </a:r>
          </a:p>
          <a:p>
            <a:pPr eaLnBrk="1" hangingPunct="1">
              <a:spcBef>
                <a:spcPts val="0"/>
              </a:spcBef>
              <a:spcAft>
                <a:spcPts val="600"/>
              </a:spcAft>
            </a:pPr>
            <a:r>
              <a:rPr lang="en-US" altLang="en-US" sz="1800" b="1" dirty="0">
                <a:latin typeface="Tahoma" panose="020B0604030504040204" pitchFamily="34" charset="0"/>
                <a:ea typeface="Tahoma" panose="020B0604030504040204" pitchFamily="34" charset="0"/>
                <a:cs typeface="Tahoma" panose="020B0604030504040204" pitchFamily="34" charset="0"/>
              </a:rPr>
              <a:t>Fifteenth Lecture: </a:t>
            </a:r>
            <a:r>
              <a:rPr lang="en-US" altLang="en-US" sz="1800" dirty="0">
                <a:latin typeface="Tahoma" panose="020B0604030504040204" pitchFamily="34" charset="0"/>
                <a:ea typeface="Tahoma" panose="020B0604030504040204" pitchFamily="34" charset="0"/>
                <a:cs typeface="Tahoma" panose="020B0604030504040204" pitchFamily="34" charset="0"/>
              </a:rPr>
              <a:t>Dr. </a:t>
            </a:r>
            <a:r>
              <a:rPr lang="en-US" altLang="en-US" sz="1800" dirty="0" err="1">
                <a:latin typeface="Tahoma" panose="020B0604030504040204" pitchFamily="34" charset="0"/>
                <a:ea typeface="Tahoma" panose="020B0604030504040204" pitchFamily="34" charset="0"/>
                <a:cs typeface="Tahoma" panose="020B0604030504040204" pitchFamily="34" charset="0"/>
              </a:rPr>
              <a:t>Ajit</a:t>
            </a:r>
            <a:r>
              <a:rPr lang="en-US" altLang="en-US" sz="1800" dirty="0">
                <a:latin typeface="Tahoma" panose="020B0604030504040204" pitchFamily="34" charset="0"/>
                <a:ea typeface="Tahoma" panose="020B0604030504040204" pitchFamily="34" charset="0"/>
                <a:cs typeface="Tahoma" panose="020B0604030504040204" pitchFamily="34" charset="0"/>
              </a:rPr>
              <a:t> Kumar </a:t>
            </a:r>
            <a:r>
              <a:rPr lang="en-US" altLang="en-US" sz="1800" dirty="0" err="1">
                <a:latin typeface="Tahoma" panose="020B0604030504040204" pitchFamily="34" charset="0"/>
                <a:ea typeface="Tahoma" panose="020B0604030504040204" pitchFamily="34" charset="0"/>
                <a:cs typeface="Tahoma" panose="020B0604030504040204" pitchFamily="34" charset="0"/>
              </a:rPr>
              <a:t>Shasany</a:t>
            </a:r>
            <a:r>
              <a:rPr lang="en-US" altLang="en-US" sz="1800" dirty="0">
                <a:latin typeface="Tahoma" panose="020B0604030504040204" pitchFamily="34" charset="0"/>
                <a:ea typeface="Tahoma" panose="020B0604030504040204" pitchFamily="34" charset="0"/>
                <a:cs typeface="Tahoma" panose="020B0604030504040204" pitchFamily="34" charset="0"/>
              </a:rPr>
              <a:t>, Director, ICAR-National Institute of Plant Biotechnology, New Delhi on Aroma Biology and Livelihood Security 25.11.2021</a:t>
            </a:r>
          </a:p>
        </p:txBody>
      </p:sp>
    </p:spTree>
    <p:extLst>
      <p:ext uri="{BB962C8B-B14F-4D97-AF65-F5344CB8AC3E}">
        <p14:creationId xmlns:p14="http://schemas.microsoft.com/office/powerpoint/2010/main" val="14758178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a:extLst>
              <a:ext uri="{FF2B5EF4-FFF2-40B4-BE49-F238E27FC236}">
                <a16:creationId xmlns:a16="http://schemas.microsoft.com/office/drawing/2014/main" id="{25B13C7A-0D9E-4B56-BA50-FBDD5AB1567B}"/>
              </a:ext>
            </a:extLst>
          </p:cNvPr>
          <p:cNvSpPr>
            <a:spLocks noGrp="1" noChangeArrowheads="1"/>
          </p:cNvSpPr>
          <p:nvPr>
            <p:ph type="title" sz="quarter"/>
          </p:nvPr>
        </p:nvSpPr>
        <p:spPr>
          <a:xfrm>
            <a:off x="838200" y="0"/>
            <a:ext cx="8229600" cy="762000"/>
          </a:xfrm>
        </p:spPr>
        <p:txBody>
          <a:bodyPr/>
          <a:lstStyle/>
          <a:p>
            <a:r>
              <a:rPr lang="en-US" altLang="en-US" dirty="0"/>
              <a:t>VISITORS</a:t>
            </a:r>
          </a:p>
        </p:txBody>
      </p:sp>
      <p:pic>
        <p:nvPicPr>
          <p:cNvPr id="3079" name="Picture 7">
            <a:extLst>
              <a:ext uri="{FF2B5EF4-FFF2-40B4-BE49-F238E27FC236}">
                <a16:creationId xmlns:a16="http://schemas.microsoft.com/office/drawing/2014/main" id="{501FE3D9-9B77-43AC-89A4-33CBCB314378}"/>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t="23438" r="38672"/>
          <a:stretch>
            <a:fillRect/>
          </a:stretch>
        </p:blipFill>
        <p:spPr>
          <a:xfrm>
            <a:off x="6610350" y="914400"/>
            <a:ext cx="2914650" cy="21859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83" name="Picture 11">
            <a:extLst>
              <a:ext uri="{FF2B5EF4-FFF2-40B4-BE49-F238E27FC236}">
                <a16:creationId xmlns:a16="http://schemas.microsoft.com/office/drawing/2014/main" id="{B0078325-B9BF-479D-9763-6D263A468015}"/>
              </a:ext>
            </a:extLst>
          </p:cNvPr>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rcRect l="18311" t="19531" r="36621"/>
          <a:stretch>
            <a:fillRect/>
          </a:stretch>
        </p:blipFill>
        <p:spPr>
          <a:xfrm>
            <a:off x="381000" y="838201"/>
            <a:ext cx="2514600" cy="2187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88" name="Picture 16">
            <a:extLst>
              <a:ext uri="{FF2B5EF4-FFF2-40B4-BE49-F238E27FC236}">
                <a16:creationId xmlns:a16="http://schemas.microsoft.com/office/drawing/2014/main" id="{D9831A1D-66D4-4881-8E28-17050E0147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5902326"/>
            <a:ext cx="9144000" cy="962025"/>
          </a:xfrm>
          <a:prstGeom prst="rect">
            <a:avLst/>
          </a:prstGeom>
          <a:noFill/>
          <a:ln>
            <a:noFill/>
          </a:ln>
          <a:effectLst/>
          <a:extLst>
            <a:ext uri="{909E8E84-426E-40DD-AFC4-6F175D3DCCD1}">
              <a14:hiddenFill xmlns:a14="http://schemas.microsoft.com/office/drawing/2010/main">
                <a:solidFill>
                  <a:srgbClr val="D60093"/>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89" name="Picture 17">
            <a:extLst>
              <a:ext uri="{FF2B5EF4-FFF2-40B4-BE49-F238E27FC236}">
                <a16:creationId xmlns:a16="http://schemas.microsoft.com/office/drawing/2014/main" id="{4D98B351-B74B-4D40-84A0-246E9BAA3E1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1000" y="4038600"/>
            <a:ext cx="251460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3091" name="Picture 19">
            <a:extLst>
              <a:ext uri="{FF2B5EF4-FFF2-40B4-BE49-F238E27FC236}">
                <a16:creationId xmlns:a16="http://schemas.microsoft.com/office/drawing/2014/main" id="{08871458-9E4B-4CA6-87E3-F1DC0085B717}"/>
              </a:ext>
            </a:extLst>
          </p:cNvPr>
          <p:cNvPicPr>
            <a:picLocks noGrp="1" noChangeAspect="1" noChangeArrowheads="1"/>
          </p:cNvPicPr>
          <p:nvPr>
            <p:ph sz="quarter" idx="1"/>
          </p:nvPr>
        </p:nvPicPr>
        <p:blipFill>
          <a:blip r:embed="rId7" cstate="print">
            <a:extLst>
              <a:ext uri="{28A0092B-C50C-407E-A947-70E740481C1C}">
                <a14:useLocalDpi xmlns:a14="http://schemas.microsoft.com/office/drawing/2010/main" val="0"/>
              </a:ext>
            </a:extLst>
          </a:blip>
          <a:srcRect/>
          <a:stretch>
            <a:fillRect/>
          </a:stretch>
        </p:blipFill>
        <p:spPr>
          <a:xfrm>
            <a:off x="3200400" y="2286000"/>
            <a:ext cx="2914650" cy="21859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93" name="Text Box 21">
            <a:extLst>
              <a:ext uri="{FF2B5EF4-FFF2-40B4-BE49-F238E27FC236}">
                <a16:creationId xmlns:a16="http://schemas.microsoft.com/office/drawing/2014/main" id="{351E2EBA-74F8-47D9-B4D1-34A0C09A1F3E}"/>
              </a:ext>
            </a:extLst>
          </p:cNvPr>
          <p:cNvSpPr txBox="1">
            <a:spLocks noChangeArrowheads="1"/>
          </p:cNvSpPr>
          <p:nvPr/>
        </p:nvSpPr>
        <p:spPr bwMode="auto">
          <a:xfrm>
            <a:off x="7086600" y="3048001"/>
            <a:ext cx="171380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a:t>Dr. R S Verma, USEPA</a:t>
            </a:r>
          </a:p>
        </p:txBody>
      </p:sp>
      <p:sp>
        <p:nvSpPr>
          <p:cNvPr id="3094" name="Text Box 22">
            <a:extLst>
              <a:ext uri="{FF2B5EF4-FFF2-40B4-BE49-F238E27FC236}">
                <a16:creationId xmlns:a16="http://schemas.microsoft.com/office/drawing/2014/main" id="{34723397-A4CE-4A0A-843C-2A198927C888}"/>
              </a:ext>
            </a:extLst>
          </p:cNvPr>
          <p:cNvSpPr txBox="1">
            <a:spLocks noChangeArrowheads="1"/>
          </p:cNvSpPr>
          <p:nvPr/>
        </p:nvSpPr>
        <p:spPr bwMode="auto">
          <a:xfrm>
            <a:off x="381001" y="2971801"/>
            <a:ext cx="202664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a:t>Dr. Victor Wrey, Germany</a:t>
            </a:r>
          </a:p>
        </p:txBody>
      </p:sp>
      <p:sp>
        <p:nvSpPr>
          <p:cNvPr id="3095" name="Text Box 23">
            <a:extLst>
              <a:ext uri="{FF2B5EF4-FFF2-40B4-BE49-F238E27FC236}">
                <a16:creationId xmlns:a16="http://schemas.microsoft.com/office/drawing/2014/main" id="{56A6AB33-FCB2-47CE-ABCA-451F20C303F2}"/>
              </a:ext>
            </a:extLst>
          </p:cNvPr>
          <p:cNvSpPr txBox="1">
            <a:spLocks noChangeArrowheads="1"/>
          </p:cNvSpPr>
          <p:nvPr/>
        </p:nvSpPr>
        <p:spPr bwMode="auto">
          <a:xfrm>
            <a:off x="7086600" y="3429001"/>
            <a:ext cx="184819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a:t>Prof. B.N. Johri, Bhopal</a:t>
            </a:r>
          </a:p>
        </p:txBody>
      </p:sp>
      <p:sp>
        <p:nvSpPr>
          <p:cNvPr id="3096" name="Text Box 24">
            <a:extLst>
              <a:ext uri="{FF2B5EF4-FFF2-40B4-BE49-F238E27FC236}">
                <a16:creationId xmlns:a16="http://schemas.microsoft.com/office/drawing/2014/main" id="{B58CF47B-E3A2-4CF9-9E7F-FC91EED6FB3B}"/>
              </a:ext>
            </a:extLst>
          </p:cNvPr>
          <p:cNvSpPr txBox="1">
            <a:spLocks noChangeArrowheads="1"/>
          </p:cNvSpPr>
          <p:nvPr/>
        </p:nvSpPr>
        <p:spPr bwMode="auto">
          <a:xfrm>
            <a:off x="381000" y="3733800"/>
            <a:ext cx="2743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a:t>Prof. B.D. Kasuhik, N Delhi</a:t>
            </a:r>
          </a:p>
        </p:txBody>
      </p:sp>
      <p:sp>
        <p:nvSpPr>
          <p:cNvPr id="3097" name="Text Box 25">
            <a:extLst>
              <a:ext uri="{FF2B5EF4-FFF2-40B4-BE49-F238E27FC236}">
                <a16:creationId xmlns:a16="http://schemas.microsoft.com/office/drawing/2014/main" id="{2ACA307C-9A70-4305-9C03-E1A8D5AAB66F}"/>
              </a:ext>
            </a:extLst>
          </p:cNvPr>
          <p:cNvSpPr txBox="1">
            <a:spLocks noChangeArrowheads="1"/>
          </p:cNvSpPr>
          <p:nvPr/>
        </p:nvSpPr>
        <p:spPr bwMode="auto">
          <a:xfrm>
            <a:off x="3429001" y="4495801"/>
            <a:ext cx="228421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a:t>Dr. B. Ramakrishnan, Cuttack</a:t>
            </a:r>
          </a:p>
        </p:txBody>
      </p:sp>
      <p:pic>
        <p:nvPicPr>
          <p:cNvPr id="15" name="Content Placeholder 14">
            <a:extLst>
              <a:ext uri="{FF2B5EF4-FFF2-40B4-BE49-F238E27FC236}">
                <a16:creationId xmlns:a16="http://schemas.microsoft.com/office/drawing/2014/main" id="{4DF7B49F-58E0-4A74-A686-52BF999A492D}"/>
              </a:ext>
            </a:extLst>
          </p:cNvPr>
          <p:cNvPicPr>
            <a:picLocks noGrp="1" noChangeAspect="1"/>
          </p:cNvPicPr>
          <p:nvPr>
            <p:ph sz="quarter" idx="4"/>
          </p:nvPr>
        </p:nvPicPr>
        <p:blipFill>
          <a:blip r:embed="rId8" cstate="print"/>
          <a:srcRect/>
          <a:stretch>
            <a:fillRect/>
          </a:stretch>
        </p:blipFill>
        <p:spPr bwMode="auto">
          <a:xfrm>
            <a:off x="6915986" y="3776714"/>
            <a:ext cx="2269489" cy="2053727"/>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a:extLst>
              <a:ext uri="{FF2B5EF4-FFF2-40B4-BE49-F238E27FC236}">
                <a16:creationId xmlns:a16="http://schemas.microsoft.com/office/drawing/2014/main" id="{25B13C7A-0D9E-4B56-BA50-FBDD5AB1567B}"/>
              </a:ext>
            </a:extLst>
          </p:cNvPr>
          <p:cNvSpPr>
            <a:spLocks noGrp="1" noChangeArrowheads="1"/>
          </p:cNvSpPr>
          <p:nvPr>
            <p:ph type="title" sz="quarter"/>
          </p:nvPr>
        </p:nvSpPr>
        <p:spPr>
          <a:xfrm>
            <a:off x="838200" y="0"/>
            <a:ext cx="8229600" cy="762000"/>
          </a:xfrm>
        </p:spPr>
        <p:txBody>
          <a:bodyPr/>
          <a:lstStyle/>
          <a:p>
            <a:r>
              <a:rPr lang="en-US" altLang="en-US" dirty="0"/>
              <a:t>VISITORS</a:t>
            </a:r>
          </a:p>
        </p:txBody>
      </p:sp>
      <p:pic>
        <p:nvPicPr>
          <p:cNvPr id="3088" name="Picture 16">
            <a:extLst>
              <a:ext uri="{FF2B5EF4-FFF2-40B4-BE49-F238E27FC236}">
                <a16:creationId xmlns:a16="http://schemas.microsoft.com/office/drawing/2014/main" id="{D9831A1D-66D4-4881-8E28-17050E0147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902326"/>
            <a:ext cx="9144000" cy="962025"/>
          </a:xfrm>
          <a:prstGeom prst="rect">
            <a:avLst/>
          </a:prstGeom>
          <a:noFill/>
          <a:ln>
            <a:noFill/>
          </a:ln>
          <a:effectLst/>
          <a:extLst>
            <a:ext uri="{909E8E84-426E-40DD-AFC4-6F175D3DCCD1}">
              <a14:hiddenFill xmlns:a14="http://schemas.microsoft.com/office/drawing/2010/main">
                <a:solidFill>
                  <a:srgbClr val="D60093"/>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94" name="Text Box 22">
            <a:extLst>
              <a:ext uri="{FF2B5EF4-FFF2-40B4-BE49-F238E27FC236}">
                <a16:creationId xmlns:a16="http://schemas.microsoft.com/office/drawing/2014/main" id="{34723397-A4CE-4A0A-843C-2A198927C888}"/>
              </a:ext>
            </a:extLst>
          </p:cNvPr>
          <p:cNvSpPr txBox="1">
            <a:spLocks noChangeArrowheads="1"/>
          </p:cNvSpPr>
          <p:nvPr/>
        </p:nvSpPr>
        <p:spPr bwMode="auto">
          <a:xfrm>
            <a:off x="381000" y="2547333"/>
            <a:ext cx="259079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400" dirty="0"/>
              <a:t>Dr. Senthil </a:t>
            </a:r>
            <a:r>
              <a:rPr lang="en-US" altLang="en-US" sz="1400" dirty="0" err="1"/>
              <a:t>Chinnasamy</a:t>
            </a:r>
            <a:r>
              <a:rPr lang="en-US" altLang="en-US" sz="1400" dirty="0"/>
              <a:t>, </a:t>
            </a:r>
            <a:r>
              <a:rPr lang="en-US" altLang="en-US" sz="1400" dirty="0" err="1"/>
              <a:t>Aban</a:t>
            </a:r>
            <a:r>
              <a:rPr lang="en-US" altLang="en-US" sz="1400" dirty="0"/>
              <a:t> Infrastructure, Chennai</a:t>
            </a:r>
          </a:p>
        </p:txBody>
      </p:sp>
      <p:sp>
        <p:nvSpPr>
          <p:cNvPr id="3095" name="Text Box 23">
            <a:extLst>
              <a:ext uri="{FF2B5EF4-FFF2-40B4-BE49-F238E27FC236}">
                <a16:creationId xmlns:a16="http://schemas.microsoft.com/office/drawing/2014/main" id="{56A6AB33-FCB2-47CE-ABCA-451F20C303F2}"/>
              </a:ext>
            </a:extLst>
          </p:cNvPr>
          <p:cNvSpPr txBox="1">
            <a:spLocks noChangeArrowheads="1"/>
          </p:cNvSpPr>
          <p:nvPr/>
        </p:nvSpPr>
        <p:spPr bwMode="auto">
          <a:xfrm>
            <a:off x="6744266" y="3738066"/>
            <a:ext cx="264681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dirty="0"/>
              <a:t>Dr. M. Krishnamohan, BISR, Jaipur</a:t>
            </a:r>
          </a:p>
        </p:txBody>
      </p:sp>
      <p:sp>
        <p:nvSpPr>
          <p:cNvPr id="3096" name="Text Box 24">
            <a:extLst>
              <a:ext uri="{FF2B5EF4-FFF2-40B4-BE49-F238E27FC236}">
                <a16:creationId xmlns:a16="http://schemas.microsoft.com/office/drawing/2014/main" id="{B58CF47B-E3A2-4CF9-9E7F-FC91EED6FB3B}"/>
              </a:ext>
            </a:extLst>
          </p:cNvPr>
          <p:cNvSpPr txBox="1">
            <a:spLocks noChangeArrowheads="1"/>
          </p:cNvSpPr>
          <p:nvPr/>
        </p:nvSpPr>
        <p:spPr bwMode="auto">
          <a:xfrm>
            <a:off x="381000" y="3512921"/>
            <a:ext cx="2743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dirty="0"/>
              <a:t>Dr. Pavan </a:t>
            </a:r>
            <a:r>
              <a:rPr lang="en-US" altLang="en-US" sz="1400" dirty="0" err="1"/>
              <a:t>Jutur</a:t>
            </a:r>
            <a:r>
              <a:rPr lang="en-US" altLang="en-US" sz="1400" dirty="0"/>
              <a:t>, ICGEB, N Delhi</a:t>
            </a:r>
          </a:p>
        </p:txBody>
      </p:sp>
      <p:sp>
        <p:nvSpPr>
          <p:cNvPr id="3097" name="Text Box 25">
            <a:extLst>
              <a:ext uri="{FF2B5EF4-FFF2-40B4-BE49-F238E27FC236}">
                <a16:creationId xmlns:a16="http://schemas.microsoft.com/office/drawing/2014/main" id="{2ACA307C-9A70-4305-9C03-E1A8D5AAB66F}"/>
              </a:ext>
            </a:extLst>
          </p:cNvPr>
          <p:cNvSpPr txBox="1">
            <a:spLocks noChangeArrowheads="1"/>
          </p:cNvSpPr>
          <p:nvPr/>
        </p:nvSpPr>
        <p:spPr bwMode="auto">
          <a:xfrm>
            <a:off x="3508021" y="4153636"/>
            <a:ext cx="288995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dirty="0"/>
              <a:t>Dr. </a:t>
            </a:r>
            <a:r>
              <a:rPr lang="en-US" altLang="en-US" sz="1400" dirty="0" err="1"/>
              <a:t>Suparna</a:t>
            </a:r>
            <a:r>
              <a:rPr lang="en-US" altLang="en-US" sz="1400" dirty="0"/>
              <a:t> </a:t>
            </a:r>
            <a:r>
              <a:rPr lang="en-US" altLang="en-US" sz="1400" dirty="0" err="1"/>
              <a:t>Mukhaerjee</a:t>
            </a:r>
            <a:r>
              <a:rPr lang="en-US" altLang="en-US" sz="1400" dirty="0"/>
              <a:t>, IIT  Bombay</a:t>
            </a:r>
          </a:p>
        </p:txBody>
      </p:sp>
      <p:pic>
        <p:nvPicPr>
          <p:cNvPr id="15" name="Picture 14">
            <a:extLst>
              <a:ext uri="{FF2B5EF4-FFF2-40B4-BE49-F238E27FC236}">
                <a16:creationId xmlns:a16="http://schemas.microsoft.com/office/drawing/2014/main" id="{CB4586C3-0E8E-4085-B4C1-14DC30410BCA}"/>
              </a:ext>
            </a:extLst>
          </p:cNvPr>
          <p:cNvPicPr>
            <a:picLocks noChangeAspect="1"/>
          </p:cNvPicPr>
          <p:nvPr/>
        </p:nvPicPr>
        <p:blipFill>
          <a:blip r:embed="rId4" cstate="print"/>
          <a:srcRect/>
          <a:stretch>
            <a:fillRect/>
          </a:stretch>
        </p:blipFill>
        <p:spPr bwMode="auto">
          <a:xfrm>
            <a:off x="7244079" y="4121923"/>
            <a:ext cx="1647190" cy="1457325"/>
          </a:xfrm>
          <a:prstGeom prst="rect">
            <a:avLst/>
          </a:prstGeom>
          <a:noFill/>
          <a:ln w="9525">
            <a:noFill/>
            <a:miter lim="800000"/>
            <a:headEnd/>
            <a:tailEnd/>
          </a:ln>
        </p:spPr>
      </p:pic>
      <p:pic>
        <p:nvPicPr>
          <p:cNvPr id="16" name="Picture 15">
            <a:extLst>
              <a:ext uri="{FF2B5EF4-FFF2-40B4-BE49-F238E27FC236}">
                <a16:creationId xmlns:a16="http://schemas.microsoft.com/office/drawing/2014/main" id="{84A35FAA-1B82-46D1-88E7-FD4B5CB8F586}"/>
              </a:ext>
            </a:extLst>
          </p:cNvPr>
          <p:cNvPicPr>
            <a:picLocks noChangeAspect="1"/>
          </p:cNvPicPr>
          <p:nvPr/>
        </p:nvPicPr>
        <p:blipFill>
          <a:blip r:embed="rId5" cstate="print"/>
          <a:srcRect l="40441" r="32353"/>
          <a:stretch>
            <a:fillRect/>
          </a:stretch>
        </p:blipFill>
        <p:spPr bwMode="auto">
          <a:xfrm>
            <a:off x="1007598" y="3922039"/>
            <a:ext cx="1063773" cy="1827000"/>
          </a:xfrm>
          <a:prstGeom prst="rect">
            <a:avLst/>
          </a:prstGeom>
          <a:noFill/>
          <a:ln w="9525">
            <a:noFill/>
            <a:miter lim="800000"/>
            <a:headEnd/>
            <a:tailEnd/>
          </a:ln>
        </p:spPr>
      </p:pic>
      <p:sp>
        <p:nvSpPr>
          <p:cNvPr id="20" name="Text Box 22">
            <a:extLst>
              <a:ext uri="{FF2B5EF4-FFF2-40B4-BE49-F238E27FC236}">
                <a16:creationId xmlns:a16="http://schemas.microsoft.com/office/drawing/2014/main" id="{39F5CB95-D3B0-4CE2-9D83-9A4667B83415}"/>
              </a:ext>
            </a:extLst>
          </p:cNvPr>
          <p:cNvSpPr txBox="1">
            <a:spLocks noChangeArrowheads="1"/>
          </p:cNvSpPr>
          <p:nvPr/>
        </p:nvSpPr>
        <p:spPr bwMode="auto">
          <a:xfrm>
            <a:off x="6800282" y="2584995"/>
            <a:ext cx="259079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400" dirty="0"/>
              <a:t>Dr. Radha Prasanna, IARI, N Delhi</a:t>
            </a:r>
          </a:p>
        </p:txBody>
      </p:sp>
      <p:pic>
        <p:nvPicPr>
          <p:cNvPr id="21" name="Picture 20">
            <a:extLst>
              <a:ext uri="{FF2B5EF4-FFF2-40B4-BE49-F238E27FC236}">
                <a16:creationId xmlns:a16="http://schemas.microsoft.com/office/drawing/2014/main" id="{C5450175-BBAA-4B2C-A457-6D2BB5CDF454}"/>
              </a:ext>
            </a:extLst>
          </p:cNvPr>
          <p:cNvPicPr>
            <a:picLocks noChangeAspect="1"/>
          </p:cNvPicPr>
          <p:nvPr/>
        </p:nvPicPr>
        <p:blipFill>
          <a:blip r:embed="rId6"/>
          <a:srcRect/>
          <a:stretch>
            <a:fillRect/>
          </a:stretch>
        </p:blipFill>
        <p:spPr bwMode="auto">
          <a:xfrm>
            <a:off x="6957" y="709480"/>
            <a:ext cx="3097130" cy="1721505"/>
          </a:xfrm>
          <a:prstGeom prst="rect">
            <a:avLst/>
          </a:prstGeom>
          <a:noFill/>
          <a:ln w="9525">
            <a:noFill/>
            <a:miter lim="800000"/>
            <a:headEnd/>
            <a:tailEnd/>
          </a:ln>
        </p:spPr>
      </p:pic>
      <p:pic>
        <p:nvPicPr>
          <p:cNvPr id="22" name="Picture 21">
            <a:extLst>
              <a:ext uri="{FF2B5EF4-FFF2-40B4-BE49-F238E27FC236}">
                <a16:creationId xmlns:a16="http://schemas.microsoft.com/office/drawing/2014/main" id="{175AD08C-01C8-4ADA-B26E-B54C4B53F78D}"/>
              </a:ext>
            </a:extLst>
          </p:cNvPr>
          <p:cNvPicPr>
            <a:picLocks noChangeAspect="1"/>
          </p:cNvPicPr>
          <p:nvPr/>
        </p:nvPicPr>
        <p:blipFill rotWithShape="1">
          <a:blip r:embed="rId7" cstate="print"/>
          <a:srcRect l="33558" b="26823"/>
          <a:stretch/>
        </p:blipFill>
        <p:spPr bwMode="auto">
          <a:xfrm>
            <a:off x="6757888" y="703598"/>
            <a:ext cx="2781719" cy="1721505"/>
          </a:xfrm>
          <a:prstGeom prst="rect">
            <a:avLst/>
          </a:prstGeom>
          <a:noFill/>
          <a:ln w="9525">
            <a:noFill/>
            <a:miter lim="800000"/>
            <a:headEnd/>
            <a:tailEnd/>
          </a:ln>
        </p:spPr>
      </p:pic>
      <p:pic>
        <p:nvPicPr>
          <p:cNvPr id="23" name="Picture 22">
            <a:extLst>
              <a:ext uri="{FF2B5EF4-FFF2-40B4-BE49-F238E27FC236}">
                <a16:creationId xmlns:a16="http://schemas.microsoft.com/office/drawing/2014/main" id="{C49B2FBD-9571-4FA6-BD9C-F0B95662A3BF}"/>
              </a:ext>
            </a:extLst>
          </p:cNvPr>
          <p:cNvPicPr>
            <a:picLocks noChangeAspect="1"/>
          </p:cNvPicPr>
          <p:nvPr/>
        </p:nvPicPr>
        <p:blipFill rotWithShape="1">
          <a:blip r:embed="rId8"/>
          <a:srcRect l="29965" t="28493" r="21979" b="23261"/>
          <a:stretch/>
        </p:blipFill>
        <p:spPr bwMode="auto">
          <a:xfrm>
            <a:off x="3618720" y="2287173"/>
            <a:ext cx="2590800" cy="1715234"/>
          </a:xfrm>
          <a:prstGeom prst="rect">
            <a:avLst/>
          </a:prstGeom>
          <a:noFill/>
          <a:ln w="9525">
            <a:noFill/>
            <a:miter lim="800000"/>
            <a:headEnd/>
            <a:tailEnd/>
          </a:ln>
        </p:spPr>
      </p:pic>
    </p:spTree>
    <p:extLst>
      <p:ext uri="{BB962C8B-B14F-4D97-AF65-F5344CB8AC3E}">
        <p14:creationId xmlns:p14="http://schemas.microsoft.com/office/powerpoint/2010/main" val="29816667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a:extLst>
              <a:ext uri="{FF2B5EF4-FFF2-40B4-BE49-F238E27FC236}">
                <a16:creationId xmlns:a16="http://schemas.microsoft.com/office/drawing/2014/main" id="{25B13C7A-0D9E-4B56-BA50-FBDD5AB1567B}"/>
              </a:ext>
            </a:extLst>
          </p:cNvPr>
          <p:cNvSpPr>
            <a:spLocks noGrp="1" noChangeArrowheads="1"/>
          </p:cNvSpPr>
          <p:nvPr>
            <p:ph type="title" sz="quarter"/>
          </p:nvPr>
        </p:nvSpPr>
        <p:spPr>
          <a:xfrm>
            <a:off x="838200" y="0"/>
            <a:ext cx="8229600" cy="762000"/>
          </a:xfrm>
        </p:spPr>
        <p:txBody>
          <a:bodyPr/>
          <a:lstStyle/>
          <a:p>
            <a:r>
              <a:rPr lang="en-US" altLang="en-US" dirty="0"/>
              <a:t>VISITORS</a:t>
            </a:r>
          </a:p>
        </p:txBody>
      </p:sp>
      <p:pic>
        <p:nvPicPr>
          <p:cNvPr id="3088" name="Picture 16">
            <a:extLst>
              <a:ext uri="{FF2B5EF4-FFF2-40B4-BE49-F238E27FC236}">
                <a16:creationId xmlns:a16="http://schemas.microsoft.com/office/drawing/2014/main" id="{D9831A1D-66D4-4881-8E28-17050E0147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902326"/>
            <a:ext cx="9144000" cy="962025"/>
          </a:xfrm>
          <a:prstGeom prst="rect">
            <a:avLst/>
          </a:prstGeom>
          <a:noFill/>
          <a:ln>
            <a:noFill/>
          </a:ln>
          <a:effectLst/>
          <a:extLst>
            <a:ext uri="{909E8E84-426E-40DD-AFC4-6F175D3DCCD1}">
              <a14:hiddenFill xmlns:a14="http://schemas.microsoft.com/office/drawing/2010/main">
                <a:solidFill>
                  <a:srgbClr val="D60093"/>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93" name="Text Box 21">
            <a:extLst>
              <a:ext uri="{FF2B5EF4-FFF2-40B4-BE49-F238E27FC236}">
                <a16:creationId xmlns:a16="http://schemas.microsoft.com/office/drawing/2014/main" id="{351E2EBA-74F8-47D9-B4D1-34A0C09A1F3E}"/>
              </a:ext>
            </a:extLst>
          </p:cNvPr>
          <p:cNvSpPr txBox="1">
            <a:spLocks noChangeArrowheads="1"/>
          </p:cNvSpPr>
          <p:nvPr/>
        </p:nvSpPr>
        <p:spPr bwMode="auto">
          <a:xfrm>
            <a:off x="7086600" y="2517538"/>
            <a:ext cx="243839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400" dirty="0"/>
              <a:t>Dr. Dolly Wattal Dhar, IARI, </a:t>
            </a:r>
          </a:p>
          <a:p>
            <a:r>
              <a:rPr lang="en-US" altLang="en-US" sz="1400" dirty="0"/>
              <a:t>N Delhi</a:t>
            </a:r>
          </a:p>
        </p:txBody>
      </p:sp>
      <p:sp>
        <p:nvSpPr>
          <p:cNvPr id="3094" name="Text Box 22">
            <a:extLst>
              <a:ext uri="{FF2B5EF4-FFF2-40B4-BE49-F238E27FC236}">
                <a16:creationId xmlns:a16="http://schemas.microsoft.com/office/drawing/2014/main" id="{34723397-A4CE-4A0A-843C-2A198927C888}"/>
              </a:ext>
            </a:extLst>
          </p:cNvPr>
          <p:cNvSpPr txBox="1">
            <a:spLocks noChangeArrowheads="1"/>
          </p:cNvSpPr>
          <p:nvPr/>
        </p:nvSpPr>
        <p:spPr bwMode="auto">
          <a:xfrm>
            <a:off x="381000" y="2547333"/>
            <a:ext cx="259079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400" dirty="0"/>
              <a:t>Dr. Sunil Pabbi, IARI, N Delhi</a:t>
            </a:r>
          </a:p>
        </p:txBody>
      </p:sp>
      <p:sp>
        <p:nvSpPr>
          <p:cNvPr id="3095" name="Text Box 23">
            <a:extLst>
              <a:ext uri="{FF2B5EF4-FFF2-40B4-BE49-F238E27FC236}">
                <a16:creationId xmlns:a16="http://schemas.microsoft.com/office/drawing/2014/main" id="{56A6AB33-FCB2-47CE-ABCA-451F20C303F2}"/>
              </a:ext>
            </a:extLst>
          </p:cNvPr>
          <p:cNvSpPr txBox="1">
            <a:spLocks noChangeArrowheads="1"/>
          </p:cNvSpPr>
          <p:nvPr/>
        </p:nvSpPr>
        <p:spPr bwMode="auto">
          <a:xfrm>
            <a:off x="6724932" y="3452722"/>
            <a:ext cx="316173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400" dirty="0"/>
              <a:t>Prof. S K Bhatnagar, CCS Univ of Agric &amp; Tech, Meerut</a:t>
            </a:r>
          </a:p>
        </p:txBody>
      </p:sp>
      <p:sp>
        <p:nvSpPr>
          <p:cNvPr id="3096" name="Text Box 24">
            <a:extLst>
              <a:ext uri="{FF2B5EF4-FFF2-40B4-BE49-F238E27FC236}">
                <a16:creationId xmlns:a16="http://schemas.microsoft.com/office/drawing/2014/main" id="{B58CF47B-E3A2-4CF9-9E7F-FC91EED6FB3B}"/>
              </a:ext>
            </a:extLst>
          </p:cNvPr>
          <p:cNvSpPr txBox="1">
            <a:spLocks noChangeArrowheads="1"/>
          </p:cNvSpPr>
          <p:nvPr/>
        </p:nvSpPr>
        <p:spPr bwMode="auto">
          <a:xfrm>
            <a:off x="353054" y="3053961"/>
            <a:ext cx="27432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dirty="0"/>
              <a:t>Dr. </a:t>
            </a:r>
            <a:r>
              <a:rPr lang="en-US" altLang="en-US" sz="1400" dirty="0" err="1"/>
              <a:t>Ajit</a:t>
            </a:r>
            <a:r>
              <a:rPr lang="en-US" altLang="en-US" sz="1400" dirty="0"/>
              <a:t> </a:t>
            </a:r>
            <a:r>
              <a:rPr lang="en-US" altLang="en-US" sz="1400" dirty="0" err="1"/>
              <a:t>Shasany</a:t>
            </a:r>
            <a:r>
              <a:rPr lang="en-US" altLang="en-US" sz="1400" dirty="0"/>
              <a:t>, Director, National Institute for Plant Biotechnology, New Delhi</a:t>
            </a:r>
          </a:p>
        </p:txBody>
      </p:sp>
      <p:sp>
        <p:nvSpPr>
          <p:cNvPr id="3097" name="Text Box 25">
            <a:extLst>
              <a:ext uri="{FF2B5EF4-FFF2-40B4-BE49-F238E27FC236}">
                <a16:creationId xmlns:a16="http://schemas.microsoft.com/office/drawing/2014/main" id="{2ACA307C-9A70-4305-9C03-E1A8D5AAB66F}"/>
              </a:ext>
            </a:extLst>
          </p:cNvPr>
          <p:cNvSpPr txBox="1">
            <a:spLocks noChangeArrowheads="1"/>
          </p:cNvSpPr>
          <p:nvPr/>
        </p:nvSpPr>
        <p:spPr bwMode="auto">
          <a:xfrm>
            <a:off x="3648625" y="3560444"/>
            <a:ext cx="282397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dirty="0"/>
              <a:t>Prof. </a:t>
            </a:r>
            <a:r>
              <a:rPr lang="en-US" altLang="en-US" sz="1400" dirty="0" err="1"/>
              <a:t>Ramkrishna</a:t>
            </a:r>
            <a:r>
              <a:rPr lang="en-US" altLang="en-US" sz="1400" dirty="0"/>
              <a:t> Sen, IIT  Kharagpur</a:t>
            </a:r>
          </a:p>
        </p:txBody>
      </p:sp>
      <p:pic>
        <p:nvPicPr>
          <p:cNvPr id="17" name="Picture 16">
            <a:extLst>
              <a:ext uri="{FF2B5EF4-FFF2-40B4-BE49-F238E27FC236}">
                <a16:creationId xmlns:a16="http://schemas.microsoft.com/office/drawing/2014/main" id="{99060663-65DC-4673-B694-CDDEE3001BD9}"/>
              </a:ext>
            </a:extLst>
          </p:cNvPr>
          <p:cNvPicPr>
            <a:picLocks noChangeAspect="1"/>
          </p:cNvPicPr>
          <p:nvPr/>
        </p:nvPicPr>
        <p:blipFill>
          <a:blip r:embed="rId4"/>
          <a:srcRect l="23833" t="5921" r="34167" b="11842"/>
          <a:stretch>
            <a:fillRect/>
          </a:stretch>
        </p:blipFill>
        <p:spPr bwMode="auto">
          <a:xfrm>
            <a:off x="4006178" y="1151633"/>
            <a:ext cx="2108872" cy="2329744"/>
          </a:xfrm>
          <a:prstGeom prst="rect">
            <a:avLst/>
          </a:prstGeom>
          <a:noFill/>
          <a:ln w="9525">
            <a:noFill/>
            <a:miter lim="800000"/>
            <a:headEnd/>
            <a:tailEnd/>
          </a:ln>
        </p:spPr>
      </p:pic>
      <p:pic>
        <p:nvPicPr>
          <p:cNvPr id="18" name="Picture 17">
            <a:extLst>
              <a:ext uri="{FF2B5EF4-FFF2-40B4-BE49-F238E27FC236}">
                <a16:creationId xmlns:a16="http://schemas.microsoft.com/office/drawing/2014/main" id="{16B849EA-94AC-4EBE-8FDC-4F32D673CA43}"/>
              </a:ext>
            </a:extLst>
          </p:cNvPr>
          <p:cNvPicPr>
            <a:picLocks noChangeAspect="1"/>
          </p:cNvPicPr>
          <p:nvPr/>
        </p:nvPicPr>
        <p:blipFill>
          <a:blip r:embed="rId5"/>
          <a:srcRect r="20149"/>
          <a:stretch>
            <a:fillRect/>
          </a:stretch>
        </p:blipFill>
        <p:spPr bwMode="auto">
          <a:xfrm>
            <a:off x="704528" y="799078"/>
            <a:ext cx="1624965" cy="1462405"/>
          </a:xfrm>
          <a:prstGeom prst="rect">
            <a:avLst/>
          </a:prstGeom>
          <a:noFill/>
          <a:ln w="9525">
            <a:noFill/>
            <a:miter lim="800000"/>
            <a:headEnd/>
            <a:tailEnd/>
          </a:ln>
        </p:spPr>
      </p:pic>
      <p:pic>
        <p:nvPicPr>
          <p:cNvPr id="19" name="Picture 18">
            <a:extLst>
              <a:ext uri="{FF2B5EF4-FFF2-40B4-BE49-F238E27FC236}">
                <a16:creationId xmlns:a16="http://schemas.microsoft.com/office/drawing/2014/main" id="{F6AD9C6E-6EA6-41E0-AEF7-1B3F954F4DD3}"/>
              </a:ext>
            </a:extLst>
          </p:cNvPr>
          <p:cNvPicPr>
            <a:picLocks noChangeAspect="1"/>
          </p:cNvPicPr>
          <p:nvPr/>
        </p:nvPicPr>
        <p:blipFill>
          <a:blip r:embed="rId6"/>
          <a:srcRect/>
          <a:stretch>
            <a:fillRect/>
          </a:stretch>
        </p:blipFill>
        <p:spPr bwMode="auto">
          <a:xfrm>
            <a:off x="7371713" y="845150"/>
            <a:ext cx="1391920" cy="1466215"/>
          </a:xfrm>
          <a:prstGeom prst="rect">
            <a:avLst/>
          </a:prstGeom>
          <a:noFill/>
          <a:ln w="9525">
            <a:noFill/>
            <a:miter lim="800000"/>
            <a:headEnd/>
            <a:tailEnd/>
          </a:ln>
        </p:spPr>
      </p:pic>
      <p:pic>
        <p:nvPicPr>
          <p:cNvPr id="20" name="Picture 19">
            <a:extLst>
              <a:ext uri="{FF2B5EF4-FFF2-40B4-BE49-F238E27FC236}">
                <a16:creationId xmlns:a16="http://schemas.microsoft.com/office/drawing/2014/main" id="{2432ABD9-5047-42E5-A0C8-CCA45DDD03FD}"/>
              </a:ext>
            </a:extLst>
          </p:cNvPr>
          <p:cNvPicPr>
            <a:picLocks noChangeAspect="1"/>
          </p:cNvPicPr>
          <p:nvPr/>
        </p:nvPicPr>
        <p:blipFill>
          <a:blip r:embed="rId7" cstate="print"/>
          <a:srcRect/>
          <a:stretch>
            <a:fillRect/>
          </a:stretch>
        </p:blipFill>
        <p:spPr bwMode="auto">
          <a:xfrm>
            <a:off x="7610155" y="3976015"/>
            <a:ext cx="1153478" cy="1842683"/>
          </a:xfrm>
          <a:prstGeom prst="rect">
            <a:avLst/>
          </a:prstGeom>
          <a:noFill/>
          <a:ln w="9525">
            <a:noFill/>
            <a:miter lim="800000"/>
            <a:headEnd/>
            <a:tailEnd/>
          </a:ln>
        </p:spPr>
      </p:pic>
      <p:pic>
        <p:nvPicPr>
          <p:cNvPr id="6" name="Picture 5" descr="Graphical user interface, application&#10;&#10;Description automatically generated">
            <a:extLst>
              <a:ext uri="{FF2B5EF4-FFF2-40B4-BE49-F238E27FC236}">
                <a16:creationId xmlns:a16="http://schemas.microsoft.com/office/drawing/2014/main" id="{182CBD19-AE8C-45AD-A506-4AF5248E9A3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1000" y="3928594"/>
            <a:ext cx="2735853" cy="1705799"/>
          </a:xfrm>
          <a:prstGeom prst="rect">
            <a:avLst/>
          </a:prstGeom>
        </p:spPr>
      </p:pic>
    </p:spTree>
    <p:extLst>
      <p:ext uri="{BB962C8B-B14F-4D97-AF65-F5344CB8AC3E}">
        <p14:creationId xmlns:p14="http://schemas.microsoft.com/office/powerpoint/2010/main" val="40117614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25FCE169-4276-4005-8C82-CCC9C80C4F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872" y="461736"/>
            <a:ext cx="5423534" cy="1866293"/>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242" name="AutoShape 2">
            <a:extLst>
              <a:ext uri="{FF2B5EF4-FFF2-40B4-BE49-F238E27FC236}">
                <a16:creationId xmlns:a16="http://schemas.microsoft.com/office/drawing/2014/main" id="{58DF5B22-7214-4F3D-9F42-711F53ADF306}"/>
              </a:ext>
            </a:extLst>
          </p:cNvPr>
          <p:cNvSpPr>
            <a:spLocks noGrp="1" noChangeArrowheads="1"/>
          </p:cNvSpPr>
          <p:nvPr>
            <p:ph type="title"/>
          </p:nvPr>
        </p:nvSpPr>
        <p:spPr>
          <a:xfrm>
            <a:off x="593250" y="730155"/>
            <a:ext cx="4948729" cy="1422871"/>
          </a:xfrm>
        </p:spPr>
        <p:txBody>
          <a:bodyPr>
            <a:normAutofit/>
          </a:bodyPr>
          <a:lstStyle/>
          <a:p>
            <a:pPr eaLnBrk="1" hangingPunct="1"/>
            <a:r>
              <a:rPr lang="en-US" altLang="en-US" b="0" dirty="0">
                <a:solidFill>
                  <a:srgbClr val="FFFFFF"/>
                </a:solidFill>
              </a:rPr>
              <a:t>The wall magazine</a:t>
            </a:r>
          </a:p>
        </p:txBody>
      </p:sp>
      <p:sp>
        <p:nvSpPr>
          <p:cNvPr id="138" name="Rectangle 13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4960" y="467575"/>
            <a:ext cx="1745932" cy="1877811"/>
          </a:xfrm>
          <a:prstGeom prst="rect">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0" name="Rectangle 139">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866" y="471340"/>
            <a:ext cx="1745933" cy="1856689"/>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2" name="Rectangle 141">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872" y="2476301"/>
            <a:ext cx="5423534" cy="3922777"/>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85000"/>
                </a:prstClr>
              </a:solidFill>
              <a:effectLst/>
              <a:uLnTx/>
              <a:uFillTx/>
              <a:latin typeface="Calibri" panose="020F0502020204030204"/>
              <a:ea typeface="+mn-ea"/>
              <a:cs typeface="+mn-cs"/>
            </a:endParaRPr>
          </a:p>
        </p:txBody>
      </p:sp>
      <p:sp>
        <p:nvSpPr>
          <p:cNvPr id="10243" name="Rectangle 3">
            <a:extLst>
              <a:ext uri="{FF2B5EF4-FFF2-40B4-BE49-F238E27FC236}">
                <a16:creationId xmlns:a16="http://schemas.microsoft.com/office/drawing/2014/main" id="{6ED80BAB-C5EE-497F-9416-92E6128E37B8}"/>
              </a:ext>
            </a:extLst>
          </p:cNvPr>
          <p:cNvSpPr>
            <a:spLocks noGrp="1" noChangeArrowheads="1"/>
          </p:cNvSpPr>
          <p:nvPr>
            <p:ph type="body" idx="1"/>
          </p:nvPr>
        </p:nvSpPr>
        <p:spPr>
          <a:xfrm>
            <a:off x="638937" y="2717021"/>
            <a:ext cx="4903042" cy="3410824"/>
          </a:xfrm>
        </p:spPr>
        <p:txBody>
          <a:bodyPr anchor="ctr">
            <a:normAutofit/>
          </a:bodyPr>
          <a:lstStyle/>
          <a:p>
            <a:pPr eaLnBrk="1" hangingPunct="1"/>
            <a:endParaRPr lang="en-US" altLang="en-US" sz="1800"/>
          </a:p>
          <a:p>
            <a:pPr eaLnBrk="1" hangingPunct="1"/>
            <a:r>
              <a:rPr lang="en-US" altLang="en-US" sz="1800"/>
              <a:t>ZoomIn is the noosphere of students i.e., the planet managed by mind. </a:t>
            </a:r>
            <a:endParaRPr lang="hi-IN" altLang="en-US" sz="1800"/>
          </a:p>
          <a:p>
            <a:pPr eaLnBrk="1" hangingPunct="1"/>
            <a:r>
              <a:rPr lang="en-US" altLang="en-US" sz="1800"/>
              <a:t>A wall magazine run by students. It supports the literary and other creative activities, Interesting information about microorganisms and biotechnology, news about activities, </a:t>
            </a:r>
            <a:r>
              <a:rPr lang="en-IN" altLang="en-US" sz="1800"/>
              <a:t>word of the day, ach</a:t>
            </a:r>
            <a:r>
              <a:rPr lang="en-US" altLang="en-US" sz="1800"/>
              <a:t>ievement of faculty/students/ alumni and portions for notices and information from Biodictyon and Microconcern are put up on it.</a:t>
            </a:r>
          </a:p>
          <a:p>
            <a:pPr eaLnBrk="1" hangingPunct="1"/>
            <a:endParaRPr lang="en-US" altLang="en-US" sz="1800"/>
          </a:p>
        </p:txBody>
      </p:sp>
      <p:sp>
        <p:nvSpPr>
          <p:cNvPr id="144" name="Rectangle 143">
            <a:extLst>
              <a:ext uri="{FF2B5EF4-FFF2-40B4-BE49-F238E27FC236}">
                <a16:creationId xmlns:a16="http://schemas.microsoft.com/office/drawing/2014/main" id="{01955DCA-E99D-4678-99DB-8075105C1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4960" y="2480956"/>
            <a:ext cx="3618166" cy="3922776"/>
          </a:xfrm>
          <a:prstGeom prst="rect">
            <a:avLst/>
          </a:prstGeom>
          <a:solidFill>
            <a:srgbClr val="7F7F7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E8EC5638-DC21-4DAA-9779-22CC0E2401E4}"/>
              </a:ext>
            </a:extLst>
          </p:cNvPr>
          <p:cNvGrpSpPr/>
          <p:nvPr/>
        </p:nvGrpSpPr>
        <p:grpSpPr>
          <a:xfrm>
            <a:off x="6108127" y="3413191"/>
            <a:ext cx="3231832" cy="2061522"/>
            <a:chOff x="1828800" y="1066800"/>
            <a:chExt cx="5714999" cy="4114800"/>
          </a:xfrm>
          <a:scene3d>
            <a:camera prst="orthographicFront">
              <a:rot lat="0" lon="0" rev="0"/>
            </a:camera>
            <a:lightRig rig="balanced" dir="t">
              <a:rot lat="0" lon="0" rev="8700000"/>
            </a:lightRig>
          </a:scene3d>
        </p:grpSpPr>
        <p:sp>
          <p:nvSpPr>
            <p:cNvPr id="8" name="Rectangle 4" descr="40%">
              <a:extLst>
                <a:ext uri="{FF2B5EF4-FFF2-40B4-BE49-F238E27FC236}">
                  <a16:creationId xmlns:a16="http://schemas.microsoft.com/office/drawing/2014/main" id="{0E651B66-A82F-4AFA-917B-48CBCE697D0F}"/>
                </a:ext>
              </a:extLst>
            </p:cNvPr>
            <p:cNvSpPr>
              <a:spLocks noChangeArrowheads="1"/>
            </p:cNvSpPr>
            <p:nvPr/>
          </p:nvSpPr>
          <p:spPr bwMode="auto">
            <a:xfrm>
              <a:off x="1828800" y="1905000"/>
              <a:ext cx="3200400" cy="2514600"/>
            </a:xfrm>
            <a:prstGeom prst="rect">
              <a:avLst/>
            </a:prstGeom>
            <a:pattFill prst="pct40">
              <a:fgClr>
                <a:srgbClr val="CCCCFF"/>
              </a:fgClr>
              <a:bgClr>
                <a:schemeClr val="bg1"/>
              </a:bgClr>
            </a:pattFill>
            <a:ln w="34925">
              <a:noFill/>
              <a:miter lim="800000"/>
              <a:headEnd/>
              <a:tailEnd/>
            </a:ln>
            <a:effectLst>
              <a:outerShdw blurRad="44450" dist="27940" dir="5400000" algn="ctr">
                <a:srgbClr val="000000">
                  <a:alpha val="32000"/>
                </a:srgbClr>
              </a:outerShdw>
            </a:effectLst>
            <a:sp3d>
              <a:bevelT w="190500" h="38100"/>
            </a:sp3d>
          </p:spPr>
          <p:txBody>
            <a:bodyPr wrap="none" anchor="ctr"/>
            <a:lstStyle/>
            <a:p>
              <a:pPr algn="ctr"/>
              <a:endParaRPr lang="en-US" altLang="en-US" sz="14378" b="1" i="1">
                <a:latin typeface="Lydian" pitchFamily="34" charset="0"/>
              </a:endParaRPr>
            </a:p>
          </p:txBody>
        </p:sp>
        <p:sp>
          <p:nvSpPr>
            <p:cNvPr id="9" name="Oval 5" descr="Sphere">
              <a:extLst>
                <a:ext uri="{FF2B5EF4-FFF2-40B4-BE49-F238E27FC236}">
                  <a16:creationId xmlns:a16="http://schemas.microsoft.com/office/drawing/2014/main" id="{6F23CF00-39BD-4579-95DF-0EE526D08FB9}"/>
                </a:ext>
              </a:extLst>
            </p:cNvPr>
            <p:cNvSpPr>
              <a:spLocks noChangeArrowheads="1"/>
            </p:cNvSpPr>
            <p:nvPr/>
          </p:nvSpPr>
          <p:spPr bwMode="auto">
            <a:xfrm>
              <a:off x="4343399" y="1066800"/>
              <a:ext cx="3200400" cy="4114800"/>
            </a:xfrm>
            <a:prstGeom prst="ellipse">
              <a:avLst/>
            </a:prstGeom>
            <a:pattFill prst="sphere">
              <a:fgClr>
                <a:srgbClr val="CC99FF"/>
              </a:fgClr>
              <a:bgClr>
                <a:schemeClr val="bg1"/>
              </a:bgClr>
            </a:pattFill>
            <a:ln w="34925">
              <a:noFill/>
              <a:round/>
              <a:headEnd/>
              <a:tailEnd/>
            </a:ln>
            <a:effectLst>
              <a:outerShdw blurRad="44450" dist="27940" dir="5400000" algn="ctr">
                <a:srgbClr val="000000">
                  <a:alpha val="32000"/>
                </a:srgbClr>
              </a:outerShdw>
            </a:effectLst>
            <a:sp3d>
              <a:bevelT w="190500" h="38100"/>
            </a:sp3d>
          </p:spPr>
          <p:txBody>
            <a:bodyPr wrap="none" anchor="ctr"/>
            <a:lstStyle/>
            <a:p>
              <a:pPr algn="ctr"/>
              <a:endParaRPr lang="en-US" altLang="en-US" sz="30171"/>
            </a:p>
          </p:txBody>
        </p:sp>
        <p:sp>
          <p:nvSpPr>
            <p:cNvPr id="10" name="WordArt 6">
              <a:extLst>
                <a:ext uri="{FF2B5EF4-FFF2-40B4-BE49-F238E27FC236}">
                  <a16:creationId xmlns:a16="http://schemas.microsoft.com/office/drawing/2014/main" id="{6F6C1991-41AD-432F-B808-D6BD68C6B16F}"/>
                </a:ext>
              </a:extLst>
            </p:cNvPr>
            <p:cNvSpPr>
              <a:spLocks noChangeArrowheads="1" noChangeShapeType="1" noTextEdit="1"/>
            </p:cNvSpPr>
            <p:nvPr/>
          </p:nvSpPr>
          <p:spPr bwMode="auto">
            <a:xfrm>
              <a:off x="5427819" y="1685925"/>
              <a:ext cx="1028700" cy="2876550"/>
            </a:xfrm>
            <a:prstGeom prst="rect">
              <a:avLst/>
            </a:prstGeom>
            <a:ln w="34925">
              <a:noFill/>
            </a:ln>
            <a:effectLst>
              <a:outerShdw blurRad="44450" dist="27940" dir="5400000" algn="ctr">
                <a:srgbClr val="000000">
                  <a:alpha val="32000"/>
                </a:srgbClr>
              </a:outerShdw>
            </a:effectLst>
            <a:sp3d>
              <a:bevelT w="190500" h="38100"/>
            </a:sp3d>
          </p:spPr>
          <p:txBody>
            <a:bodyPr wrap="none" fromWordArt="1">
              <a:prstTxWarp prst="textPlain">
                <a:avLst>
                  <a:gd name="adj" fmla="val 50000"/>
                </a:avLst>
              </a:prstTxWarp>
              <a:normAutofit/>
            </a:bodyPr>
            <a:lstStyle/>
            <a:p>
              <a:pPr algn="ctr">
                <a:spcAft>
                  <a:spcPts val="600"/>
                </a:spcAft>
              </a:pPr>
              <a:r>
                <a:rPr lang="en-IN" sz="5000" b="1" kern="10">
                  <a:ln w="9525">
                    <a:solidFill>
                      <a:srgbClr val="000000"/>
                    </a:solidFill>
                    <a:round/>
                    <a:headEnd/>
                    <a:tailEnd/>
                  </a:ln>
                  <a:solidFill>
                    <a:srgbClr val="800080"/>
                  </a:solidFill>
                  <a:latin typeface="Lydian"/>
                </a:rPr>
                <a:t>IN</a:t>
              </a:r>
            </a:p>
          </p:txBody>
        </p:sp>
        <p:sp>
          <p:nvSpPr>
            <p:cNvPr id="11" name="WordArt 7">
              <a:extLst>
                <a:ext uri="{FF2B5EF4-FFF2-40B4-BE49-F238E27FC236}">
                  <a16:creationId xmlns:a16="http://schemas.microsoft.com/office/drawing/2014/main" id="{66C39FD1-BE68-464F-8F4C-417D3F4AA8CB}"/>
                </a:ext>
              </a:extLst>
            </p:cNvPr>
            <p:cNvSpPr>
              <a:spLocks noChangeArrowheads="1" noChangeShapeType="1" noTextEdit="1"/>
            </p:cNvSpPr>
            <p:nvPr/>
          </p:nvSpPr>
          <p:spPr bwMode="auto">
            <a:xfrm>
              <a:off x="2057400" y="2057400"/>
              <a:ext cx="2257425" cy="2000250"/>
            </a:xfrm>
            <a:prstGeom prst="rect">
              <a:avLst/>
            </a:prstGeom>
            <a:ln w="34925">
              <a:noFill/>
            </a:ln>
            <a:effectLst>
              <a:outerShdw blurRad="44450" dist="27940" dir="5400000" algn="ctr">
                <a:srgbClr val="000000">
                  <a:alpha val="32000"/>
                </a:srgbClr>
              </a:outerShdw>
            </a:effectLst>
            <a:sp3d>
              <a:bevelT w="190500" h="38100"/>
            </a:sp3d>
          </p:spPr>
          <p:txBody>
            <a:bodyPr wrap="none" fromWordArt="1">
              <a:prstTxWarp prst="textPlain">
                <a:avLst>
                  <a:gd name="adj" fmla="val 50000"/>
                </a:avLst>
              </a:prstTxWarp>
              <a:normAutofit/>
            </a:bodyPr>
            <a:lstStyle/>
            <a:p>
              <a:pPr algn="ctr">
                <a:spcAft>
                  <a:spcPts val="600"/>
                </a:spcAft>
              </a:pPr>
              <a:r>
                <a:rPr lang="en-IN" sz="5000" b="1" kern="10">
                  <a:ln w="9525">
                    <a:solidFill>
                      <a:srgbClr val="000000"/>
                    </a:solidFill>
                    <a:round/>
                    <a:headEnd/>
                    <a:tailEnd/>
                  </a:ln>
                  <a:solidFill>
                    <a:srgbClr val="800080"/>
                  </a:solidFill>
                  <a:latin typeface="Lydian"/>
                </a:rPr>
                <a:t>ZOOM</a:t>
              </a: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550F5B9-399F-4FAD-AE6C-ED65F9A43A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5" name="Rectangle 23">
            <a:extLst>
              <a:ext uri="{FF2B5EF4-FFF2-40B4-BE49-F238E27FC236}">
                <a16:creationId xmlns:a16="http://schemas.microsoft.com/office/drawing/2014/main" id="{C062E60F-5CD4-4268-8359-807663468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0463" y="288350"/>
            <a:ext cx="9073550"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F8CF8D6-914D-447B-B702-75E9CE05C460}"/>
              </a:ext>
            </a:extLst>
          </p:cNvPr>
          <p:cNvSpPr>
            <a:spLocks noGrp="1"/>
          </p:cNvSpPr>
          <p:nvPr>
            <p:ph type="title"/>
          </p:nvPr>
        </p:nvSpPr>
        <p:spPr>
          <a:xfrm>
            <a:off x="683514" y="510047"/>
            <a:ext cx="2682049" cy="1645920"/>
          </a:xfrm>
        </p:spPr>
        <p:txBody>
          <a:bodyPr>
            <a:normAutofit/>
          </a:bodyPr>
          <a:lstStyle/>
          <a:p>
            <a:r>
              <a:rPr lang="hi-IN" sz="2500"/>
              <a:t>माधवकर</a:t>
            </a:r>
            <a:br>
              <a:rPr lang="hi-IN" sz="2500"/>
            </a:br>
            <a:r>
              <a:rPr lang="en-IN" sz="2500"/>
              <a:t>Awareness Campaign for Covid19</a:t>
            </a:r>
          </a:p>
        </p:txBody>
      </p:sp>
      <p:sp>
        <p:nvSpPr>
          <p:cNvPr id="36" name="Rectangle 25">
            <a:extLst>
              <a:ext uri="{FF2B5EF4-FFF2-40B4-BE49-F238E27FC236}">
                <a16:creationId xmlns:a16="http://schemas.microsoft.com/office/drawing/2014/main" id="{BB341EC3-1810-4D33-BA3F-E2D0AA0EC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456" y="980964"/>
            <a:ext cx="104013"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10127CDE-2B99-47A8-BB3C-7D17519105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796667" y="1325578"/>
            <a:ext cx="1463040" cy="14859"/>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1DA7868-6DF5-4607-8F9E-BF12519C8AD4}"/>
              </a:ext>
            </a:extLst>
          </p:cNvPr>
          <p:cNvSpPr>
            <a:spLocks noGrp="1"/>
          </p:cNvSpPr>
          <p:nvPr>
            <p:ph idx="1"/>
          </p:nvPr>
        </p:nvSpPr>
        <p:spPr>
          <a:xfrm>
            <a:off x="3722179" y="510047"/>
            <a:ext cx="5572125" cy="1645920"/>
          </a:xfrm>
        </p:spPr>
        <p:txBody>
          <a:bodyPr anchor="ctr">
            <a:normAutofit/>
          </a:bodyPr>
          <a:lstStyle/>
          <a:p>
            <a:pPr marL="0" indent="0">
              <a:lnSpc>
                <a:spcPct val="90000"/>
              </a:lnSpc>
              <a:buNone/>
            </a:pPr>
            <a:r>
              <a:rPr lang="en-US" sz="1500" b="0" i="0" u="none" strike="noStrike" baseline="0">
                <a:latin typeface="CIDFont+F1"/>
              </a:rPr>
              <a:t>12.3.2020: Posters for How to wash the Hands and pasting them above the wash basins at the public facilities such as Sulabh Shauchalaya, Bus stands, Railway Stations, Cinema Halls, Malls,</a:t>
            </a:r>
          </a:p>
          <a:p>
            <a:pPr marL="0" indent="0">
              <a:lnSpc>
                <a:spcPct val="90000"/>
              </a:lnSpc>
              <a:buNone/>
            </a:pPr>
            <a:r>
              <a:rPr lang="en-US" sz="1500" b="0" i="0" u="none" strike="noStrike" baseline="0">
                <a:latin typeface="CIDFont+F1"/>
              </a:rPr>
              <a:t>important Restaurants, Hospitals, University buildings, Guest Houses, crowded offices such as</a:t>
            </a:r>
          </a:p>
          <a:p>
            <a:pPr marL="0" indent="0">
              <a:lnSpc>
                <a:spcPct val="90000"/>
              </a:lnSpc>
              <a:buNone/>
            </a:pPr>
            <a:r>
              <a:rPr lang="en-US" sz="1500" b="0" i="0" u="none" strike="noStrike" baseline="0">
                <a:latin typeface="CIDFont+F1"/>
              </a:rPr>
              <a:t>RPSC, CBSE, RBSE, Collectorate, Hindustan Zinc, Court etc and support services such as police, </a:t>
            </a:r>
            <a:r>
              <a:rPr lang="en-IN" sz="1500" b="0" i="0" u="none" strike="noStrike" baseline="0">
                <a:latin typeface="CIDFont+F1"/>
              </a:rPr>
              <a:t>central Jail.</a:t>
            </a:r>
            <a:endParaRPr lang="en-IN" sz="1500"/>
          </a:p>
        </p:txBody>
      </p:sp>
      <p:pic>
        <p:nvPicPr>
          <p:cNvPr id="9" name="Picture 8">
            <a:extLst>
              <a:ext uri="{FF2B5EF4-FFF2-40B4-BE49-F238E27FC236}">
                <a16:creationId xmlns:a16="http://schemas.microsoft.com/office/drawing/2014/main" id="{559DC866-C4A8-44EA-AB89-BC25253D5764}"/>
              </a:ext>
            </a:extLst>
          </p:cNvPr>
          <p:cNvPicPr>
            <a:picLocks noChangeAspect="1"/>
          </p:cNvPicPr>
          <p:nvPr/>
        </p:nvPicPr>
        <p:blipFill>
          <a:blip r:embed="rId2"/>
          <a:stretch>
            <a:fillRect/>
          </a:stretch>
        </p:blipFill>
        <p:spPr>
          <a:xfrm>
            <a:off x="544639" y="2606462"/>
            <a:ext cx="2729484" cy="3639312"/>
          </a:xfrm>
          <a:prstGeom prst="rect">
            <a:avLst/>
          </a:prstGeom>
        </p:spPr>
      </p:pic>
      <p:pic>
        <p:nvPicPr>
          <p:cNvPr id="10" name="Picture 9">
            <a:extLst>
              <a:ext uri="{FF2B5EF4-FFF2-40B4-BE49-F238E27FC236}">
                <a16:creationId xmlns:a16="http://schemas.microsoft.com/office/drawing/2014/main" id="{5401D1A6-C6A9-4C67-B726-3CFF1B1837C5}"/>
              </a:ext>
            </a:extLst>
          </p:cNvPr>
          <p:cNvPicPr>
            <a:picLocks noChangeAspect="1"/>
          </p:cNvPicPr>
          <p:nvPr/>
        </p:nvPicPr>
        <p:blipFill>
          <a:blip r:embed="rId3"/>
          <a:stretch>
            <a:fillRect/>
          </a:stretch>
        </p:blipFill>
        <p:spPr>
          <a:xfrm>
            <a:off x="3623864" y="2606462"/>
            <a:ext cx="2729484" cy="3639312"/>
          </a:xfrm>
          <a:prstGeom prst="rect">
            <a:avLst/>
          </a:prstGeom>
        </p:spPr>
      </p:pic>
      <p:pic>
        <p:nvPicPr>
          <p:cNvPr id="11" name="Picture 10">
            <a:extLst>
              <a:ext uri="{FF2B5EF4-FFF2-40B4-BE49-F238E27FC236}">
                <a16:creationId xmlns:a16="http://schemas.microsoft.com/office/drawing/2014/main" id="{C68D9F72-ED4F-4822-9B87-E8085AF24EDB}"/>
              </a:ext>
            </a:extLst>
          </p:cNvPr>
          <p:cNvPicPr>
            <a:picLocks noChangeAspect="1"/>
          </p:cNvPicPr>
          <p:nvPr/>
        </p:nvPicPr>
        <p:blipFill>
          <a:blip r:embed="rId4"/>
          <a:stretch>
            <a:fillRect/>
          </a:stretch>
        </p:blipFill>
        <p:spPr>
          <a:xfrm>
            <a:off x="6703089" y="2606462"/>
            <a:ext cx="2729484" cy="3639312"/>
          </a:xfrm>
          <a:prstGeom prst="rect">
            <a:avLst/>
          </a:prstGeom>
        </p:spPr>
      </p:pic>
      <p:sp>
        <p:nvSpPr>
          <p:cNvPr id="4" name="Slide Number Placeholder 3">
            <a:extLst>
              <a:ext uri="{FF2B5EF4-FFF2-40B4-BE49-F238E27FC236}">
                <a16:creationId xmlns:a16="http://schemas.microsoft.com/office/drawing/2014/main" id="{AD8CEBAB-1EE6-4D46-87F2-8FC557FAC9A2}"/>
              </a:ext>
            </a:extLst>
          </p:cNvPr>
          <p:cNvSpPr>
            <a:spLocks noGrp="1"/>
          </p:cNvSpPr>
          <p:nvPr>
            <p:ph type="sldNum" sz="quarter" idx="12"/>
          </p:nvPr>
        </p:nvSpPr>
        <p:spPr>
          <a:xfrm>
            <a:off x="6996112" y="6356350"/>
            <a:ext cx="2298192" cy="365125"/>
          </a:xfrm>
        </p:spPr>
        <p:txBody>
          <a:bodyPr>
            <a:normAutofit/>
          </a:bodyPr>
          <a:lstStyle/>
          <a:p>
            <a:pPr>
              <a:spcAft>
                <a:spcPts val="600"/>
              </a:spcAft>
            </a:pPr>
            <a:fld id="{451C0E1C-24F6-42DF-81BA-93E878B603BE}" type="slidenum">
              <a:rPr lang="en-US">
                <a:solidFill>
                  <a:schemeClr val="tx1">
                    <a:lumMod val="50000"/>
                    <a:lumOff val="50000"/>
                  </a:schemeClr>
                </a:solidFill>
              </a:rPr>
              <a:pPr>
                <a:spcAft>
                  <a:spcPts val="600"/>
                </a:spcAft>
              </a:pPr>
              <a:t>26</a:t>
            </a:fld>
            <a:endParaRPr lang="en-US">
              <a:solidFill>
                <a:schemeClr val="tx1">
                  <a:lumMod val="50000"/>
                  <a:lumOff val="50000"/>
                </a:schemeClr>
              </a:solidFill>
            </a:endParaRPr>
          </a:p>
        </p:txBody>
      </p:sp>
    </p:spTree>
    <p:extLst>
      <p:ext uri="{BB962C8B-B14F-4D97-AF65-F5344CB8AC3E}">
        <p14:creationId xmlns:p14="http://schemas.microsoft.com/office/powerpoint/2010/main" val="1087236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6FF42C2-EA15-4154-B242-E98E88CED9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8" name="Rectangle 27">
            <a:extLst>
              <a:ext uri="{FF2B5EF4-FFF2-40B4-BE49-F238E27FC236}">
                <a16:creationId xmlns:a16="http://schemas.microsoft.com/office/drawing/2014/main" id="{D79DE9F7-28C4-4856-BA57-D696E124C1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779" y="633619"/>
            <a:ext cx="4003523" cy="5495925"/>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F8CF8D6-914D-447B-B702-75E9CE05C460}"/>
              </a:ext>
            </a:extLst>
          </p:cNvPr>
          <p:cNvSpPr>
            <a:spLocks noGrp="1"/>
          </p:cNvSpPr>
          <p:nvPr>
            <p:ph type="title"/>
          </p:nvPr>
        </p:nvSpPr>
        <p:spPr>
          <a:xfrm>
            <a:off x="681036" y="978408"/>
            <a:ext cx="3295931" cy="1106424"/>
          </a:xfrm>
        </p:spPr>
        <p:txBody>
          <a:bodyPr>
            <a:normAutofit/>
          </a:bodyPr>
          <a:lstStyle/>
          <a:p>
            <a:pPr>
              <a:lnSpc>
                <a:spcPct val="90000"/>
              </a:lnSpc>
            </a:pPr>
            <a:r>
              <a:rPr lang="hi-IN" sz="2300"/>
              <a:t>माधवकर</a:t>
            </a:r>
            <a:br>
              <a:rPr lang="hi-IN" sz="2300"/>
            </a:br>
            <a:r>
              <a:rPr lang="en-IN" sz="2300"/>
              <a:t>Awareness Campaign for Covid19</a:t>
            </a:r>
          </a:p>
        </p:txBody>
      </p:sp>
      <p:sp>
        <p:nvSpPr>
          <p:cNvPr id="30" name="Rectangle 29">
            <a:extLst>
              <a:ext uri="{FF2B5EF4-FFF2-40B4-BE49-F238E27FC236}">
                <a16:creationId xmlns:a16="http://schemas.microsoft.com/office/drawing/2014/main" id="{E1F9ED9C-121B-44C6-A308-5824769C4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0773" y="1170432"/>
            <a:ext cx="104013"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4A5F8185-F27B-4E99-A06C-007336FE3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2935" y="2121408"/>
            <a:ext cx="3216403"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1DA7868-6DF5-4607-8F9E-BF12519C8AD4}"/>
              </a:ext>
            </a:extLst>
          </p:cNvPr>
          <p:cNvSpPr>
            <a:spLocks noGrp="1"/>
          </p:cNvSpPr>
          <p:nvPr>
            <p:ph idx="1"/>
          </p:nvPr>
        </p:nvSpPr>
        <p:spPr>
          <a:xfrm>
            <a:off x="681036" y="2359152"/>
            <a:ext cx="3295931" cy="3429000"/>
          </a:xfrm>
        </p:spPr>
        <p:txBody>
          <a:bodyPr>
            <a:normAutofit/>
          </a:bodyPr>
          <a:lstStyle/>
          <a:p>
            <a:r>
              <a:rPr lang="en-US" sz="1600" b="0" i="0" u="none" strike="noStrike" baseline="0">
                <a:latin typeface="CIDFont+F1"/>
              </a:rPr>
              <a:t>Demonstrations of hand wash and other important preventives were held between 12th May 2020 to 20th May 2020 in the major offices near the University viz. Hindustan Zinc, Central Jail, IG Police office, Sophia College, RPSC, sections of the University and for the University Safai</a:t>
            </a:r>
            <a:r>
              <a:rPr lang="en-US" sz="1600">
                <a:latin typeface="CIDFont+F1"/>
              </a:rPr>
              <a:t> </a:t>
            </a:r>
            <a:r>
              <a:rPr lang="en-IN" sz="1600" b="0" i="0" u="none" strike="noStrike" baseline="0">
                <a:latin typeface="CIDFont+F1"/>
              </a:rPr>
              <a:t>Karmacharies.</a:t>
            </a:r>
            <a:endParaRPr lang="en-IN" sz="1600"/>
          </a:p>
        </p:txBody>
      </p:sp>
      <p:pic>
        <p:nvPicPr>
          <p:cNvPr id="12" name="Picture 11">
            <a:extLst>
              <a:ext uri="{FF2B5EF4-FFF2-40B4-BE49-F238E27FC236}">
                <a16:creationId xmlns:a16="http://schemas.microsoft.com/office/drawing/2014/main" id="{401EB729-358E-44D4-A6A4-222FCE2BE584}"/>
              </a:ext>
            </a:extLst>
          </p:cNvPr>
          <p:cNvPicPr>
            <a:picLocks noChangeAspect="1"/>
          </p:cNvPicPr>
          <p:nvPr/>
        </p:nvPicPr>
        <p:blipFill>
          <a:blip r:embed="rId2"/>
          <a:stretch>
            <a:fillRect/>
          </a:stretch>
        </p:blipFill>
        <p:spPr>
          <a:xfrm>
            <a:off x="4750447" y="857895"/>
            <a:ext cx="2334856" cy="1756979"/>
          </a:xfrm>
          <a:prstGeom prst="rect">
            <a:avLst/>
          </a:prstGeom>
        </p:spPr>
      </p:pic>
      <p:pic>
        <p:nvPicPr>
          <p:cNvPr id="11" name="Picture 10">
            <a:extLst>
              <a:ext uri="{FF2B5EF4-FFF2-40B4-BE49-F238E27FC236}">
                <a16:creationId xmlns:a16="http://schemas.microsoft.com/office/drawing/2014/main" id="{0B41FBD2-07E0-462C-BE3E-4C468C1966BB}"/>
              </a:ext>
            </a:extLst>
          </p:cNvPr>
          <p:cNvPicPr>
            <a:picLocks noChangeAspect="1"/>
          </p:cNvPicPr>
          <p:nvPr/>
        </p:nvPicPr>
        <p:blipFill>
          <a:blip r:embed="rId3"/>
          <a:stretch>
            <a:fillRect/>
          </a:stretch>
        </p:blipFill>
        <p:spPr>
          <a:xfrm>
            <a:off x="7281921" y="858855"/>
            <a:ext cx="2334855" cy="1751141"/>
          </a:xfrm>
          <a:prstGeom prst="rect">
            <a:avLst/>
          </a:prstGeom>
        </p:spPr>
      </p:pic>
      <p:pic>
        <p:nvPicPr>
          <p:cNvPr id="13" name="Picture 12">
            <a:extLst>
              <a:ext uri="{FF2B5EF4-FFF2-40B4-BE49-F238E27FC236}">
                <a16:creationId xmlns:a16="http://schemas.microsoft.com/office/drawing/2014/main" id="{8F12FC31-641C-43E0-B530-50C86F77C75D}"/>
              </a:ext>
            </a:extLst>
          </p:cNvPr>
          <p:cNvPicPr>
            <a:picLocks noChangeAspect="1"/>
          </p:cNvPicPr>
          <p:nvPr/>
        </p:nvPicPr>
        <p:blipFill>
          <a:blip r:embed="rId4"/>
          <a:stretch>
            <a:fillRect/>
          </a:stretch>
        </p:blipFill>
        <p:spPr>
          <a:xfrm>
            <a:off x="4750447" y="3141698"/>
            <a:ext cx="4866329" cy="2992792"/>
          </a:xfrm>
          <a:prstGeom prst="rect">
            <a:avLst/>
          </a:prstGeom>
        </p:spPr>
      </p:pic>
      <p:sp>
        <p:nvSpPr>
          <p:cNvPr id="4" name="Slide Number Placeholder 3">
            <a:extLst>
              <a:ext uri="{FF2B5EF4-FFF2-40B4-BE49-F238E27FC236}">
                <a16:creationId xmlns:a16="http://schemas.microsoft.com/office/drawing/2014/main" id="{AD8CEBAB-1EE6-4D46-87F2-8FC557FAC9A2}"/>
              </a:ext>
            </a:extLst>
          </p:cNvPr>
          <p:cNvSpPr>
            <a:spLocks noGrp="1"/>
          </p:cNvSpPr>
          <p:nvPr>
            <p:ph type="sldNum" sz="quarter" idx="12"/>
          </p:nvPr>
        </p:nvSpPr>
        <p:spPr>
          <a:xfrm>
            <a:off x="6996112" y="6356350"/>
            <a:ext cx="2228850" cy="365125"/>
          </a:xfrm>
        </p:spPr>
        <p:txBody>
          <a:bodyPr>
            <a:normAutofit/>
          </a:bodyPr>
          <a:lstStyle/>
          <a:p>
            <a:pPr>
              <a:spcAft>
                <a:spcPts val="600"/>
              </a:spcAft>
            </a:pPr>
            <a:fld id="{451C0E1C-24F6-42DF-81BA-93E878B603BE}" type="slidenum">
              <a:rPr lang="en-US">
                <a:solidFill>
                  <a:schemeClr val="tx1">
                    <a:lumMod val="50000"/>
                    <a:lumOff val="50000"/>
                  </a:schemeClr>
                </a:solidFill>
              </a:rPr>
              <a:pPr>
                <a:spcAft>
                  <a:spcPts val="600"/>
                </a:spcAft>
              </a:pPr>
              <a:t>27</a:t>
            </a:fld>
            <a:endParaRPr lang="en-US">
              <a:solidFill>
                <a:schemeClr val="tx1">
                  <a:lumMod val="50000"/>
                  <a:lumOff val="50000"/>
                </a:schemeClr>
              </a:solidFill>
            </a:endParaRPr>
          </a:p>
        </p:txBody>
      </p:sp>
    </p:spTree>
    <p:extLst>
      <p:ext uri="{BB962C8B-B14F-4D97-AF65-F5344CB8AC3E}">
        <p14:creationId xmlns:p14="http://schemas.microsoft.com/office/powerpoint/2010/main" val="40496408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5999"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DF8CF8D6-914D-447B-B702-75E9CE05C460}"/>
              </a:ext>
            </a:extLst>
          </p:cNvPr>
          <p:cNvSpPr>
            <a:spLocks noGrp="1"/>
          </p:cNvSpPr>
          <p:nvPr>
            <p:ph type="title"/>
          </p:nvPr>
        </p:nvSpPr>
        <p:spPr>
          <a:xfrm>
            <a:off x="1052512" y="669925"/>
            <a:ext cx="3900488" cy="1325563"/>
          </a:xfrm>
        </p:spPr>
        <p:txBody>
          <a:bodyPr anchor="b">
            <a:normAutofit/>
          </a:bodyPr>
          <a:lstStyle/>
          <a:p>
            <a:pPr>
              <a:lnSpc>
                <a:spcPct val="90000"/>
              </a:lnSpc>
            </a:pPr>
            <a:r>
              <a:rPr lang="hi-IN" sz="2800">
                <a:solidFill>
                  <a:schemeClr val="bg1"/>
                </a:solidFill>
              </a:rPr>
              <a:t>माधवकर</a:t>
            </a:r>
            <a:br>
              <a:rPr lang="hi-IN" sz="2800">
                <a:solidFill>
                  <a:schemeClr val="bg1"/>
                </a:solidFill>
              </a:rPr>
            </a:br>
            <a:r>
              <a:rPr lang="en-IN" sz="2800">
                <a:solidFill>
                  <a:schemeClr val="bg1"/>
                </a:solidFill>
              </a:rPr>
              <a:t>Awareness Campaign for Covid19</a:t>
            </a:r>
          </a:p>
        </p:txBody>
      </p:sp>
      <p:cxnSp>
        <p:nvCxnSpPr>
          <p:cNvPr id="22" name="Straight Connector 21">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026340"/>
            <a:ext cx="4953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1DA7868-6DF5-4607-8F9E-BF12519C8AD4}"/>
              </a:ext>
            </a:extLst>
          </p:cNvPr>
          <p:cNvSpPr>
            <a:spLocks noGrp="1"/>
          </p:cNvSpPr>
          <p:nvPr>
            <p:ph idx="1"/>
          </p:nvPr>
        </p:nvSpPr>
        <p:spPr>
          <a:xfrm>
            <a:off x="458818" y="2288833"/>
            <a:ext cx="4494182" cy="4236509"/>
          </a:xfrm>
        </p:spPr>
        <p:txBody>
          <a:bodyPr>
            <a:normAutofit/>
          </a:bodyPr>
          <a:lstStyle/>
          <a:p>
            <a:pPr>
              <a:lnSpc>
                <a:spcPct val="90000"/>
              </a:lnSpc>
            </a:pPr>
            <a:r>
              <a:rPr lang="en-US" sz="1800" dirty="0">
                <a:solidFill>
                  <a:schemeClr val="bg1"/>
                </a:solidFill>
                <a:latin typeface="CIDFont+F1"/>
              </a:rPr>
              <a:t>S</a:t>
            </a:r>
            <a:r>
              <a:rPr lang="en-US" sz="1800" b="0" i="0" u="none" strike="noStrike" baseline="0" dirty="0">
                <a:solidFill>
                  <a:schemeClr val="bg1"/>
                </a:solidFill>
                <a:latin typeface="CIDFont+F1"/>
              </a:rPr>
              <a:t>anitizer was not available in the market at the beginning of the pandemic in India. All aseptic techniques in Microbiology begin with sanitization of hands with 70% Isopropyl Alcohol and 3% glycerol, which was also recommended by the WHO and CDC to kill the Coronavirus (SARS-COV2) thus the Microconcern prepared sanitizer and distributed it in all administrative sections and departments of the University from 15th May 2020 till the start of the Lockdown I. Staff members were also provided the same. Office of RPSC requested us to prepare it for them, thus Microconcern prepared it for them.</a:t>
            </a:r>
            <a:endParaRPr lang="en-IN" sz="1800" dirty="0">
              <a:solidFill>
                <a:schemeClr val="bg1"/>
              </a:solidFill>
            </a:endParaRPr>
          </a:p>
        </p:txBody>
      </p:sp>
      <p:pic>
        <p:nvPicPr>
          <p:cNvPr id="14" name="Picture 13">
            <a:extLst>
              <a:ext uri="{FF2B5EF4-FFF2-40B4-BE49-F238E27FC236}">
                <a16:creationId xmlns:a16="http://schemas.microsoft.com/office/drawing/2014/main" id="{3661D3AB-3155-46DE-82B1-AF1728AA7530}"/>
              </a:ext>
            </a:extLst>
          </p:cNvPr>
          <p:cNvPicPr>
            <a:picLocks noChangeAspect="1"/>
          </p:cNvPicPr>
          <p:nvPr/>
        </p:nvPicPr>
        <p:blipFill>
          <a:blip r:embed="rId2"/>
          <a:stretch>
            <a:fillRect/>
          </a:stretch>
        </p:blipFill>
        <p:spPr>
          <a:xfrm>
            <a:off x="5420498" y="369913"/>
            <a:ext cx="2873211" cy="2784532"/>
          </a:xfrm>
          <a:prstGeom prst="rect">
            <a:avLst/>
          </a:prstGeom>
        </p:spPr>
      </p:pic>
      <p:sp>
        <p:nvSpPr>
          <p:cNvPr id="24" name="Rectangle 23">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5677" y="182859"/>
            <a:ext cx="3246962"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46C97E04-D4E7-472B-8808-08C86167A9F4}"/>
              </a:ext>
            </a:extLst>
          </p:cNvPr>
          <p:cNvPicPr>
            <a:picLocks noChangeAspect="1"/>
          </p:cNvPicPr>
          <p:nvPr/>
        </p:nvPicPr>
        <p:blipFill>
          <a:blip r:embed="rId3"/>
          <a:stretch>
            <a:fillRect/>
          </a:stretch>
        </p:blipFill>
        <p:spPr>
          <a:xfrm>
            <a:off x="6531412" y="4029119"/>
            <a:ext cx="2915770" cy="2186828"/>
          </a:xfrm>
          <a:prstGeom prst="rect">
            <a:avLst/>
          </a:prstGeom>
        </p:spPr>
      </p:pic>
      <p:sp>
        <p:nvSpPr>
          <p:cNvPr id="4" name="Slide Number Placeholder 3">
            <a:extLst>
              <a:ext uri="{FF2B5EF4-FFF2-40B4-BE49-F238E27FC236}">
                <a16:creationId xmlns:a16="http://schemas.microsoft.com/office/drawing/2014/main" id="{AD8CEBAB-1EE6-4D46-87F2-8FC557FAC9A2}"/>
              </a:ext>
            </a:extLst>
          </p:cNvPr>
          <p:cNvSpPr>
            <a:spLocks noGrp="1"/>
          </p:cNvSpPr>
          <p:nvPr>
            <p:ph type="sldNum" sz="quarter" idx="12"/>
          </p:nvPr>
        </p:nvSpPr>
        <p:spPr>
          <a:xfrm>
            <a:off x="7558708" y="6356350"/>
            <a:ext cx="1666254" cy="365125"/>
          </a:xfrm>
        </p:spPr>
        <p:txBody>
          <a:bodyPr>
            <a:normAutofit/>
          </a:bodyPr>
          <a:lstStyle/>
          <a:p>
            <a:pPr>
              <a:spcAft>
                <a:spcPts val="600"/>
              </a:spcAft>
            </a:pPr>
            <a:fld id="{451C0E1C-24F6-42DF-81BA-93E878B603BE}" type="slidenum">
              <a:rPr lang="en-US">
                <a:solidFill>
                  <a:schemeClr val="bg1">
                    <a:lumMod val="50000"/>
                  </a:schemeClr>
                </a:solidFill>
              </a:rPr>
              <a:pPr>
                <a:spcAft>
                  <a:spcPts val="600"/>
                </a:spcAft>
              </a:pPr>
              <a:t>28</a:t>
            </a:fld>
            <a:endParaRPr lang="en-US">
              <a:solidFill>
                <a:schemeClr val="bg1">
                  <a:lumMod val="50000"/>
                </a:schemeClr>
              </a:solidFill>
            </a:endParaRPr>
          </a:p>
        </p:txBody>
      </p:sp>
      <p:sp>
        <p:nvSpPr>
          <p:cNvPr id="26" name="Rectangle 25">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57870" y="3543213"/>
            <a:ext cx="3246962"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80686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B8F6B53-0396-4E25-9314-333E243B9F78}"/>
              </a:ext>
            </a:extLst>
          </p:cNvPr>
          <p:cNvPicPr>
            <a:picLocks noChangeAspect="1"/>
          </p:cNvPicPr>
          <p:nvPr/>
        </p:nvPicPr>
        <p:blipFill rotWithShape="1">
          <a:blip r:embed="rId2"/>
          <a:srcRect l="15154" t="9091" r="12948" b="1"/>
          <a:stretch/>
        </p:blipFill>
        <p:spPr>
          <a:xfrm>
            <a:off x="2862005" y="10"/>
            <a:ext cx="7043995" cy="6857990"/>
          </a:xfrm>
          <a:prstGeom prst="rect">
            <a:avLst/>
          </a:prstGeom>
        </p:spPr>
      </p:pic>
      <p:sp>
        <p:nvSpPr>
          <p:cNvPr id="14" name="Rectangle 13">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927238"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F8CF8D6-914D-447B-B702-75E9CE05C460}"/>
              </a:ext>
            </a:extLst>
          </p:cNvPr>
          <p:cNvSpPr>
            <a:spLocks noGrp="1"/>
          </p:cNvSpPr>
          <p:nvPr>
            <p:ph type="title"/>
          </p:nvPr>
        </p:nvSpPr>
        <p:spPr>
          <a:xfrm>
            <a:off x="301513" y="1161288"/>
            <a:ext cx="2793492" cy="1124712"/>
          </a:xfrm>
        </p:spPr>
        <p:txBody>
          <a:bodyPr anchor="b">
            <a:normAutofit/>
          </a:bodyPr>
          <a:lstStyle/>
          <a:p>
            <a:pPr>
              <a:lnSpc>
                <a:spcPct val="90000"/>
              </a:lnSpc>
            </a:pPr>
            <a:r>
              <a:rPr lang="hi-IN" sz="2300"/>
              <a:t>माधवकर</a:t>
            </a:r>
            <a:br>
              <a:rPr lang="hi-IN" sz="2300"/>
            </a:br>
            <a:r>
              <a:rPr lang="en-IN" sz="2300"/>
              <a:t>Awareness Campaign for Covid19</a:t>
            </a:r>
          </a:p>
        </p:txBody>
      </p:sp>
      <p:sp>
        <p:nvSpPr>
          <p:cNvPr id="16" name="Rectangle 1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1471" y="657225"/>
            <a:ext cx="73152" cy="4457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48" y="2443480"/>
            <a:ext cx="2682049"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1DA7868-6DF5-4607-8F9E-BF12519C8AD4}"/>
              </a:ext>
            </a:extLst>
          </p:cNvPr>
          <p:cNvSpPr>
            <a:spLocks noGrp="1"/>
          </p:cNvSpPr>
          <p:nvPr>
            <p:ph idx="1"/>
          </p:nvPr>
        </p:nvSpPr>
        <p:spPr>
          <a:xfrm>
            <a:off x="301513" y="2718054"/>
            <a:ext cx="2794112" cy="3207258"/>
          </a:xfrm>
        </p:spPr>
        <p:txBody>
          <a:bodyPr anchor="t">
            <a:normAutofit/>
          </a:bodyPr>
          <a:lstStyle/>
          <a:p>
            <a:r>
              <a:rPr lang="en-US" sz="2800" b="0" i="0" u="none" strike="noStrike" baseline="0" dirty="0">
                <a:latin typeface="CIDFont+F1"/>
              </a:rPr>
              <a:t>Masks: Facebook to inform how to prepare own face cover based on CDC video</a:t>
            </a:r>
            <a:endParaRPr lang="en-IN" sz="2800" dirty="0"/>
          </a:p>
        </p:txBody>
      </p:sp>
      <p:sp>
        <p:nvSpPr>
          <p:cNvPr id="4" name="Slide Number Placeholder 3">
            <a:extLst>
              <a:ext uri="{FF2B5EF4-FFF2-40B4-BE49-F238E27FC236}">
                <a16:creationId xmlns:a16="http://schemas.microsoft.com/office/drawing/2014/main" id="{AD8CEBAB-1EE6-4D46-87F2-8FC557FAC9A2}"/>
              </a:ext>
            </a:extLst>
          </p:cNvPr>
          <p:cNvSpPr>
            <a:spLocks noGrp="1"/>
          </p:cNvSpPr>
          <p:nvPr>
            <p:ph type="sldNum" sz="quarter" idx="12"/>
          </p:nvPr>
        </p:nvSpPr>
        <p:spPr>
          <a:xfrm>
            <a:off x="7375636" y="6356350"/>
            <a:ext cx="2228850" cy="365125"/>
          </a:xfrm>
        </p:spPr>
        <p:txBody>
          <a:bodyPr>
            <a:normAutofit/>
          </a:bodyPr>
          <a:lstStyle/>
          <a:p>
            <a:pPr>
              <a:spcAft>
                <a:spcPts val="600"/>
              </a:spcAft>
            </a:pPr>
            <a:fld id="{451C0E1C-24F6-42DF-81BA-93E878B603BE}" type="slidenum">
              <a:rPr lang="en-US">
                <a:solidFill>
                  <a:schemeClr val="tx1"/>
                </a:solidFill>
              </a:rPr>
              <a:pPr>
                <a:spcAft>
                  <a:spcPts val="600"/>
                </a:spcAft>
              </a:pPr>
              <a:t>29</a:t>
            </a:fld>
            <a:endParaRPr lang="en-US">
              <a:solidFill>
                <a:schemeClr val="tx1"/>
              </a:solidFill>
            </a:endParaRPr>
          </a:p>
        </p:txBody>
      </p:sp>
    </p:spTree>
    <p:extLst>
      <p:ext uri="{BB962C8B-B14F-4D97-AF65-F5344CB8AC3E}">
        <p14:creationId xmlns:p14="http://schemas.microsoft.com/office/powerpoint/2010/main" val="8530359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C62CC-833E-4634-9244-AA7C68E0C648}"/>
              </a:ext>
            </a:extLst>
          </p:cNvPr>
          <p:cNvSpPr>
            <a:spLocks noGrp="1"/>
          </p:cNvSpPr>
          <p:nvPr>
            <p:ph type="title"/>
          </p:nvPr>
        </p:nvSpPr>
        <p:spPr>
          <a:xfrm>
            <a:off x="495300" y="0"/>
            <a:ext cx="8915400" cy="1143000"/>
          </a:xfrm>
        </p:spPr>
        <p:txBody>
          <a:bodyPr/>
          <a:lstStyle/>
          <a:p>
            <a:r>
              <a:rPr lang="en-IN" dirty="0"/>
              <a:t>Join the </a:t>
            </a:r>
            <a:r>
              <a:rPr lang="en-IN" dirty="0" err="1"/>
              <a:t>DoMe</a:t>
            </a:r>
            <a:endParaRPr lang="en-IN" dirty="0"/>
          </a:p>
        </p:txBody>
      </p:sp>
      <p:sp>
        <p:nvSpPr>
          <p:cNvPr id="4" name="Slide Number Placeholder 3">
            <a:extLst>
              <a:ext uri="{FF2B5EF4-FFF2-40B4-BE49-F238E27FC236}">
                <a16:creationId xmlns:a16="http://schemas.microsoft.com/office/drawing/2014/main" id="{B58F88B2-95AA-41A7-BF4C-AB51261BF1E3}"/>
              </a:ext>
            </a:extLst>
          </p:cNvPr>
          <p:cNvSpPr>
            <a:spLocks noGrp="1"/>
          </p:cNvSpPr>
          <p:nvPr>
            <p:ph type="sldNum" sz="quarter" idx="12"/>
          </p:nvPr>
        </p:nvSpPr>
        <p:spPr/>
        <p:txBody>
          <a:bodyPr/>
          <a:lstStyle/>
          <a:p>
            <a:fld id="{451C0E1C-24F6-42DF-81BA-93E878B603BE}" type="slidenum">
              <a:rPr lang="en-US" smtClean="0"/>
              <a:pPr/>
              <a:t>3</a:t>
            </a:fld>
            <a:endParaRPr lang="en-US"/>
          </a:p>
        </p:txBody>
      </p:sp>
      <p:sp>
        <p:nvSpPr>
          <p:cNvPr id="5" name="Rectangle 3">
            <a:extLst>
              <a:ext uri="{FF2B5EF4-FFF2-40B4-BE49-F238E27FC236}">
                <a16:creationId xmlns:a16="http://schemas.microsoft.com/office/drawing/2014/main" id="{A7CF8DB2-E708-43FF-9076-7F53A03688E3}"/>
              </a:ext>
            </a:extLst>
          </p:cNvPr>
          <p:cNvSpPr>
            <a:spLocks noGrp="1" noChangeArrowheads="1"/>
          </p:cNvSpPr>
          <p:nvPr>
            <p:ph idx="1"/>
          </p:nvPr>
        </p:nvSpPr>
        <p:spPr>
          <a:xfrm>
            <a:off x="308484" y="1123240"/>
            <a:ext cx="9289032" cy="5121278"/>
          </a:xfrm>
        </p:spPr>
        <p:txBody>
          <a:bodyPr>
            <a:normAutofit/>
          </a:bodyPr>
          <a:lstStyle/>
          <a:p>
            <a:pPr marL="0" indent="0" eaLnBrk="1" hangingPunct="1">
              <a:lnSpc>
                <a:spcPct val="120000"/>
              </a:lnSpc>
              <a:buNone/>
            </a:pPr>
            <a:r>
              <a:rPr lang="en-US" altLang="en-US" sz="1600" dirty="0"/>
              <a:t>If you desire to</a:t>
            </a:r>
          </a:p>
          <a:p>
            <a:pPr eaLnBrk="1" hangingPunct="1">
              <a:lnSpc>
                <a:spcPct val="120000"/>
              </a:lnSpc>
            </a:pPr>
            <a:r>
              <a:rPr lang="en-US" altLang="en-US" sz="1600" dirty="0"/>
              <a:t>Quench the curiosity about life of organisms invisible to the naked eye</a:t>
            </a:r>
          </a:p>
          <a:p>
            <a:pPr eaLnBrk="1" hangingPunct="1">
              <a:lnSpc>
                <a:spcPct val="120000"/>
              </a:lnSpc>
            </a:pPr>
            <a:r>
              <a:rPr lang="en-US" altLang="en-US" sz="1600" dirty="0"/>
              <a:t>Understand the life as a whole through microorganisms</a:t>
            </a:r>
          </a:p>
          <a:p>
            <a:pPr eaLnBrk="1" hangingPunct="1">
              <a:lnSpc>
                <a:spcPct val="120000"/>
              </a:lnSpc>
            </a:pPr>
            <a:r>
              <a:rPr lang="en-US" altLang="en-US" sz="1600" dirty="0"/>
              <a:t>Expose the student to his talent, his hidden strengths and his potential </a:t>
            </a:r>
          </a:p>
          <a:p>
            <a:pPr eaLnBrk="1" hangingPunct="1">
              <a:lnSpc>
                <a:spcPct val="120000"/>
              </a:lnSpc>
              <a:buFont typeface="Wingdings" panose="05000000000000000000" pitchFamily="2" charset="2"/>
              <a:buNone/>
            </a:pPr>
            <a:endParaRPr lang="en-US" altLang="en-US" sz="1600" dirty="0"/>
          </a:p>
          <a:p>
            <a:pPr eaLnBrk="1" hangingPunct="1">
              <a:lnSpc>
                <a:spcPct val="120000"/>
              </a:lnSpc>
              <a:buFont typeface="Wingdings" panose="05000000000000000000" pitchFamily="2" charset="2"/>
              <a:buNone/>
            </a:pPr>
            <a:r>
              <a:rPr lang="en-US" altLang="en-US" sz="1600" dirty="0"/>
              <a:t>Or need answers:</a:t>
            </a:r>
          </a:p>
          <a:p>
            <a:pPr eaLnBrk="1" hangingPunct="1">
              <a:lnSpc>
                <a:spcPct val="120000"/>
              </a:lnSpc>
            </a:pPr>
            <a:r>
              <a:rPr lang="en-US" altLang="en-US" sz="1600" dirty="0"/>
              <a:t>How life is sustained (evolution), </a:t>
            </a:r>
          </a:p>
          <a:p>
            <a:pPr eaLnBrk="1" hangingPunct="1">
              <a:lnSpc>
                <a:spcPct val="120000"/>
              </a:lnSpc>
            </a:pPr>
            <a:r>
              <a:rPr lang="en-US" altLang="en-US" sz="1600" dirty="0"/>
              <a:t>whether there is life on other planets (exobiology), </a:t>
            </a:r>
          </a:p>
          <a:p>
            <a:pPr eaLnBrk="1" hangingPunct="1">
              <a:lnSpc>
                <a:spcPct val="120000"/>
              </a:lnSpc>
            </a:pPr>
            <a:r>
              <a:rPr lang="en-US" altLang="en-US" sz="1600" dirty="0"/>
              <a:t>how do the microorganisms live (cell biology, physiology and genetics), </a:t>
            </a:r>
          </a:p>
          <a:p>
            <a:pPr eaLnBrk="1" hangingPunct="1">
              <a:lnSpc>
                <a:spcPct val="120000"/>
              </a:lnSpc>
            </a:pPr>
            <a:r>
              <a:rPr lang="en-US" altLang="en-US" sz="1600" dirty="0"/>
              <a:t>how many different types of microorganisms are there (biodiversity)</a:t>
            </a:r>
          </a:p>
          <a:p>
            <a:pPr eaLnBrk="1" hangingPunct="1">
              <a:lnSpc>
                <a:spcPct val="120000"/>
              </a:lnSpc>
            </a:pPr>
            <a:r>
              <a:rPr lang="en-US" altLang="en-US" sz="1600" dirty="0"/>
              <a:t>what is their role, </a:t>
            </a:r>
          </a:p>
          <a:p>
            <a:pPr eaLnBrk="1" hangingPunct="1">
              <a:lnSpc>
                <a:spcPct val="120000"/>
              </a:lnSpc>
            </a:pPr>
            <a:r>
              <a:rPr lang="en-US" altLang="en-US" sz="1600" dirty="0"/>
              <a:t>how do they interact with other beings and what are the extremes of their life (biogeochemical cycles-ecology) </a:t>
            </a:r>
          </a:p>
          <a:p>
            <a:pPr eaLnBrk="1" hangingPunct="1">
              <a:lnSpc>
                <a:spcPct val="120000"/>
              </a:lnSpc>
            </a:pPr>
            <a:r>
              <a:rPr lang="en-US" altLang="en-US" sz="1600" dirty="0"/>
              <a:t>whether man can utilize them for his benefit and for the continued existence of life on earth (biotechnology, industrial, agricultural, environmental, medical, food, water and air microbiology)</a:t>
            </a:r>
          </a:p>
        </p:txBody>
      </p:sp>
    </p:spTree>
    <p:extLst>
      <p:ext uri="{BB962C8B-B14F-4D97-AF65-F5344CB8AC3E}">
        <p14:creationId xmlns:p14="http://schemas.microsoft.com/office/powerpoint/2010/main" val="30871404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C6BECD8-87A0-4A95-BBE9-F8403C16D448}"/>
              </a:ext>
            </a:extLst>
          </p:cNvPr>
          <p:cNvSpPr>
            <a:spLocks noGrp="1"/>
          </p:cNvSpPr>
          <p:nvPr>
            <p:ph type="sldNum" sz="quarter" idx="12"/>
          </p:nvPr>
        </p:nvSpPr>
        <p:spPr/>
        <p:txBody>
          <a:bodyPr/>
          <a:lstStyle/>
          <a:p>
            <a:fld id="{451C0E1C-24F6-42DF-81BA-93E878B603BE}" type="slidenum">
              <a:rPr lang="en-US" smtClean="0"/>
              <a:pPr/>
              <a:t>30</a:t>
            </a:fld>
            <a:endParaRPr lang="en-US"/>
          </a:p>
        </p:txBody>
      </p:sp>
      <p:graphicFrame>
        <p:nvGraphicFramePr>
          <p:cNvPr id="5" name="Diagram 4">
            <a:extLst>
              <a:ext uri="{FF2B5EF4-FFF2-40B4-BE49-F238E27FC236}">
                <a16:creationId xmlns:a16="http://schemas.microsoft.com/office/drawing/2014/main" id="{AA214689-AE93-4DB5-AD03-0C9C13A435EC}"/>
              </a:ext>
            </a:extLst>
          </p:cNvPr>
          <p:cNvGraphicFramePr/>
          <p:nvPr>
            <p:extLst>
              <p:ext uri="{D42A27DB-BD31-4B8C-83A1-F6EECF244321}">
                <p14:modId xmlns:p14="http://schemas.microsoft.com/office/powerpoint/2010/main" val="3215223812"/>
              </p:ext>
            </p:extLst>
          </p:nvPr>
        </p:nvGraphicFramePr>
        <p:xfrm>
          <a:off x="1280592" y="1323700"/>
          <a:ext cx="7776864" cy="5256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le 1">
            <a:extLst>
              <a:ext uri="{FF2B5EF4-FFF2-40B4-BE49-F238E27FC236}">
                <a16:creationId xmlns:a16="http://schemas.microsoft.com/office/drawing/2014/main" id="{09CD00F5-DA1B-44DE-A6CA-F00BA21A73F1}"/>
              </a:ext>
            </a:extLst>
          </p:cNvPr>
          <p:cNvSpPr>
            <a:spLocks noGrp="1"/>
          </p:cNvSpPr>
          <p:nvPr>
            <p:ph type="title"/>
          </p:nvPr>
        </p:nvSpPr>
        <p:spPr>
          <a:xfrm>
            <a:off x="0" y="175050"/>
            <a:ext cx="9906000" cy="856919"/>
          </a:xfrm>
        </p:spPr>
        <p:txBody>
          <a:bodyPr>
            <a:noAutofit/>
          </a:bodyPr>
          <a:lstStyle/>
          <a:p>
            <a:r>
              <a:rPr lang="en-IN" sz="3600" dirty="0" err="1"/>
              <a:t>Biodictyon</a:t>
            </a:r>
            <a:r>
              <a:rPr lang="en-IN" sz="3600" dirty="0"/>
              <a:t>: The Alumni Interface</a:t>
            </a:r>
            <a:br>
              <a:rPr lang="en-IN" sz="3600" dirty="0"/>
            </a:br>
            <a:r>
              <a:rPr lang="en-IN" sz="3600" i="1" dirty="0"/>
              <a:t>The Network of Life</a:t>
            </a:r>
          </a:p>
        </p:txBody>
      </p:sp>
    </p:spTree>
    <p:extLst>
      <p:ext uri="{BB962C8B-B14F-4D97-AF65-F5344CB8AC3E}">
        <p14:creationId xmlns:p14="http://schemas.microsoft.com/office/powerpoint/2010/main" val="7195421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6CB3D-90B0-40E9-B1E2-16A7F200B384}"/>
              </a:ext>
            </a:extLst>
          </p:cNvPr>
          <p:cNvSpPr>
            <a:spLocks noGrp="1"/>
          </p:cNvSpPr>
          <p:nvPr>
            <p:ph type="title"/>
          </p:nvPr>
        </p:nvSpPr>
        <p:spPr>
          <a:xfrm>
            <a:off x="495300" y="0"/>
            <a:ext cx="8915400" cy="1143000"/>
          </a:xfrm>
        </p:spPr>
        <p:txBody>
          <a:bodyPr/>
          <a:lstStyle/>
          <a:p>
            <a:r>
              <a:rPr lang="en-IN" dirty="0"/>
              <a:t>14</a:t>
            </a:r>
            <a:r>
              <a:rPr lang="en-IN" baseline="30000" dirty="0"/>
              <a:t>th</a:t>
            </a:r>
            <a:r>
              <a:rPr lang="en-IN" dirty="0"/>
              <a:t> </a:t>
            </a:r>
            <a:r>
              <a:rPr lang="en-IN" dirty="0" err="1"/>
              <a:t>Atrey</a:t>
            </a:r>
            <a:r>
              <a:rPr lang="en-IN" dirty="0"/>
              <a:t> lecture, </a:t>
            </a:r>
            <a:r>
              <a:rPr lang="en-IN" dirty="0" err="1"/>
              <a:t>Jagjeevan</a:t>
            </a:r>
            <a:r>
              <a:rPr lang="en-IN" dirty="0"/>
              <a:t> Kapoor</a:t>
            </a:r>
          </a:p>
        </p:txBody>
      </p:sp>
      <p:pic>
        <p:nvPicPr>
          <p:cNvPr id="5" name="Content Placeholder 4">
            <a:extLst>
              <a:ext uri="{FF2B5EF4-FFF2-40B4-BE49-F238E27FC236}">
                <a16:creationId xmlns:a16="http://schemas.microsoft.com/office/drawing/2014/main" id="{425F292C-2D10-4A75-99A6-0FFB9894966F}"/>
              </a:ext>
            </a:extLst>
          </p:cNvPr>
          <p:cNvPicPr>
            <a:picLocks noGrp="1" noChangeAspect="1"/>
          </p:cNvPicPr>
          <p:nvPr>
            <p:ph idx="1"/>
          </p:nvPr>
        </p:nvPicPr>
        <p:blipFill>
          <a:blip r:embed="rId2"/>
          <a:stretch>
            <a:fillRect/>
          </a:stretch>
        </p:blipFill>
        <p:spPr>
          <a:xfrm>
            <a:off x="1" y="1288595"/>
            <a:ext cx="9906000" cy="5569405"/>
          </a:xfrm>
        </p:spPr>
      </p:pic>
      <p:sp>
        <p:nvSpPr>
          <p:cNvPr id="6" name="TextBox 5">
            <a:extLst>
              <a:ext uri="{FF2B5EF4-FFF2-40B4-BE49-F238E27FC236}">
                <a16:creationId xmlns:a16="http://schemas.microsoft.com/office/drawing/2014/main" id="{932EACBC-86EB-498E-B35E-38B93A058756}"/>
              </a:ext>
            </a:extLst>
          </p:cNvPr>
          <p:cNvSpPr txBox="1"/>
          <p:nvPr/>
        </p:nvSpPr>
        <p:spPr>
          <a:xfrm>
            <a:off x="24028" y="819834"/>
            <a:ext cx="9753507" cy="646331"/>
          </a:xfrm>
          <a:prstGeom prst="rect">
            <a:avLst/>
          </a:prstGeom>
          <a:noFill/>
        </p:spPr>
        <p:txBody>
          <a:bodyPr wrap="square">
            <a:spAutoFit/>
          </a:bodyPr>
          <a:lstStyle/>
          <a:p>
            <a:pPr algn="ctr"/>
            <a:r>
              <a:rPr lang="en-US" altLang="en-US" sz="1800" dirty="0"/>
              <a:t>General Manager, Progressive Life LLP, Dubai “Quality mindset in Pharma and Biotech Industry” 23.10.2021</a:t>
            </a:r>
            <a:endParaRPr lang="en-IN" dirty="0"/>
          </a:p>
        </p:txBody>
      </p:sp>
    </p:spTree>
    <p:extLst>
      <p:ext uri="{BB962C8B-B14F-4D97-AF65-F5344CB8AC3E}">
        <p14:creationId xmlns:p14="http://schemas.microsoft.com/office/powerpoint/2010/main" val="30019930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352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5" name="Group 74">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34168" y="563918"/>
            <a:ext cx="3347447" cy="5978614"/>
            <a:chOff x="7513372" y="803186"/>
            <a:chExt cx="4163968" cy="5978614"/>
          </a:xfrm>
        </p:grpSpPr>
        <p:sp>
          <p:nvSpPr>
            <p:cNvPr id="76"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33795" name="Rectangle 2"/>
          <p:cNvSpPr>
            <a:spLocks noGrp="1" noChangeArrowheads="1"/>
          </p:cNvSpPr>
          <p:nvPr>
            <p:ph type="title"/>
          </p:nvPr>
        </p:nvSpPr>
        <p:spPr>
          <a:xfrm>
            <a:off x="892505" y="885651"/>
            <a:ext cx="2624215" cy="4624603"/>
          </a:xfrm>
        </p:spPr>
        <p:txBody>
          <a:bodyPr>
            <a:normAutofit/>
          </a:bodyPr>
          <a:lstStyle/>
          <a:p>
            <a:pPr eaLnBrk="1" hangingPunct="1"/>
            <a:r>
              <a:rPr lang="en-US">
                <a:solidFill>
                  <a:srgbClr val="FFFFFF"/>
                </a:solidFill>
              </a:rPr>
              <a:t>Funds generated till 2020-21</a:t>
            </a:r>
          </a:p>
        </p:txBody>
      </p:sp>
      <p:sp>
        <p:nvSpPr>
          <p:cNvPr id="33796" name="Rectangle 3"/>
          <p:cNvSpPr>
            <a:spLocks noGrp="1" noChangeArrowheads="1"/>
          </p:cNvSpPr>
          <p:nvPr>
            <p:ph idx="1"/>
          </p:nvPr>
        </p:nvSpPr>
        <p:spPr>
          <a:xfrm>
            <a:off x="4045200" y="885651"/>
            <a:ext cx="5301741" cy="5063629"/>
          </a:xfrm>
        </p:spPr>
        <p:txBody>
          <a:bodyPr anchor="ctr">
            <a:normAutofit fontScale="92500" lnSpcReduction="10000"/>
          </a:bodyPr>
          <a:lstStyle/>
          <a:p>
            <a:pPr eaLnBrk="1" hangingPunct="1"/>
            <a:r>
              <a:rPr lang="en-US" sz="2400" dirty="0"/>
              <a:t>Professional faculty fund fee ~Rs. 75 lakh</a:t>
            </a:r>
          </a:p>
          <a:p>
            <a:pPr eaLnBrk="1" hangingPunct="1"/>
            <a:r>
              <a:rPr lang="en-US" sz="2400" dirty="0"/>
              <a:t>SFS M.Sc. BT Rs. ~45.7 lakh + M.Phil. Rs. 6.2L</a:t>
            </a:r>
          </a:p>
          <a:p>
            <a:pPr eaLnBrk="1" hangingPunct="1"/>
            <a:r>
              <a:rPr lang="en-US" sz="2400" dirty="0">
                <a:cs typeface="Mangal" pitchFamily="2" charset="0"/>
              </a:rPr>
              <a:t>SFS M.Sc. Biotechnology revived since 2020-21 Rs. 2.2 L</a:t>
            </a:r>
          </a:p>
          <a:p>
            <a:pPr eaLnBrk="1" hangingPunct="1"/>
            <a:r>
              <a:rPr lang="en-US" sz="2400" dirty="0">
                <a:cs typeface="Mangal" pitchFamily="2" charset="0"/>
              </a:rPr>
              <a:t>Research Projects </a:t>
            </a:r>
          </a:p>
          <a:p>
            <a:pPr eaLnBrk="1" hangingPunct="1">
              <a:buNone/>
            </a:pPr>
            <a:r>
              <a:rPr lang="en-US" sz="2400" dirty="0">
                <a:cs typeface="Mangal" pitchFamily="2" charset="0"/>
              </a:rPr>
              <a:t>	</a:t>
            </a:r>
            <a:r>
              <a:rPr lang="en-US" sz="2400" dirty="0"/>
              <a:t>DBT Rs. 19 lakh and Rs. 46.45 Lakh</a:t>
            </a:r>
          </a:p>
          <a:p>
            <a:pPr eaLnBrk="1" hangingPunct="1">
              <a:buFont typeface="Wingdings" pitchFamily="2" charset="2"/>
              <a:buNone/>
            </a:pPr>
            <a:r>
              <a:rPr lang="en-IN" sz="2400" dirty="0"/>
              <a:t>	DST Rs. 22 Lakh</a:t>
            </a:r>
            <a:endParaRPr lang="en-US" sz="2400" dirty="0"/>
          </a:p>
          <a:p>
            <a:pPr eaLnBrk="1" hangingPunct="1">
              <a:buFont typeface="Wingdings" pitchFamily="2" charset="2"/>
              <a:buNone/>
            </a:pPr>
            <a:r>
              <a:rPr lang="en-US" sz="2400" dirty="0"/>
              <a:t>	CSIR/DST Rs. 5 lakh</a:t>
            </a:r>
          </a:p>
          <a:p>
            <a:pPr eaLnBrk="1" hangingPunct="1">
              <a:buFont typeface="Wingdings" pitchFamily="2" charset="2"/>
              <a:buNone/>
            </a:pPr>
            <a:r>
              <a:rPr lang="en-US" sz="2400" dirty="0"/>
              <a:t>	MEF Rs. 33.61 lakh</a:t>
            </a:r>
          </a:p>
          <a:p>
            <a:pPr eaLnBrk="1" hangingPunct="1">
              <a:buFont typeface="Wingdings" pitchFamily="2" charset="2"/>
              <a:buNone/>
            </a:pPr>
            <a:r>
              <a:rPr lang="en-US" sz="2400" dirty="0"/>
              <a:t>	PDA Rs. 50 lakh</a:t>
            </a:r>
          </a:p>
          <a:p>
            <a:pPr eaLnBrk="1" hangingPunct="1">
              <a:buFont typeface="Wingdings" pitchFamily="2" charset="2"/>
              <a:buNone/>
            </a:pPr>
            <a:r>
              <a:rPr lang="en-US" sz="2400" dirty="0"/>
              <a:t>	CSIR/Rajiv Gandhi JRF Rs. ~ 9.5 lakh</a:t>
            </a:r>
          </a:p>
          <a:p>
            <a:pPr eaLnBrk="1" hangingPunct="1">
              <a:buFont typeface="Wingdings" pitchFamily="2" charset="2"/>
              <a:buNone/>
            </a:pPr>
            <a:r>
              <a:rPr lang="en-IN" sz="2400" dirty="0"/>
              <a:t>	</a:t>
            </a:r>
            <a:r>
              <a:rPr lang="en-US" sz="2400" b="1" dirty="0"/>
              <a:t>TOTAL TILL DATE ~ Rs. 314.66 lakh</a:t>
            </a:r>
            <a:endParaRPr lang="en-US" sz="2400" dirty="0"/>
          </a:p>
        </p:txBody>
      </p:sp>
      <p:sp>
        <p:nvSpPr>
          <p:cNvPr id="4" name="Slide Number Placeholder 5"/>
          <p:cNvSpPr>
            <a:spLocks noGrp="1"/>
          </p:cNvSpPr>
          <p:nvPr>
            <p:ph type="sldNum" sz="quarter" idx="12"/>
          </p:nvPr>
        </p:nvSpPr>
        <p:spPr>
          <a:xfrm>
            <a:off x="8699944" y="6382512"/>
            <a:ext cx="557213" cy="320040"/>
          </a:xfrm>
        </p:spPr>
        <p:txBody>
          <a:bodyPr>
            <a:normAutofit/>
          </a:bodyPr>
          <a:lstStyle/>
          <a:p>
            <a:pPr>
              <a:spcAft>
                <a:spcPts val="600"/>
              </a:spcAft>
            </a:pPr>
            <a:fld id="{05CDA8BF-D85F-4DF5-963C-DA213FCD7527}" type="slidenum">
              <a:rPr lang="en-US" altLang="en-US" sz="900"/>
              <a:pPr>
                <a:spcAft>
                  <a:spcPts val="600"/>
                </a:spcAft>
              </a:pPr>
              <a:t>32</a:t>
            </a:fld>
            <a:endParaRPr lang="en-US" altLang="en-US" sz="900"/>
          </a:p>
        </p:txBody>
      </p:sp>
    </p:spTree>
    <p:extLst>
      <p:ext uri="{BB962C8B-B14F-4D97-AF65-F5344CB8AC3E}">
        <p14:creationId xmlns:p14="http://schemas.microsoft.com/office/powerpoint/2010/main" val="18440633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352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34168" y="563918"/>
            <a:ext cx="3347447" cy="5978614"/>
            <a:chOff x="7513372" y="803186"/>
            <a:chExt cx="4163968" cy="5978614"/>
          </a:xfrm>
        </p:grpSpPr>
        <p:sp>
          <p:nvSpPr>
            <p:cNvPr id="12"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892505" y="885651"/>
            <a:ext cx="2624215" cy="4624603"/>
          </a:xfrm>
        </p:spPr>
        <p:txBody>
          <a:bodyPr>
            <a:normAutofit/>
          </a:bodyPr>
          <a:lstStyle/>
          <a:p>
            <a:r>
              <a:rPr lang="en-IN">
                <a:solidFill>
                  <a:srgbClr val="FFFFFF"/>
                </a:solidFill>
              </a:rPr>
              <a:t>Student Support</a:t>
            </a:r>
            <a:endParaRPr lang="en-US">
              <a:solidFill>
                <a:srgbClr val="FFFFFF"/>
              </a:solidFill>
            </a:endParaRPr>
          </a:p>
        </p:txBody>
      </p:sp>
      <p:sp>
        <p:nvSpPr>
          <p:cNvPr id="3" name="Content Placeholder 2"/>
          <p:cNvSpPr>
            <a:spLocks noGrp="1"/>
          </p:cNvSpPr>
          <p:nvPr>
            <p:ph idx="1"/>
          </p:nvPr>
        </p:nvSpPr>
        <p:spPr>
          <a:xfrm>
            <a:off x="4045200" y="563918"/>
            <a:ext cx="5301741" cy="5251645"/>
          </a:xfrm>
        </p:spPr>
        <p:txBody>
          <a:bodyPr anchor="ctr">
            <a:normAutofit/>
          </a:bodyPr>
          <a:lstStyle/>
          <a:p>
            <a:pPr marL="0" indent="0">
              <a:buNone/>
            </a:pPr>
            <a:r>
              <a:rPr lang="en-IN" sz="2800" b="1" dirty="0"/>
              <a:t>Infrastructure</a:t>
            </a:r>
          </a:p>
          <a:p>
            <a:pPr lvl="1"/>
            <a:r>
              <a:rPr lang="en-IN" dirty="0"/>
              <a:t>Instruments worth ~Rs. 83L through extra mural funding</a:t>
            </a:r>
          </a:p>
          <a:p>
            <a:pPr lvl="1"/>
            <a:r>
              <a:rPr lang="en-IN" dirty="0"/>
              <a:t>Additionally, equipment of Rs. 5 lakh sanctioned in  2021 PDA project on moist wound dressings</a:t>
            </a:r>
          </a:p>
          <a:p>
            <a:endParaRPr lang="en-US" sz="2800" dirty="0"/>
          </a:p>
        </p:txBody>
      </p:sp>
      <p:sp>
        <p:nvSpPr>
          <p:cNvPr id="4" name="Slide Number Placeholder 3"/>
          <p:cNvSpPr>
            <a:spLocks noGrp="1"/>
          </p:cNvSpPr>
          <p:nvPr>
            <p:ph type="sldNum" sz="quarter" idx="12"/>
          </p:nvPr>
        </p:nvSpPr>
        <p:spPr>
          <a:xfrm>
            <a:off x="8699944" y="6382512"/>
            <a:ext cx="557213" cy="320040"/>
          </a:xfrm>
        </p:spPr>
        <p:txBody>
          <a:bodyPr>
            <a:normAutofit/>
          </a:bodyPr>
          <a:lstStyle/>
          <a:p>
            <a:pPr>
              <a:spcAft>
                <a:spcPts val="600"/>
              </a:spcAft>
            </a:pPr>
            <a:fld id="{451C0E1C-24F6-42DF-81BA-93E878B603BE}" type="slidenum">
              <a:rPr lang="en-US" sz="900"/>
              <a:pPr>
                <a:spcAft>
                  <a:spcPts val="600"/>
                </a:spcAft>
              </a:pPr>
              <a:t>33</a:t>
            </a:fld>
            <a:endParaRPr lang="en-US" sz="9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352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34168" y="563918"/>
            <a:ext cx="3347447" cy="5978614"/>
            <a:chOff x="7513372" y="803186"/>
            <a:chExt cx="4163968" cy="5978614"/>
          </a:xfrm>
        </p:grpSpPr>
        <p:sp>
          <p:nvSpPr>
            <p:cNvPr id="12"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892505" y="885651"/>
            <a:ext cx="2624215" cy="4624603"/>
          </a:xfrm>
        </p:spPr>
        <p:txBody>
          <a:bodyPr>
            <a:normAutofit/>
          </a:bodyPr>
          <a:lstStyle/>
          <a:p>
            <a:r>
              <a:rPr lang="en-IN" sz="4100">
                <a:solidFill>
                  <a:srgbClr val="FFFFFF"/>
                </a:solidFill>
              </a:rPr>
              <a:t>Graduation Outcome</a:t>
            </a:r>
            <a:endParaRPr lang="en-US" sz="4100">
              <a:solidFill>
                <a:srgbClr val="FFFFFF"/>
              </a:solidFill>
            </a:endParaRPr>
          </a:p>
        </p:txBody>
      </p:sp>
      <p:sp>
        <p:nvSpPr>
          <p:cNvPr id="3" name="Content Placeholder 2"/>
          <p:cNvSpPr>
            <a:spLocks noGrp="1"/>
          </p:cNvSpPr>
          <p:nvPr>
            <p:ph idx="1"/>
          </p:nvPr>
        </p:nvSpPr>
        <p:spPr>
          <a:xfrm>
            <a:off x="4045200" y="885651"/>
            <a:ext cx="5301741" cy="4616849"/>
          </a:xfrm>
        </p:spPr>
        <p:txBody>
          <a:bodyPr anchor="ctr">
            <a:normAutofit/>
          </a:bodyPr>
          <a:lstStyle/>
          <a:p>
            <a:r>
              <a:rPr lang="en-US" sz="2200"/>
              <a:t>Student Profile 2020: </a:t>
            </a:r>
          </a:p>
          <a:p>
            <a:pPr lvl="1"/>
            <a:r>
              <a:rPr lang="en-US" sz="2200"/>
              <a:t>25 batches-472 passouts in MSc Microbiology</a:t>
            </a:r>
          </a:p>
          <a:p>
            <a:pPr lvl="1"/>
            <a:r>
              <a:rPr lang="en-US" sz="2200"/>
              <a:t>4 batches-75 passouts in MSc Biotechnology</a:t>
            </a:r>
          </a:p>
          <a:p>
            <a:pPr lvl="1"/>
            <a:r>
              <a:rPr lang="en-US" sz="2200"/>
              <a:t>3 batches-18 passouts M Phil Microbiology </a:t>
            </a:r>
          </a:p>
          <a:p>
            <a:pPr lvl="1"/>
            <a:r>
              <a:rPr lang="en-US" sz="2200"/>
              <a:t>2 batches-10 passouts M Phil Biotechnology</a:t>
            </a:r>
          </a:p>
          <a:p>
            <a:pPr lvl="1"/>
            <a:r>
              <a:rPr lang="en-US" sz="2200"/>
              <a:t>10 PhDs awarded</a:t>
            </a:r>
          </a:p>
          <a:p>
            <a:pPr lvl="1">
              <a:buNone/>
            </a:pPr>
            <a:r>
              <a:rPr lang="en-IN" sz="2200" b="1"/>
              <a:t>TOTAL: 585</a:t>
            </a:r>
            <a:endParaRPr lang="en-US" sz="2200" b="1"/>
          </a:p>
        </p:txBody>
      </p:sp>
      <p:sp>
        <p:nvSpPr>
          <p:cNvPr id="4" name="Slide Number Placeholder 3"/>
          <p:cNvSpPr>
            <a:spLocks noGrp="1"/>
          </p:cNvSpPr>
          <p:nvPr>
            <p:ph type="sldNum" sz="quarter" idx="12"/>
          </p:nvPr>
        </p:nvSpPr>
        <p:spPr>
          <a:xfrm>
            <a:off x="8699944" y="6382512"/>
            <a:ext cx="557213" cy="320040"/>
          </a:xfrm>
        </p:spPr>
        <p:txBody>
          <a:bodyPr>
            <a:normAutofit/>
          </a:bodyPr>
          <a:lstStyle/>
          <a:p>
            <a:pPr>
              <a:spcAft>
                <a:spcPts val="600"/>
              </a:spcAft>
            </a:pPr>
            <a:fld id="{451C0E1C-24F6-42DF-81BA-93E878B603BE}" type="slidenum">
              <a:rPr lang="en-US" sz="900"/>
              <a:pPr>
                <a:spcAft>
                  <a:spcPts val="600"/>
                </a:spcAft>
              </a:pPr>
              <a:t>34</a:t>
            </a:fld>
            <a:endParaRPr lang="en-US" sz="9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B06A276-B20D-4C83-AA02-4A78A3036635}"/>
              </a:ext>
            </a:extLst>
          </p:cNvPr>
          <p:cNvSpPr txBox="1">
            <a:spLocks/>
          </p:cNvSpPr>
          <p:nvPr/>
        </p:nvSpPr>
        <p:spPr>
          <a:xfrm>
            <a:off x="527255" y="337844"/>
            <a:ext cx="2848215" cy="162232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spcAft>
                <a:spcPts val="600"/>
              </a:spcAft>
            </a:pPr>
            <a:r>
              <a:rPr lang="en-US" kern="1200" dirty="0">
                <a:solidFill>
                  <a:schemeClr val="tx1"/>
                </a:solidFill>
                <a:latin typeface="+mj-lt"/>
                <a:ea typeface="+mj-ea"/>
                <a:cs typeface="+mj-cs"/>
              </a:rPr>
              <a:t>Graduation Outcome</a:t>
            </a:r>
          </a:p>
        </p:txBody>
      </p:sp>
      <p:sp>
        <p:nvSpPr>
          <p:cNvPr id="3" name="Content Placeholder 2"/>
          <p:cNvSpPr>
            <a:spLocks noGrp="1"/>
          </p:cNvSpPr>
          <p:nvPr>
            <p:ph idx="1"/>
          </p:nvPr>
        </p:nvSpPr>
        <p:spPr>
          <a:xfrm>
            <a:off x="527256" y="1960165"/>
            <a:ext cx="2848214" cy="4565179"/>
          </a:xfrm>
        </p:spPr>
        <p:txBody>
          <a:bodyPr vert="horz" lIns="91440" tIns="45720" rIns="91440" bIns="45720" rtlCol="0">
            <a:normAutofit lnSpcReduction="10000"/>
          </a:bodyPr>
          <a:lstStyle/>
          <a:p>
            <a:pPr marL="355600" lvl="1" indent="-228600">
              <a:lnSpc>
                <a:spcPct val="90000"/>
              </a:lnSpc>
              <a:buFont typeface="Arial" panose="020B0604020202020204" pitchFamily="34" charset="0"/>
              <a:buChar char="•"/>
            </a:pPr>
            <a:r>
              <a:rPr lang="en-US" sz="2000" dirty="0"/>
              <a:t>Verifiable record of 243 alumni (46% of total 585 are females, many of whom are home makers and thus not available to list)</a:t>
            </a:r>
          </a:p>
          <a:p>
            <a:pPr marL="355600" lvl="1" indent="-228600">
              <a:lnSpc>
                <a:spcPct val="90000"/>
              </a:lnSpc>
              <a:buFont typeface="Arial" panose="020B0604020202020204" pitchFamily="34" charset="0"/>
              <a:buChar char="•"/>
            </a:pPr>
            <a:r>
              <a:rPr lang="en-US" sz="2000" dirty="0"/>
              <a:t>Settled Abroad: 10 (0.7%)</a:t>
            </a:r>
          </a:p>
          <a:p>
            <a:pPr marL="355600" lvl="1" indent="-228600">
              <a:lnSpc>
                <a:spcPct val="90000"/>
              </a:lnSpc>
              <a:buFont typeface="Arial" panose="020B0604020202020204" pitchFamily="34" charset="0"/>
              <a:buChar char="•"/>
            </a:pPr>
            <a:r>
              <a:rPr lang="en-US" sz="2000" dirty="0"/>
              <a:t>Public sector: 37+26= 63 (10.5%)</a:t>
            </a:r>
          </a:p>
          <a:p>
            <a:pPr marL="355600" lvl="1" indent="-228600">
              <a:lnSpc>
                <a:spcPct val="90000"/>
              </a:lnSpc>
              <a:buFont typeface="Arial" panose="020B0604020202020204" pitchFamily="34" charset="0"/>
              <a:buChar char="•"/>
            </a:pPr>
            <a:r>
              <a:rPr lang="en-US" sz="2000" dirty="0"/>
              <a:t>Private sector: 41+57= 98 (16.3%)</a:t>
            </a:r>
          </a:p>
          <a:p>
            <a:pPr marL="355600" lvl="1" indent="-228600">
              <a:lnSpc>
                <a:spcPct val="90000"/>
              </a:lnSpc>
              <a:buFont typeface="Arial" panose="020B0604020202020204" pitchFamily="34" charset="0"/>
              <a:buChar char="•"/>
            </a:pPr>
            <a:r>
              <a:rPr lang="en-US" sz="2000" dirty="0"/>
              <a:t>Higher Education abroad: 20 (2.8% )</a:t>
            </a:r>
          </a:p>
          <a:p>
            <a:pPr marL="355600" lvl="1" indent="-228600">
              <a:lnSpc>
                <a:spcPct val="90000"/>
              </a:lnSpc>
              <a:buFont typeface="Arial" panose="020B0604020202020204" pitchFamily="34" charset="0"/>
              <a:buChar char="•"/>
            </a:pPr>
            <a:r>
              <a:rPr lang="en-US" sz="2000" dirty="0"/>
              <a:t>Higher education in India: 61 (10.2%) </a:t>
            </a:r>
          </a:p>
        </p:txBody>
      </p:sp>
      <p:sp>
        <p:nvSpPr>
          <p:cNvPr id="13" name="Rectangle 12">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69233" y="0"/>
            <a:ext cx="6136767"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62996" y="557784"/>
            <a:ext cx="5349580"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a:extLst>
              <a:ext uri="{FF2B5EF4-FFF2-40B4-BE49-F238E27FC236}">
                <a16:creationId xmlns:a16="http://schemas.microsoft.com/office/drawing/2014/main" id="{1C1C9D3B-4F13-4456-8663-3A95B81E5B50}"/>
              </a:ext>
            </a:extLst>
          </p:cNvPr>
          <p:cNvPicPr>
            <a:picLocks noChangeAspect="1" noChangeArrowheads="1"/>
          </p:cNvPicPr>
          <p:nvPr/>
        </p:nvPicPr>
        <p:blipFill>
          <a:blip r:embed="rId3"/>
          <a:stretch>
            <a:fillRect/>
          </a:stretch>
        </p:blipFill>
        <p:spPr bwMode="auto">
          <a:xfrm>
            <a:off x="4392262" y="1960165"/>
            <a:ext cx="4890707" cy="2934424"/>
          </a:xfrm>
          <a:prstGeom prst="rect">
            <a:avLst/>
          </a:prstGeom>
          <a:solidFill>
            <a:srgbClr val="002060"/>
          </a:solidFill>
          <a:effectLst/>
        </p:spPr>
      </p:pic>
      <p:sp>
        <p:nvSpPr>
          <p:cNvPr id="4" name="Slide Number Placeholder 3"/>
          <p:cNvSpPr>
            <a:spLocks noGrp="1"/>
          </p:cNvSpPr>
          <p:nvPr>
            <p:ph type="sldNum" sz="quarter" idx="12"/>
          </p:nvPr>
        </p:nvSpPr>
        <p:spPr>
          <a:xfrm>
            <a:off x="6996112" y="6356350"/>
            <a:ext cx="2228850" cy="365125"/>
          </a:xfrm>
        </p:spPr>
        <p:txBody>
          <a:bodyPr vert="horz" lIns="91440" tIns="45720" rIns="91440" bIns="45720" rtlCol="0" anchor="ctr">
            <a:normAutofit/>
          </a:bodyPr>
          <a:lstStyle/>
          <a:p>
            <a:pPr>
              <a:spcAft>
                <a:spcPts val="600"/>
              </a:spcAft>
            </a:pPr>
            <a:fld id="{451C0E1C-24F6-42DF-81BA-93E878B603BE}" type="slidenum">
              <a:rPr lang="en-US">
                <a:solidFill>
                  <a:srgbClr val="303030"/>
                </a:solidFill>
              </a:rPr>
              <a:pPr>
                <a:spcAft>
                  <a:spcPts val="600"/>
                </a:spcAft>
              </a:pPr>
              <a:t>35</a:t>
            </a:fld>
            <a:endParaRPr lang="en-US">
              <a:solidFill>
                <a:srgbClr val="303030"/>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a:xfrm>
            <a:off x="541704" y="0"/>
            <a:ext cx="8100219" cy="1428736"/>
          </a:xfrm>
        </p:spPr>
        <p:txBody>
          <a:bodyPr>
            <a:noAutofit/>
          </a:bodyPr>
          <a:lstStyle/>
          <a:p>
            <a:pPr eaLnBrk="1" hangingPunct="1"/>
            <a:r>
              <a:rPr lang="en-US" sz="4800" b="1" dirty="0"/>
              <a:t>Glorious moments</a:t>
            </a:r>
          </a:p>
        </p:txBody>
      </p:sp>
      <p:sp>
        <p:nvSpPr>
          <p:cNvPr id="14340" name="Rectangle 3"/>
          <p:cNvSpPr>
            <a:spLocks noGrp="1" noChangeArrowheads="1"/>
          </p:cNvSpPr>
          <p:nvPr>
            <p:ph idx="1"/>
          </p:nvPr>
        </p:nvSpPr>
        <p:spPr>
          <a:xfrm>
            <a:off x="69590" y="1213632"/>
            <a:ext cx="9111488" cy="5357826"/>
          </a:xfrm>
        </p:spPr>
        <p:txBody>
          <a:bodyPr>
            <a:normAutofit lnSpcReduction="10000"/>
          </a:bodyPr>
          <a:lstStyle/>
          <a:p>
            <a:pPr eaLnBrk="1" hangingPunct="1"/>
            <a:r>
              <a:rPr lang="en-US" i="1" dirty="0"/>
              <a:t>Ms. Sapna Jha</a:t>
            </a:r>
            <a:r>
              <a:rPr lang="en-US" dirty="0"/>
              <a:t> could publish M.Sc. dissertation work in </a:t>
            </a:r>
            <a:r>
              <a:rPr lang="en-US" b="1" dirty="0"/>
              <a:t>Biotechnology Letters (JIF 0.967)</a:t>
            </a:r>
            <a:r>
              <a:rPr lang="en-US" dirty="0"/>
              <a:t>. </a:t>
            </a:r>
          </a:p>
          <a:p>
            <a:pPr eaLnBrk="1" hangingPunct="1"/>
            <a:r>
              <a:rPr lang="en-US" i="1" dirty="0"/>
              <a:t>Mr. Bhupendra Verma</a:t>
            </a:r>
            <a:r>
              <a:rPr lang="en-US" dirty="0"/>
              <a:t> joined </a:t>
            </a:r>
            <a:r>
              <a:rPr lang="en-US" b="1" dirty="0"/>
              <a:t>Indian Institute of Science</a:t>
            </a:r>
            <a:r>
              <a:rPr lang="en-US" dirty="0"/>
              <a:t>, Bangalore for Ph.D.</a:t>
            </a:r>
          </a:p>
          <a:p>
            <a:pPr eaLnBrk="1" hangingPunct="1"/>
            <a:r>
              <a:rPr lang="en-US" i="1" dirty="0"/>
              <a:t>Ms. Arti Sharma </a:t>
            </a:r>
            <a:r>
              <a:rPr lang="en-US" dirty="0"/>
              <a:t>joined </a:t>
            </a:r>
            <a:r>
              <a:rPr lang="en-US" b="1" dirty="0"/>
              <a:t>IIT, Jodhpur</a:t>
            </a:r>
            <a:r>
              <a:rPr lang="en-US" dirty="0"/>
              <a:t> for Ph.D.</a:t>
            </a:r>
          </a:p>
          <a:p>
            <a:r>
              <a:rPr lang="en-IN" i="1" dirty="0"/>
              <a:t>Mr. </a:t>
            </a:r>
            <a:r>
              <a:rPr lang="en-IN" i="1" dirty="0" err="1"/>
              <a:t>Hemraj</a:t>
            </a:r>
            <a:r>
              <a:rPr lang="en-IN" i="1" dirty="0"/>
              <a:t> </a:t>
            </a:r>
            <a:r>
              <a:rPr lang="en-IN" i="1" dirty="0" err="1"/>
              <a:t>Chhipa</a:t>
            </a:r>
            <a:r>
              <a:rPr lang="en-IN" i="1" dirty="0"/>
              <a:t> </a:t>
            </a:r>
            <a:r>
              <a:rPr lang="en-IN" dirty="0"/>
              <a:t>awarded </a:t>
            </a:r>
            <a:r>
              <a:rPr lang="en-IN" b="1" dirty="0"/>
              <a:t>Endeavour Research Fellowship in Australia</a:t>
            </a:r>
            <a:endParaRPr lang="en-US" b="1" dirty="0"/>
          </a:p>
          <a:p>
            <a:pPr eaLnBrk="1" hangingPunct="1"/>
            <a:r>
              <a:rPr lang="en-US" i="1" dirty="0"/>
              <a:t>Mr. </a:t>
            </a:r>
            <a:r>
              <a:rPr lang="en-US" i="1" dirty="0" err="1"/>
              <a:t>Rishiraj</a:t>
            </a:r>
            <a:r>
              <a:rPr lang="en-US" i="1" dirty="0"/>
              <a:t> </a:t>
            </a:r>
            <a:r>
              <a:rPr lang="en-US" i="1" dirty="0" err="1"/>
              <a:t>Chhipa</a:t>
            </a:r>
            <a:r>
              <a:rPr lang="en-US" i="1" dirty="0"/>
              <a:t> </a:t>
            </a:r>
            <a:r>
              <a:rPr lang="en-US" dirty="0"/>
              <a:t>stood amongst </a:t>
            </a:r>
            <a:r>
              <a:rPr lang="en-US" b="1" dirty="0"/>
              <a:t>the first 100 in CSIR JRF test </a:t>
            </a:r>
          </a:p>
          <a:p>
            <a:pPr eaLnBrk="1" hangingPunct="1"/>
            <a:r>
              <a:rPr lang="en-US" i="1" dirty="0"/>
              <a:t>Mr. Kishan Jain </a:t>
            </a:r>
            <a:r>
              <a:rPr lang="en-US" dirty="0"/>
              <a:t>secured </a:t>
            </a:r>
            <a:r>
              <a:rPr lang="en-US" b="1" dirty="0"/>
              <a:t>52 rank in GATE</a:t>
            </a:r>
          </a:p>
        </p:txBody>
      </p:sp>
      <p:sp>
        <p:nvSpPr>
          <p:cNvPr id="4" name="Slide Number Placeholder 5"/>
          <p:cNvSpPr>
            <a:spLocks noGrp="1"/>
          </p:cNvSpPr>
          <p:nvPr>
            <p:ph type="sldNum" sz="quarter" idx="12"/>
          </p:nvPr>
        </p:nvSpPr>
        <p:spPr/>
        <p:txBody>
          <a:bodyPr/>
          <a:lstStyle/>
          <a:p>
            <a:fld id="{6FDE0CCD-A129-4107-9EC0-959E741B1290}" type="slidenum">
              <a:rPr lang="en-US" altLang="en-US"/>
              <a:pPr/>
              <a:t>36</a:t>
            </a:fld>
            <a:endParaRPr lang="en-US" altLang="en-US"/>
          </a:p>
        </p:txBody>
      </p:sp>
      <p:pic>
        <p:nvPicPr>
          <p:cNvPr id="2" name="Picture 1">
            <a:extLst>
              <a:ext uri="{FF2B5EF4-FFF2-40B4-BE49-F238E27FC236}">
                <a16:creationId xmlns:a16="http://schemas.microsoft.com/office/drawing/2014/main" id="{0110718C-53EA-48BC-B85A-CC5965281449}"/>
              </a:ext>
            </a:extLst>
          </p:cNvPr>
          <p:cNvPicPr>
            <a:picLocks noChangeAspect="1"/>
          </p:cNvPicPr>
          <p:nvPr/>
        </p:nvPicPr>
        <p:blipFill>
          <a:blip r:embed="rId3"/>
          <a:stretch>
            <a:fillRect/>
          </a:stretch>
        </p:blipFill>
        <p:spPr>
          <a:xfrm>
            <a:off x="9067799" y="3856949"/>
            <a:ext cx="685800" cy="1219200"/>
          </a:xfrm>
          <a:prstGeom prst="rect">
            <a:avLst/>
          </a:prstGeom>
        </p:spPr>
      </p:pic>
      <p:pic>
        <p:nvPicPr>
          <p:cNvPr id="1026" name="Picture 2" descr="Rishi Raj Chhipa">
            <a:extLst>
              <a:ext uri="{FF2B5EF4-FFF2-40B4-BE49-F238E27FC236}">
                <a16:creationId xmlns:a16="http://schemas.microsoft.com/office/drawing/2014/main" id="{23F1079A-BB07-4272-958A-6C6010B2EA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0534" y="5091732"/>
            <a:ext cx="768610" cy="76861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D1D37DE-B1D6-4187-ADB9-AFF5878CB0D6}"/>
              </a:ext>
            </a:extLst>
          </p:cNvPr>
          <p:cNvPicPr>
            <a:picLocks noChangeAspect="1"/>
          </p:cNvPicPr>
          <p:nvPr/>
        </p:nvPicPr>
        <p:blipFill>
          <a:blip r:embed="rId5"/>
          <a:stretch>
            <a:fillRect/>
          </a:stretch>
        </p:blipFill>
        <p:spPr>
          <a:xfrm>
            <a:off x="8957359" y="2118020"/>
            <a:ext cx="906679" cy="906679"/>
          </a:xfrm>
          <a:prstGeom prst="rect">
            <a:avLst/>
          </a:prstGeom>
        </p:spPr>
      </p:pic>
      <p:pic>
        <p:nvPicPr>
          <p:cNvPr id="5" name="Picture 4">
            <a:extLst>
              <a:ext uri="{FF2B5EF4-FFF2-40B4-BE49-F238E27FC236}">
                <a16:creationId xmlns:a16="http://schemas.microsoft.com/office/drawing/2014/main" id="{DF949A72-D50A-4F5D-A4F1-527C2E17BDBC}"/>
              </a:ext>
            </a:extLst>
          </p:cNvPr>
          <p:cNvPicPr>
            <a:picLocks noChangeAspect="1"/>
          </p:cNvPicPr>
          <p:nvPr/>
        </p:nvPicPr>
        <p:blipFill rotWithShape="1">
          <a:blip r:embed="rId6"/>
          <a:srcRect l="59720" t="15462" r="21920" b="44123"/>
          <a:stretch/>
        </p:blipFill>
        <p:spPr>
          <a:xfrm>
            <a:off x="7889110" y="2806894"/>
            <a:ext cx="731779" cy="906679"/>
          </a:xfrm>
          <a:prstGeom prst="rect">
            <a:avLst/>
          </a:prstGeom>
        </p:spPr>
      </p:pic>
      <p:pic>
        <p:nvPicPr>
          <p:cNvPr id="6" name="Picture 5">
            <a:extLst>
              <a:ext uri="{FF2B5EF4-FFF2-40B4-BE49-F238E27FC236}">
                <a16:creationId xmlns:a16="http://schemas.microsoft.com/office/drawing/2014/main" id="{D907585E-02DB-4D7A-9315-122ED24A0960}"/>
              </a:ext>
            </a:extLst>
          </p:cNvPr>
          <p:cNvPicPr>
            <a:picLocks noChangeAspect="1"/>
          </p:cNvPicPr>
          <p:nvPr/>
        </p:nvPicPr>
        <p:blipFill>
          <a:blip r:embed="rId7"/>
          <a:stretch>
            <a:fillRect/>
          </a:stretch>
        </p:blipFill>
        <p:spPr>
          <a:xfrm>
            <a:off x="8892900" y="5407003"/>
            <a:ext cx="906679" cy="906679"/>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352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34168" y="563918"/>
            <a:ext cx="3347447" cy="5978614"/>
            <a:chOff x="7513372" y="803186"/>
            <a:chExt cx="4163968" cy="5978614"/>
          </a:xfrm>
        </p:grpSpPr>
        <p:sp>
          <p:nvSpPr>
            <p:cNvPr id="12"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892505" y="885651"/>
            <a:ext cx="2624215" cy="4624603"/>
          </a:xfrm>
        </p:spPr>
        <p:txBody>
          <a:bodyPr>
            <a:normAutofit/>
          </a:bodyPr>
          <a:lstStyle/>
          <a:p>
            <a:r>
              <a:rPr lang="en-IN">
                <a:solidFill>
                  <a:srgbClr val="FFFFFF"/>
                </a:solidFill>
              </a:rPr>
              <a:t>Reach in Higher Education</a:t>
            </a:r>
            <a:endParaRPr lang="en-US">
              <a:solidFill>
                <a:srgbClr val="FFFFFF"/>
              </a:solidFill>
            </a:endParaRPr>
          </a:p>
        </p:txBody>
      </p:sp>
      <p:sp>
        <p:nvSpPr>
          <p:cNvPr id="3" name="Content Placeholder 2"/>
          <p:cNvSpPr>
            <a:spLocks noGrp="1"/>
          </p:cNvSpPr>
          <p:nvPr>
            <p:ph idx="1"/>
          </p:nvPr>
        </p:nvSpPr>
        <p:spPr>
          <a:xfrm>
            <a:off x="4045200" y="885651"/>
            <a:ext cx="5301741" cy="4616849"/>
          </a:xfrm>
        </p:spPr>
        <p:txBody>
          <a:bodyPr anchor="ctr">
            <a:normAutofit/>
          </a:bodyPr>
          <a:lstStyle/>
          <a:p>
            <a:pPr>
              <a:lnSpc>
                <a:spcPct val="90000"/>
              </a:lnSpc>
            </a:pPr>
            <a:r>
              <a:rPr lang="en-IN" sz="2200" dirty="0"/>
              <a:t>100 qualified National level tests</a:t>
            </a:r>
          </a:p>
          <a:p>
            <a:pPr>
              <a:lnSpc>
                <a:spcPct val="90000"/>
              </a:lnSpc>
            </a:pPr>
            <a:r>
              <a:rPr lang="en-US" sz="2200" b="1" dirty="0"/>
              <a:t>Coverage of National labs	</a:t>
            </a:r>
            <a:endParaRPr lang="en-US" sz="2200" dirty="0"/>
          </a:p>
          <a:p>
            <a:pPr>
              <a:lnSpc>
                <a:spcPct val="90000"/>
              </a:lnSpc>
            </a:pPr>
            <a:r>
              <a:rPr lang="en-US" sz="2200" b="1" dirty="0"/>
              <a:t>National Institutes</a:t>
            </a:r>
            <a:r>
              <a:rPr lang="en-US" sz="2200" dirty="0"/>
              <a:t>: Bangalore: IISc, Pune: IISER, National Centre for Cell Science &amp; NCL, Jodhpur: </a:t>
            </a:r>
            <a:r>
              <a:rPr lang="en-US" sz="2200" dirty="0" err="1"/>
              <a:t>Defence</a:t>
            </a:r>
            <a:r>
              <a:rPr lang="en-US" sz="2200" dirty="0"/>
              <a:t> lab, IIT &amp; CAZARI; Lucknow: CDRI* &amp; IITR; Goa: NIO, Delhi: IARI, IIT, NII, </a:t>
            </a:r>
            <a:r>
              <a:rPr lang="en-US" sz="2200" dirty="0" err="1"/>
              <a:t>Defence</a:t>
            </a:r>
            <a:r>
              <a:rPr lang="en-US" sz="2200" dirty="0"/>
              <a:t> lab, CSIR-IGIB, Gwalior: </a:t>
            </a:r>
            <a:r>
              <a:rPr lang="en-US" sz="2200" dirty="0" err="1"/>
              <a:t>Defence</a:t>
            </a:r>
            <a:r>
              <a:rPr lang="en-US" sz="2200" dirty="0"/>
              <a:t> lab, Mohali: IISER, </a:t>
            </a:r>
            <a:r>
              <a:rPr lang="en-US" sz="2200" dirty="0" err="1"/>
              <a:t>Pilani</a:t>
            </a:r>
            <a:r>
              <a:rPr lang="en-US" sz="2200" dirty="0"/>
              <a:t>: BITS, Jaipur: BISR, Dehradun: FRI, Karnal: NDRI, Anand: NDDB</a:t>
            </a:r>
          </a:p>
          <a:p>
            <a:pPr>
              <a:lnSpc>
                <a:spcPct val="90000"/>
              </a:lnSpc>
            </a:pPr>
            <a:r>
              <a:rPr lang="de-DE" sz="2200" b="1" dirty="0"/>
              <a:t>Universities</a:t>
            </a:r>
            <a:r>
              <a:rPr lang="de-DE" sz="2200" dirty="0"/>
              <a:t>: DU &amp; JNU New Delhi; BHU Varanasi; GBPUA&amp;T Pantnagar; MSU Vadodara, PU Chandigarh CUoR, MDSU, Ajmer; JLNTU Hyderabad; KGMU Lucknow</a:t>
            </a:r>
            <a:endParaRPr lang="en-US" sz="2200" dirty="0"/>
          </a:p>
          <a:p>
            <a:pPr>
              <a:lnSpc>
                <a:spcPct val="90000"/>
              </a:lnSpc>
            </a:pPr>
            <a:endParaRPr lang="en-US" sz="2200" dirty="0"/>
          </a:p>
        </p:txBody>
      </p:sp>
      <p:sp>
        <p:nvSpPr>
          <p:cNvPr id="4" name="Slide Number Placeholder 3"/>
          <p:cNvSpPr>
            <a:spLocks noGrp="1"/>
          </p:cNvSpPr>
          <p:nvPr>
            <p:ph type="sldNum" sz="quarter" idx="12"/>
          </p:nvPr>
        </p:nvSpPr>
        <p:spPr>
          <a:xfrm>
            <a:off x="8699944" y="6382512"/>
            <a:ext cx="557213" cy="320040"/>
          </a:xfrm>
        </p:spPr>
        <p:txBody>
          <a:bodyPr>
            <a:normAutofit/>
          </a:bodyPr>
          <a:lstStyle/>
          <a:p>
            <a:pPr>
              <a:spcAft>
                <a:spcPts val="600"/>
              </a:spcAft>
            </a:pPr>
            <a:fld id="{451C0E1C-24F6-42DF-81BA-93E878B603BE}" type="slidenum">
              <a:rPr lang="en-US" sz="900"/>
              <a:pPr>
                <a:spcAft>
                  <a:spcPts val="600"/>
                </a:spcAft>
              </a:pPr>
              <a:t>37</a:t>
            </a:fld>
            <a:endParaRPr lang="en-US" sz="9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352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32889" y="1022350"/>
            <a:ext cx="576560"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32889" y="837744"/>
            <a:ext cx="327620"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23786" y="640894"/>
            <a:ext cx="136723"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118852" y="635716"/>
            <a:ext cx="266997"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18">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23294" y="635715"/>
            <a:ext cx="8862639"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778786" y="800392"/>
            <a:ext cx="8340066" cy="1212102"/>
          </a:xfrm>
        </p:spPr>
        <p:txBody>
          <a:bodyPr>
            <a:normAutofit/>
          </a:bodyPr>
          <a:lstStyle/>
          <a:p>
            <a:r>
              <a:rPr lang="en-IN" sz="3600">
                <a:solidFill>
                  <a:srgbClr val="FFFFFF"/>
                </a:solidFill>
              </a:rPr>
              <a:t>Illustrious alumni (Private sector)</a:t>
            </a:r>
            <a:endParaRPr lang="en-US" sz="3600">
              <a:solidFill>
                <a:srgbClr val="FFFFFF"/>
              </a:solidFill>
            </a:endParaRPr>
          </a:p>
        </p:txBody>
      </p:sp>
      <p:sp>
        <p:nvSpPr>
          <p:cNvPr id="3" name="Content Placeholder 2"/>
          <p:cNvSpPr>
            <a:spLocks noGrp="1"/>
          </p:cNvSpPr>
          <p:nvPr>
            <p:ph idx="1"/>
          </p:nvPr>
        </p:nvSpPr>
        <p:spPr>
          <a:xfrm>
            <a:off x="1111194" y="2490436"/>
            <a:ext cx="7874254" cy="3892076"/>
          </a:xfrm>
        </p:spPr>
        <p:txBody>
          <a:bodyPr anchor="ctr">
            <a:normAutofit fontScale="92500" lnSpcReduction="10000"/>
          </a:bodyPr>
          <a:lstStyle/>
          <a:p>
            <a:pPr>
              <a:lnSpc>
                <a:spcPct val="90000"/>
              </a:lnSpc>
            </a:pPr>
            <a:r>
              <a:rPr lang="en-IN" sz="1800" b="1" dirty="0"/>
              <a:t>Vishal Sharma</a:t>
            </a:r>
            <a:r>
              <a:rPr lang="en-IN" sz="1800" dirty="0"/>
              <a:t>: </a:t>
            </a:r>
            <a:r>
              <a:rPr lang="en-US" sz="1800" dirty="0"/>
              <a:t>Cofounder-Director, </a:t>
            </a:r>
            <a:r>
              <a:rPr lang="en-US" sz="1800" dirty="0" err="1"/>
              <a:t>Vienni</a:t>
            </a:r>
            <a:r>
              <a:rPr lang="en-US" sz="1800" dirty="0"/>
              <a:t> Training &amp; Consulting LLP, Bangalore</a:t>
            </a:r>
          </a:p>
          <a:p>
            <a:pPr>
              <a:lnSpc>
                <a:spcPct val="90000"/>
              </a:lnSpc>
            </a:pPr>
            <a:r>
              <a:rPr lang="en-US" sz="1800" b="1" dirty="0"/>
              <a:t>Dr. Rajesh </a:t>
            </a:r>
            <a:r>
              <a:rPr lang="en-US" sz="1800" b="1" dirty="0" err="1"/>
              <a:t>Soni</a:t>
            </a:r>
            <a:r>
              <a:rPr lang="en-US" sz="1800" b="1" dirty="0"/>
              <a:t> Proteomics Core Manager at Herbert Irving Comprehensive Cancer Center New York</a:t>
            </a:r>
          </a:p>
          <a:p>
            <a:pPr>
              <a:lnSpc>
                <a:spcPct val="90000"/>
              </a:lnSpc>
            </a:pPr>
            <a:r>
              <a:rPr lang="en-IN" sz="1800" b="1" dirty="0" err="1"/>
              <a:t>Dr.</a:t>
            </a:r>
            <a:r>
              <a:rPr lang="en-IN" sz="1800" b="1" dirty="0"/>
              <a:t> Sanjay Pareek</a:t>
            </a:r>
            <a:r>
              <a:rPr lang="en-IN" sz="1800" dirty="0"/>
              <a:t>-Vice President, Vikas WSP, Jodhpur</a:t>
            </a:r>
          </a:p>
          <a:p>
            <a:pPr>
              <a:lnSpc>
                <a:spcPct val="90000"/>
              </a:lnSpc>
            </a:pPr>
            <a:r>
              <a:rPr lang="en-IN" sz="1800" b="1" dirty="0" err="1"/>
              <a:t>Dr.</a:t>
            </a:r>
            <a:r>
              <a:rPr lang="en-IN" sz="1800" b="1" dirty="0"/>
              <a:t> Ritu Singh, </a:t>
            </a:r>
            <a:r>
              <a:rPr lang="en-US" sz="1800" b="1" dirty="0"/>
              <a:t>Sr Regulatory and Quality Specialist, Ortho Clinical Diagnostics, Melbourne Australia </a:t>
            </a:r>
            <a:endParaRPr lang="en-IN" sz="1800" b="1" dirty="0"/>
          </a:p>
          <a:p>
            <a:pPr>
              <a:lnSpc>
                <a:spcPct val="90000"/>
              </a:lnSpc>
            </a:pPr>
            <a:r>
              <a:rPr lang="en-IN" sz="1800" b="1" dirty="0" err="1"/>
              <a:t>Dr.</a:t>
            </a:r>
            <a:r>
              <a:rPr lang="en-IN" sz="1800" b="1" dirty="0"/>
              <a:t> </a:t>
            </a:r>
            <a:r>
              <a:rPr lang="en-IN" sz="1800" b="1" dirty="0" err="1"/>
              <a:t>Jainendra</a:t>
            </a:r>
            <a:r>
              <a:rPr lang="en-IN" sz="1800" b="1" dirty="0"/>
              <a:t> Jain</a:t>
            </a:r>
            <a:r>
              <a:rPr lang="en-IN" sz="1800" dirty="0"/>
              <a:t>: </a:t>
            </a:r>
            <a:r>
              <a:rPr lang="en-US" sz="1800" dirty="0"/>
              <a:t>Operation Specialist, </a:t>
            </a:r>
            <a:r>
              <a:rPr lang="en-US" sz="1800" dirty="0" err="1"/>
              <a:t>Biobig</a:t>
            </a:r>
            <a:r>
              <a:rPr lang="en-US" sz="1800" dirty="0"/>
              <a:t> Healthcare Solutions Pvt Ltd, Chandigarh</a:t>
            </a:r>
          </a:p>
          <a:p>
            <a:pPr>
              <a:lnSpc>
                <a:spcPct val="90000"/>
              </a:lnSpc>
            </a:pPr>
            <a:r>
              <a:rPr lang="en-US" sz="1800" b="1" dirty="0"/>
              <a:t>Ramesh Solanki: Manager customer technical support, </a:t>
            </a:r>
            <a:r>
              <a:rPr lang="en-US" sz="1800" b="1" dirty="0" err="1"/>
              <a:t>Shankarpack</a:t>
            </a:r>
            <a:r>
              <a:rPr lang="en-US" sz="1800" b="1" dirty="0"/>
              <a:t> Poland</a:t>
            </a:r>
          </a:p>
          <a:p>
            <a:pPr>
              <a:lnSpc>
                <a:spcPct val="90000"/>
              </a:lnSpc>
            </a:pPr>
            <a:r>
              <a:rPr lang="en-IN" sz="1800" b="1" dirty="0"/>
              <a:t>Ekta Chopra</a:t>
            </a:r>
            <a:r>
              <a:rPr lang="en-IN" sz="1800" dirty="0"/>
              <a:t>-Ranbaxy, </a:t>
            </a:r>
            <a:r>
              <a:rPr lang="en-IN" sz="1800" b="1" dirty="0"/>
              <a:t>Manish Bhatnagar</a:t>
            </a:r>
            <a:r>
              <a:rPr lang="en-IN" sz="1800" dirty="0"/>
              <a:t>-J Mitra Diagnostics, </a:t>
            </a:r>
            <a:r>
              <a:rPr lang="en-IN" sz="1800" b="1" dirty="0"/>
              <a:t>Jeet Singh </a:t>
            </a:r>
            <a:r>
              <a:rPr lang="en-IN" sz="1800" b="1" dirty="0" err="1"/>
              <a:t>Khushdi</a:t>
            </a:r>
            <a:r>
              <a:rPr lang="en-IN" sz="1800" dirty="0" err="1"/>
              <a:t>l</a:t>
            </a:r>
            <a:r>
              <a:rPr lang="en-IN" sz="1800" dirty="0"/>
              <a:t>-Thermo Fisher Scientific, </a:t>
            </a:r>
            <a:r>
              <a:rPr lang="en-IN" sz="1800" b="1" dirty="0" err="1"/>
              <a:t>Aroop</a:t>
            </a:r>
            <a:r>
              <a:rPr lang="en-IN" sz="1800" b="1" dirty="0"/>
              <a:t> Chatterjee</a:t>
            </a:r>
            <a:r>
              <a:rPr lang="en-IN" sz="1800" dirty="0"/>
              <a:t>-Glaxo, </a:t>
            </a:r>
            <a:r>
              <a:rPr lang="en-IN" sz="1800" b="1" dirty="0" err="1"/>
              <a:t>Bitthal</a:t>
            </a:r>
            <a:r>
              <a:rPr lang="en-IN" sz="1800" b="1" dirty="0"/>
              <a:t> </a:t>
            </a:r>
            <a:r>
              <a:rPr lang="en-IN" sz="1800" b="1" dirty="0" err="1"/>
              <a:t>Lavania</a:t>
            </a:r>
            <a:r>
              <a:rPr lang="en-IN" sz="1800" dirty="0"/>
              <a:t>-Dominos, </a:t>
            </a:r>
            <a:r>
              <a:rPr lang="en-IN" sz="1800" b="1" dirty="0"/>
              <a:t>Ramesh Chauhan</a:t>
            </a:r>
            <a:r>
              <a:rPr lang="en-IN" sz="1800" dirty="0"/>
              <a:t>-</a:t>
            </a:r>
            <a:r>
              <a:rPr lang="en-IN" sz="1800" dirty="0" err="1"/>
              <a:t>Redico</a:t>
            </a:r>
            <a:r>
              <a:rPr lang="en-IN" sz="1800" dirty="0"/>
              <a:t>, </a:t>
            </a:r>
            <a:r>
              <a:rPr lang="en-IN" sz="1800" b="1" dirty="0"/>
              <a:t>Abhiman Sagar</a:t>
            </a:r>
            <a:r>
              <a:rPr lang="en-IN" sz="1800" dirty="0"/>
              <a:t>-</a:t>
            </a:r>
            <a:r>
              <a:rPr lang="en-IN" sz="1800" dirty="0" err="1"/>
              <a:t>Cadila</a:t>
            </a:r>
            <a:r>
              <a:rPr lang="en-IN" sz="1800" dirty="0"/>
              <a:t> Pharma, </a:t>
            </a:r>
            <a:r>
              <a:rPr lang="en-IN" sz="1800" b="1" dirty="0"/>
              <a:t>Ghanshyam </a:t>
            </a:r>
            <a:r>
              <a:rPr lang="en-IN" sz="1800" b="1" dirty="0" err="1"/>
              <a:t>Dhakar</a:t>
            </a:r>
            <a:r>
              <a:rPr lang="en-IN" sz="1800" dirty="0" err="1"/>
              <a:t>-CottonConnect</a:t>
            </a:r>
            <a:r>
              <a:rPr lang="en-IN" sz="1800" dirty="0"/>
              <a:t>, </a:t>
            </a:r>
            <a:r>
              <a:rPr lang="en-IN" sz="1800" b="1" dirty="0"/>
              <a:t>Amit </a:t>
            </a:r>
            <a:r>
              <a:rPr lang="en-IN" sz="1800" b="1" dirty="0" err="1"/>
              <a:t>Sukhwal</a:t>
            </a:r>
            <a:r>
              <a:rPr lang="en-IN" sz="1800" b="1" dirty="0"/>
              <a:t> </a:t>
            </a:r>
            <a:r>
              <a:rPr lang="en-IN" sz="1800" b="1" dirty="0" err="1"/>
              <a:t>R,aunak</a:t>
            </a:r>
            <a:r>
              <a:rPr lang="en-IN" sz="1800" b="1" dirty="0"/>
              <a:t> </a:t>
            </a:r>
            <a:r>
              <a:rPr lang="en-IN" sz="1800" b="1" dirty="0" err="1"/>
              <a:t>Dholiya</a:t>
            </a:r>
            <a:r>
              <a:rPr lang="en-IN" sz="1800" b="1" dirty="0"/>
              <a:t>, Durgesh Soni</a:t>
            </a:r>
            <a:r>
              <a:rPr lang="en-IN" sz="1800" dirty="0"/>
              <a:t>-Sun Pharma, </a:t>
            </a:r>
            <a:r>
              <a:rPr lang="en-IN" sz="1800" b="1" dirty="0"/>
              <a:t>Badal Nagar, Harish Chandra Singh</a:t>
            </a:r>
            <a:r>
              <a:rPr lang="en-IN" sz="1800" dirty="0"/>
              <a:t>-Dabur Pharma, </a:t>
            </a:r>
            <a:r>
              <a:rPr lang="en-IN" sz="1800" b="1" dirty="0"/>
              <a:t>Shikha </a:t>
            </a:r>
            <a:r>
              <a:rPr lang="en-IN" sz="1800" b="1" dirty="0" err="1"/>
              <a:t>Jhanwar</a:t>
            </a:r>
            <a:r>
              <a:rPr lang="en-IN" sz="1800" b="1" dirty="0"/>
              <a:t>, </a:t>
            </a:r>
            <a:r>
              <a:rPr lang="en-IN" sz="1800" b="1" dirty="0" err="1"/>
              <a:t>Anshuj</a:t>
            </a:r>
            <a:r>
              <a:rPr lang="en-IN" sz="1800" b="1" dirty="0"/>
              <a:t> Sharma</a:t>
            </a:r>
            <a:r>
              <a:rPr lang="en-IN" sz="1800" dirty="0"/>
              <a:t>-IPCA,  </a:t>
            </a:r>
            <a:r>
              <a:rPr lang="en-IN" sz="1800" b="1" dirty="0"/>
              <a:t>Moola Ram</a:t>
            </a:r>
            <a:r>
              <a:rPr lang="en-IN" sz="1800" dirty="0"/>
              <a:t>-Usha Remedies, </a:t>
            </a:r>
            <a:r>
              <a:rPr lang="en-IN" sz="1800" b="1" dirty="0"/>
              <a:t>Neeraj Sharma</a:t>
            </a:r>
            <a:r>
              <a:rPr lang="en-IN" sz="1800" dirty="0"/>
              <a:t>-Dabur, </a:t>
            </a:r>
            <a:r>
              <a:rPr lang="en-IN" sz="1800" b="1" dirty="0"/>
              <a:t>Vijay Sharma</a:t>
            </a:r>
            <a:r>
              <a:rPr lang="en-IN" sz="1800" dirty="0"/>
              <a:t>-SABMiller, </a:t>
            </a:r>
            <a:r>
              <a:rPr lang="en-IN" sz="1800" b="1" dirty="0" err="1"/>
              <a:t>Sumit</a:t>
            </a:r>
            <a:r>
              <a:rPr lang="en-IN" sz="1800" b="1" dirty="0"/>
              <a:t> Kumar</a:t>
            </a:r>
            <a:r>
              <a:rPr lang="en-IN" sz="1800" dirty="0"/>
              <a:t>-Zydus </a:t>
            </a:r>
            <a:r>
              <a:rPr lang="en-IN" sz="1800" dirty="0" err="1"/>
              <a:t>Cadila</a:t>
            </a:r>
            <a:endParaRPr lang="en-US" sz="1800" dirty="0"/>
          </a:p>
          <a:p>
            <a:pPr>
              <a:lnSpc>
                <a:spcPct val="90000"/>
              </a:lnSpc>
            </a:pPr>
            <a:endParaRPr lang="en-US" sz="1800" dirty="0"/>
          </a:p>
        </p:txBody>
      </p:sp>
      <p:sp>
        <p:nvSpPr>
          <p:cNvPr id="4" name="Slide Number Placeholder 3"/>
          <p:cNvSpPr>
            <a:spLocks noGrp="1"/>
          </p:cNvSpPr>
          <p:nvPr>
            <p:ph type="sldNum" sz="quarter" idx="12"/>
          </p:nvPr>
        </p:nvSpPr>
        <p:spPr>
          <a:xfrm>
            <a:off x="8699944" y="6382512"/>
            <a:ext cx="557213" cy="320040"/>
          </a:xfrm>
        </p:spPr>
        <p:txBody>
          <a:bodyPr>
            <a:normAutofit/>
          </a:bodyPr>
          <a:lstStyle/>
          <a:p>
            <a:pPr>
              <a:spcAft>
                <a:spcPts val="600"/>
              </a:spcAft>
            </a:pPr>
            <a:fld id="{451C0E1C-24F6-42DF-81BA-93E878B603BE}" type="slidenum">
              <a:rPr lang="en-US" sz="900"/>
              <a:pPr>
                <a:spcAft>
                  <a:spcPts val="600"/>
                </a:spcAft>
              </a:pPr>
              <a:t>38</a:t>
            </a:fld>
            <a:endParaRPr lang="en-US" sz="9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EF28597-E663-4372-B3EE-8B6E10D6099C}"/>
              </a:ext>
            </a:extLst>
          </p:cNvPr>
          <p:cNvSpPr>
            <a:spLocks noGrp="1"/>
          </p:cNvSpPr>
          <p:nvPr>
            <p:ph type="sldNum" sz="quarter" idx="12"/>
          </p:nvPr>
        </p:nvSpPr>
        <p:spPr/>
        <p:txBody>
          <a:bodyPr/>
          <a:lstStyle/>
          <a:p>
            <a:fld id="{451C0E1C-24F6-42DF-81BA-93E878B603BE}" type="slidenum">
              <a:rPr lang="en-US" smtClean="0"/>
              <a:pPr/>
              <a:t>39</a:t>
            </a:fld>
            <a:endParaRPr lang="en-US"/>
          </a:p>
        </p:txBody>
      </p:sp>
      <p:pic>
        <p:nvPicPr>
          <p:cNvPr id="5" name="Picture 4">
            <a:extLst>
              <a:ext uri="{FF2B5EF4-FFF2-40B4-BE49-F238E27FC236}">
                <a16:creationId xmlns:a16="http://schemas.microsoft.com/office/drawing/2014/main" id="{C9293B1C-0887-40F0-9498-8BDFEDAF75F3}"/>
              </a:ext>
            </a:extLst>
          </p:cNvPr>
          <p:cNvPicPr>
            <a:picLocks noChangeAspect="1"/>
          </p:cNvPicPr>
          <p:nvPr/>
        </p:nvPicPr>
        <p:blipFill>
          <a:blip r:embed="rId2"/>
          <a:stretch>
            <a:fillRect/>
          </a:stretch>
        </p:blipFill>
        <p:spPr>
          <a:xfrm>
            <a:off x="0" y="0"/>
            <a:ext cx="1597918" cy="1597918"/>
          </a:xfrm>
          <a:prstGeom prst="rect">
            <a:avLst/>
          </a:prstGeom>
        </p:spPr>
      </p:pic>
      <p:pic>
        <p:nvPicPr>
          <p:cNvPr id="6" name="Picture 5">
            <a:extLst>
              <a:ext uri="{FF2B5EF4-FFF2-40B4-BE49-F238E27FC236}">
                <a16:creationId xmlns:a16="http://schemas.microsoft.com/office/drawing/2014/main" id="{8F39B35D-CD2C-438E-A9F3-4DFDEB51E270}"/>
              </a:ext>
            </a:extLst>
          </p:cNvPr>
          <p:cNvPicPr>
            <a:picLocks noChangeAspect="1"/>
          </p:cNvPicPr>
          <p:nvPr/>
        </p:nvPicPr>
        <p:blipFill>
          <a:blip r:embed="rId3"/>
          <a:stretch>
            <a:fillRect/>
          </a:stretch>
        </p:blipFill>
        <p:spPr>
          <a:xfrm>
            <a:off x="1597918" y="0"/>
            <a:ext cx="1597918" cy="1597918"/>
          </a:xfrm>
          <a:prstGeom prst="rect">
            <a:avLst/>
          </a:prstGeom>
        </p:spPr>
      </p:pic>
      <p:pic>
        <p:nvPicPr>
          <p:cNvPr id="7" name="Picture 6">
            <a:extLst>
              <a:ext uri="{FF2B5EF4-FFF2-40B4-BE49-F238E27FC236}">
                <a16:creationId xmlns:a16="http://schemas.microsoft.com/office/drawing/2014/main" id="{52AAEB50-1BE1-46B5-B3C3-DA86387BB989}"/>
              </a:ext>
            </a:extLst>
          </p:cNvPr>
          <p:cNvPicPr>
            <a:picLocks noChangeAspect="1"/>
          </p:cNvPicPr>
          <p:nvPr/>
        </p:nvPicPr>
        <p:blipFill>
          <a:blip r:embed="rId4"/>
          <a:stretch>
            <a:fillRect/>
          </a:stretch>
        </p:blipFill>
        <p:spPr>
          <a:xfrm>
            <a:off x="3195836" y="0"/>
            <a:ext cx="1597918" cy="1597918"/>
          </a:xfrm>
          <a:prstGeom prst="rect">
            <a:avLst/>
          </a:prstGeom>
        </p:spPr>
      </p:pic>
      <p:pic>
        <p:nvPicPr>
          <p:cNvPr id="8" name="Picture 7">
            <a:extLst>
              <a:ext uri="{FF2B5EF4-FFF2-40B4-BE49-F238E27FC236}">
                <a16:creationId xmlns:a16="http://schemas.microsoft.com/office/drawing/2014/main" id="{05A58503-65F3-4B23-885C-2898171708AB}"/>
              </a:ext>
            </a:extLst>
          </p:cNvPr>
          <p:cNvPicPr>
            <a:picLocks noChangeAspect="1"/>
          </p:cNvPicPr>
          <p:nvPr/>
        </p:nvPicPr>
        <p:blipFill>
          <a:blip r:embed="rId5"/>
          <a:stretch>
            <a:fillRect/>
          </a:stretch>
        </p:blipFill>
        <p:spPr>
          <a:xfrm>
            <a:off x="4805166" y="2690"/>
            <a:ext cx="1597918" cy="1597918"/>
          </a:xfrm>
          <a:prstGeom prst="rect">
            <a:avLst/>
          </a:prstGeom>
        </p:spPr>
      </p:pic>
      <p:pic>
        <p:nvPicPr>
          <p:cNvPr id="9" name="Picture 8">
            <a:extLst>
              <a:ext uri="{FF2B5EF4-FFF2-40B4-BE49-F238E27FC236}">
                <a16:creationId xmlns:a16="http://schemas.microsoft.com/office/drawing/2014/main" id="{D422CCCD-B8B6-4A67-8E9E-BE69B589474F}"/>
              </a:ext>
            </a:extLst>
          </p:cNvPr>
          <p:cNvPicPr>
            <a:picLocks noChangeAspect="1"/>
          </p:cNvPicPr>
          <p:nvPr/>
        </p:nvPicPr>
        <p:blipFill>
          <a:blip r:embed="rId6"/>
          <a:stretch>
            <a:fillRect/>
          </a:stretch>
        </p:blipFill>
        <p:spPr>
          <a:xfrm>
            <a:off x="8275519" y="1"/>
            <a:ext cx="1597918" cy="1589928"/>
          </a:xfrm>
          <a:prstGeom prst="rect">
            <a:avLst/>
          </a:prstGeom>
        </p:spPr>
      </p:pic>
      <p:pic>
        <p:nvPicPr>
          <p:cNvPr id="10" name="Picture 9">
            <a:extLst>
              <a:ext uri="{FF2B5EF4-FFF2-40B4-BE49-F238E27FC236}">
                <a16:creationId xmlns:a16="http://schemas.microsoft.com/office/drawing/2014/main" id="{882BAF02-D393-4412-8F46-CE02231EE835}"/>
              </a:ext>
            </a:extLst>
          </p:cNvPr>
          <p:cNvPicPr>
            <a:picLocks noChangeAspect="1"/>
          </p:cNvPicPr>
          <p:nvPr/>
        </p:nvPicPr>
        <p:blipFill rotWithShape="1">
          <a:blip r:embed="rId7"/>
          <a:srcRect b="36932"/>
          <a:stretch/>
        </p:blipFill>
        <p:spPr>
          <a:xfrm>
            <a:off x="6428901" y="0"/>
            <a:ext cx="1809750" cy="1597918"/>
          </a:xfrm>
          <a:prstGeom prst="rect">
            <a:avLst/>
          </a:prstGeom>
        </p:spPr>
      </p:pic>
      <p:pic>
        <p:nvPicPr>
          <p:cNvPr id="11" name="Picture 10">
            <a:extLst>
              <a:ext uri="{FF2B5EF4-FFF2-40B4-BE49-F238E27FC236}">
                <a16:creationId xmlns:a16="http://schemas.microsoft.com/office/drawing/2014/main" id="{8912C4CF-6CAE-466E-9B90-1088671F41DF}"/>
              </a:ext>
            </a:extLst>
          </p:cNvPr>
          <p:cNvPicPr>
            <a:picLocks noChangeAspect="1"/>
          </p:cNvPicPr>
          <p:nvPr/>
        </p:nvPicPr>
        <p:blipFill>
          <a:blip r:embed="rId8"/>
          <a:stretch>
            <a:fillRect/>
          </a:stretch>
        </p:blipFill>
        <p:spPr>
          <a:xfrm>
            <a:off x="-10347" y="1602999"/>
            <a:ext cx="1597918" cy="1597918"/>
          </a:xfrm>
          <a:prstGeom prst="rect">
            <a:avLst/>
          </a:prstGeom>
        </p:spPr>
      </p:pic>
      <p:pic>
        <p:nvPicPr>
          <p:cNvPr id="12" name="Picture 11">
            <a:extLst>
              <a:ext uri="{FF2B5EF4-FFF2-40B4-BE49-F238E27FC236}">
                <a16:creationId xmlns:a16="http://schemas.microsoft.com/office/drawing/2014/main" id="{2BE5441A-074E-421F-8F6F-29C8E875C813}"/>
              </a:ext>
            </a:extLst>
          </p:cNvPr>
          <p:cNvPicPr>
            <a:picLocks noChangeAspect="1"/>
          </p:cNvPicPr>
          <p:nvPr/>
        </p:nvPicPr>
        <p:blipFill>
          <a:blip r:embed="rId9"/>
          <a:stretch>
            <a:fillRect/>
          </a:stretch>
        </p:blipFill>
        <p:spPr>
          <a:xfrm>
            <a:off x="1587572" y="1597919"/>
            <a:ext cx="1597918" cy="1597918"/>
          </a:xfrm>
          <a:prstGeom prst="rect">
            <a:avLst/>
          </a:prstGeom>
        </p:spPr>
      </p:pic>
      <p:pic>
        <p:nvPicPr>
          <p:cNvPr id="13" name="Picture 12">
            <a:extLst>
              <a:ext uri="{FF2B5EF4-FFF2-40B4-BE49-F238E27FC236}">
                <a16:creationId xmlns:a16="http://schemas.microsoft.com/office/drawing/2014/main" id="{3EEDE05A-7B68-4064-8FFF-D8209FF8154A}"/>
              </a:ext>
            </a:extLst>
          </p:cNvPr>
          <p:cNvPicPr>
            <a:picLocks noChangeAspect="1"/>
          </p:cNvPicPr>
          <p:nvPr/>
        </p:nvPicPr>
        <p:blipFill>
          <a:blip r:embed="rId10"/>
          <a:stretch>
            <a:fillRect/>
          </a:stretch>
        </p:blipFill>
        <p:spPr>
          <a:xfrm>
            <a:off x="3189159" y="1597918"/>
            <a:ext cx="1590190" cy="1590190"/>
          </a:xfrm>
          <a:prstGeom prst="rect">
            <a:avLst/>
          </a:prstGeom>
        </p:spPr>
      </p:pic>
      <p:pic>
        <p:nvPicPr>
          <p:cNvPr id="14" name="Picture 13">
            <a:extLst>
              <a:ext uri="{FF2B5EF4-FFF2-40B4-BE49-F238E27FC236}">
                <a16:creationId xmlns:a16="http://schemas.microsoft.com/office/drawing/2014/main" id="{5887C6AF-0943-474B-BF43-2DB787CA0312}"/>
              </a:ext>
            </a:extLst>
          </p:cNvPr>
          <p:cNvPicPr>
            <a:picLocks noChangeAspect="1"/>
          </p:cNvPicPr>
          <p:nvPr/>
        </p:nvPicPr>
        <p:blipFill>
          <a:blip r:embed="rId11"/>
          <a:stretch>
            <a:fillRect/>
          </a:stretch>
        </p:blipFill>
        <p:spPr>
          <a:xfrm>
            <a:off x="4768298" y="1589929"/>
            <a:ext cx="1605908" cy="1605908"/>
          </a:xfrm>
          <a:prstGeom prst="rect">
            <a:avLst/>
          </a:prstGeom>
        </p:spPr>
      </p:pic>
      <p:pic>
        <p:nvPicPr>
          <p:cNvPr id="15" name="Picture 14">
            <a:extLst>
              <a:ext uri="{FF2B5EF4-FFF2-40B4-BE49-F238E27FC236}">
                <a16:creationId xmlns:a16="http://schemas.microsoft.com/office/drawing/2014/main" id="{535FEFDC-7B5F-4D12-8A2F-7BA5430A3765}"/>
              </a:ext>
            </a:extLst>
          </p:cNvPr>
          <p:cNvPicPr>
            <a:picLocks noChangeAspect="1"/>
          </p:cNvPicPr>
          <p:nvPr/>
        </p:nvPicPr>
        <p:blipFill>
          <a:blip r:embed="rId12"/>
          <a:stretch>
            <a:fillRect/>
          </a:stretch>
        </p:blipFill>
        <p:spPr>
          <a:xfrm>
            <a:off x="6355603" y="1589929"/>
            <a:ext cx="1605908" cy="1605908"/>
          </a:xfrm>
          <a:prstGeom prst="rect">
            <a:avLst/>
          </a:prstGeom>
        </p:spPr>
      </p:pic>
      <p:pic>
        <p:nvPicPr>
          <p:cNvPr id="16" name="Picture 15">
            <a:extLst>
              <a:ext uri="{FF2B5EF4-FFF2-40B4-BE49-F238E27FC236}">
                <a16:creationId xmlns:a16="http://schemas.microsoft.com/office/drawing/2014/main" id="{B4B0D6A4-FF08-43CA-9DB5-437EB9BC2A9B}"/>
              </a:ext>
            </a:extLst>
          </p:cNvPr>
          <p:cNvPicPr>
            <a:picLocks noChangeAspect="1"/>
          </p:cNvPicPr>
          <p:nvPr/>
        </p:nvPicPr>
        <p:blipFill>
          <a:blip r:embed="rId13"/>
          <a:stretch>
            <a:fillRect/>
          </a:stretch>
        </p:blipFill>
        <p:spPr>
          <a:xfrm>
            <a:off x="7925547" y="1589556"/>
            <a:ext cx="1624803" cy="1624803"/>
          </a:xfrm>
          <a:prstGeom prst="rect">
            <a:avLst/>
          </a:prstGeom>
        </p:spPr>
      </p:pic>
      <p:pic>
        <p:nvPicPr>
          <p:cNvPr id="17" name="Picture 16">
            <a:extLst>
              <a:ext uri="{FF2B5EF4-FFF2-40B4-BE49-F238E27FC236}">
                <a16:creationId xmlns:a16="http://schemas.microsoft.com/office/drawing/2014/main" id="{A740BF93-FEFD-40ED-9B1D-0C7D76A9A21C}"/>
              </a:ext>
            </a:extLst>
          </p:cNvPr>
          <p:cNvPicPr>
            <a:picLocks noChangeAspect="1"/>
          </p:cNvPicPr>
          <p:nvPr/>
        </p:nvPicPr>
        <p:blipFill>
          <a:blip r:embed="rId14"/>
          <a:stretch>
            <a:fillRect/>
          </a:stretch>
        </p:blipFill>
        <p:spPr>
          <a:xfrm>
            <a:off x="-10347" y="3214359"/>
            <a:ext cx="1622628" cy="1622628"/>
          </a:xfrm>
          <a:prstGeom prst="rect">
            <a:avLst/>
          </a:prstGeom>
        </p:spPr>
      </p:pic>
    </p:spTree>
    <p:extLst>
      <p:ext uri="{BB962C8B-B14F-4D97-AF65-F5344CB8AC3E}">
        <p14:creationId xmlns:p14="http://schemas.microsoft.com/office/powerpoint/2010/main" val="7406897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6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F5AEF6AA-4DCF-486A-BAF6-CD5971C73C04}"/>
              </a:ext>
            </a:extLst>
          </p:cNvPr>
          <p:cNvPicPr>
            <a:picLocks noChangeAspect="1"/>
          </p:cNvPicPr>
          <p:nvPr/>
        </p:nvPicPr>
        <p:blipFill rotWithShape="1">
          <a:blip r:embed="rId3">
            <a:alphaModFix amt="35000"/>
          </a:blip>
          <a:srcRect l="3584" r="-2" b="-2"/>
          <a:stretch/>
        </p:blipFill>
        <p:spPr>
          <a:xfrm>
            <a:off x="20" y="1"/>
            <a:ext cx="9905980" cy="6857999"/>
          </a:xfrm>
          <a:prstGeom prst="rect">
            <a:avLst/>
          </a:prstGeom>
        </p:spPr>
      </p:pic>
      <p:sp>
        <p:nvSpPr>
          <p:cNvPr id="2" name="Title 1">
            <a:extLst>
              <a:ext uri="{FF2B5EF4-FFF2-40B4-BE49-F238E27FC236}">
                <a16:creationId xmlns:a16="http://schemas.microsoft.com/office/drawing/2014/main" id="{6A0D3C74-6BD4-44B8-855C-0949AB5126D7}"/>
              </a:ext>
            </a:extLst>
          </p:cNvPr>
          <p:cNvSpPr>
            <a:spLocks noGrp="1"/>
          </p:cNvSpPr>
          <p:nvPr>
            <p:ph type="title"/>
          </p:nvPr>
        </p:nvSpPr>
        <p:spPr>
          <a:xfrm>
            <a:off x="681038" y="782975"/>
            <a:ext cx="2691946" cy="3190096"/>
          </a:xfrm>
        </p:spPr>
        <p:txBody>
          <a:bodyPr vert="horz" lIns="91440" tIns="45720" rIns="91440" bIns="45720" rtlCol="0" anchor="ctr">
            <a:normAutofit/>
          </a:bodyPr>
          <a:lstStyle/>
          <a:p>
            <a:pPr algn="r">
              <a:lnSpc>
                <a:spcPct val="90000"/>
              </a:lnSpc>
            </a:pPr>
            <a:r>
              <a:rPr lang="en-US" sz="3600" b="1" dirty="0">
                <a:solidFill>
                  <a:srgbClr val="FFFFFF"/>
                </a:solidFill>
              </a:rPr>
              <a:t>Programs of Study</a:t>
            </a:r>
            <a:endParaRPr lang="en-US" sz="3600" dirty="0">
              <a:solidFill>
                <a:srgbClr val="FFFFFF"/>
              </a:solidFill>
            </a:endParaRPr>
          </a:p>
        </p:txBody>
      </p:sp>
      <p:cxnSp>
        <p:nvCxnSpPr>
          <p:cNvPr id="17" name="Straight Connector 16">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80864"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567D26A5-9A69-4B53-9BA6-BF0C9D8B2F63}"/>
              </a:ext>
            </a:extLst>
          </p:cNvPr>
          <p:cNvSpPr txBox="1">
            <a:spLocks/>
          </p:cNvSpPr>
          <p:nvPr/>
        </p:nvSpPr>
        <p:spPr>
          <a:xfrm>
            <a:off x="243855" y="4581715"/>
            <a:ext cx="3456384" cy="13719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lnSpc>
                <a:spcPct val="150000"/>
              </a:lnSpc>
              <a:spcAft>
                <a:spcPts val="600"/>
              </a:spcAft>
            </a:pPr>
            <a:r>
              <a:rPr lang="en-US" sz="2800" dirty="0">
                <a:latin typeface="Tahoma" panose="020B0604030504040204" pitchFamily="34" charset="0"/>
                <a:ea typeface="Times New Roman" panose="02020603050405020304" pitchFamily="18" charset="0"/>
              </a:rPr>
              <a:t>M.Sc. Microbiology</a:t>
            </a:r>
          </a:p>
          <a:p>
            <a:pPr algn="r">
              <a:lnSpc>
                <a:spcPct val="150000"/>
              </a:lnSpc>
              <a:spcAft>
                <a:spcPts val="600"/>
              </a:spcAft>
            </a:pPr>
            <a:r>
              <a:rPr lang="en-US" sz="2800" dirty="0">
                <a:latin typeface="Tahoma" panose="020B0604030504040204" pitchFamily="34" charset="0"/>
                <a:ea typeface="Times New Roman" panose="02020603050405020304" pitchFamily="18" charset="0"/>
              </a:rPr>
              <a:t> M.Sc. Biotechnology</a:t>
            </a:r>
            <a:br>
              <a:rPr lang="en-US" sz="2800" dirty="0">
                <a:latin typeface="Tahoma" panose="020B0604030504040204" pitchFamily="34" charset="0"/>
                <a:ea typeface="Times New Roman" panose="02020603050405020304" pitchFamily="18" charset="0"/>
              </a:rPr>
            </a:br>
            <a:r>
              <a:rPr lang="en-US" sz="2800" dirty="0">
                <a:latin typeface="Tahoma" panose="020B0604030504040204" pitchFamily="34" charset="0"/>
                <a:ea typeface="Times New Roman" panose="02020603050405020304" pitchFamily="18" charset="0"/>
              </a:rPr>
              <a:t>Ph.D.</a:t>
            </a:r>
            <a:endParaRPr lang="en-IN" sz="2800" dirty="0"/>
          </a:p>
        </p:txBody>
      </p:sp>
      <p:sp>
        <p:nvSpPr>
          <p:cNvPr id="4" name="Slide Number Placeholder 3">
            <a:extLst>
              <a:ext uri="{FF2B5EF4-FFF2-40B4-BE49-F238E27FC236}">
                <a16:creationId xmlns:a16="http://schemas.microsoft.com/office/drawing/2014/main" id="{1E3AA5EB-68A8-41E8-A1BE-E7871517C660}"/>
              </a:ext>
            </a:extLst>
          </p:cNvPr>
          <p:cNvSpPr>
            <a:spLocks noGrp="1"/>
          </p:cNvSpPr>
          <p:nvPr>
            <p:ph type="sldNum" sz="quarter" idx="12"/>
          </p:nvPr>
        </p:nvSpPr>
        <p:spPr>
          <a:xfrm>
            <a:off x="8493268" y="6356350"/>
            <a:ext cx="731693" cy="365125"/>
          </a:xfrm>
        </p:spPr>
        <p:txBody>
          <a:bodyPr vert="horz" lIns="91440" tIns="45720" rIns="91440" bIns="45720" rtlCol="0" anchor="ctr">
            <a:normAutofit/>
          </a:bodyPr>
          <a:lstStyle/>
          <a:p>
            <a:pPr>
              <a:spcAft>
                <a:spcPts val="600"/>
              </a:spcAft>
              <a:defRPr/>
            </a:pPr>
            <a:fld id="{451C0E1C-24F6-42DF-81BA-93E878B603BE}" type="slidenum">
              <a:rPr lang="en-US">
                <a:solidFill>
                  <a:srgbClr val="FFFFFF"/>
                </a:solidFill>
                <a:latin typeface="Calibri" panose="020F0502020204030204"/>
              </a:rPr>
              <a:pPr>
                <a:spcAft>
                  <a:spcPts val="600"/>
                </a:spcAft>
                <a:defRPr/>
              </a:pPr>
              <a:t>4</a:t>
            </a:fld>
            <a:endParaRPr lang="en-US">
              <a:solidFill>
                <a:srgbClr val="FFFFFF"/>
              </a:solidFill>
              <a:latin typeface="Calibri" panose="020F0502020204030204"/>
            </a:endParaRPr>
          </a:p>
        </p:txBody>
      </p:sp>
      <p:sp>
        <p:nvSpPr>
          <p:cNvPr id="5" name="Rectangle 2">
            <a:extLst>
              <a:ext uri="{FF2B5EF4-FFF2-40B4-BE49-F238E27FC236}">
                <a16:creationId xmlns:a16="http://schemas.microsoft.com/office/drawing/2014/main" id="{FEA1383E-9770-43EF-82C3-C4DC38E56C95}"/>
              </a:ext>
            </a:extLst>
          </p:cNvPr>
          <p:cNvSpPr>
            <a:spLocks noChangeArrowheads="1"/>
          </p:cNvSpPr>
          <p:nvPr/>
        </p:nvSpPr>
        <p:spPr bwMode="auto">
          <a:xfrm>
            <a:off x="0" y="-1"/>
            <a:ext cx="1358240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IN"/>
          </a:p>
        </p:txBody>
      </p:sp>
      <p:graphicFrame>
        <p:nvGraphicFramePr>
          <p:cNvPr id="9" name="Content Placeholder 2">
            <a:extLst>
              <a:ext uri="{FF2B5EF4-FFF2-40B4-BE49-F238E27FC236}">
                <a16:creationId xmlns:a16="http://schemas.microsoft.com/office/drawing/2014/main" id="{A2C0A2CC-845F-4ED2-8E27-E0AFD94347C8}"/>
              </a:ext>
            </a:extLst>
          </p:cNvPr>
          <p:cNvGraphicFramePr>
            <a:graphicFrameLocks noGrp="1"/>
          </p:cNvGraphicFramePr>
          <p:nvPr>
            <p:ph idx="1"/>
            <p:extLst>
              <p:ext uri="{D42A27DB-BD31-4B8C-83A1-F6EECF244321}">
                <p14:modId xmlns:p14="http://schemas.microsoft.com/office/powerpoint/2010/main" val="1111321155"/>
              </p:ext>
            </p:extLst>
          </p:nvPr>
        </p:nvGraphicFramePr>
        <p:xfrm>
          <a:off x="4188745" y="1065862"/>
          <a:ext cx="5228749" cy="55274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82844946"/>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352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32889" y="1022350"/>
            <a:ext cx="576560"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32889" y="837744"/>
            <a:ext cx="327620"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23786" y="640894"/>
            <a:ext cx="136723"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118852" y="635716"/>
            <a:ext cx="266997"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18">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23294" y="635715"/>
            <a:ext cx="8862639"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778786" y="800392"/>
            <a:ext cx="8340066" cy="1212102"/>
          </a:xfrm>
        </p:spPr>
        <p:txBody>
          <a:bodyPr>
            <a:normAutofit/>
          </a:bodyPr>
          <a:lstStyle/>
          <a:p>
            <a:r>
              <a:rPr lang="en-IN" sz="3600">
                <a:solidFill>
                  <a:srgbClr val="FFFFFF"/>
                </a:solidFill>
              </a:rPr>
              <a:t>Illustrious alumni (Public sector)</a:t>
            </a:r>
            <a:endParaRPr lang="en-US" sz="3600">
              <a:solidFill>
                <a:srgbClr val="FFFFFF"/>
              </a:solidFill>
            </a:endParaRPr>
          </a:p>
        </p:txBody>
      </p:sp>
      <p:sp>
        <p:nvSpPr>
          <p:cNvPr id="3" name="Content Placeholder 2"/>
          <p:cNvSpPr>
            <a:spLocks noGrp="1"/>
          </p:cNvSpPr>
          <p:nvPr>
            <p:ph idx="1"/>
          </p:nvPr>
        </p:nvSpPr>
        <p:spPr>
          <a:xfrm>
            <a:off x="993398" y="2490435"/>
            <a:ext cx="8090900" cy="4034909"/>
          </a:xfrm>
        </p:spPr>
        <p:txBody>
          <a:bodyPr anchor="ctr">
            <a:normAutofit fontScale="92500"/>
          </a:bodyPr>
          <a:lstStyle/>
          <a:p>
            <a:pPr>
              <a:lnSpc>
                <a:spcPct val="90000"/>
              </a:lnSpc>
            </a:pPr>
            <a:r>
              <a:rPr lang="en-IN" sz="1400" dirty="0" err="1"/>
              <a:t>Dr.</a:t>
            </a:r>
            <a:r>
              <a:rPr lang="en-IN" sz="1400" dirty="0"/>
              <a:t> Manohar Lal Chaudhary, Scientists E, National Institute of Virology Pune</a:t>
            </a:r>
          </a:p>
          <a:p>
            <a:pPr>
              <a:lnSpc>
                <a:spcPct val="90000"/>
              </a:lnSpc>
            </a:pPr>
            <a:r>
              <a:rPr lang="en-IN" sz="1400" dirty="0"/>
              <a:t>Prof. Pradip Varma, Central University of Rajasthan</a:t>
            </a:r>
          </a:p>
          <a:p>
            <a:pPr>
              <a:lnSpc>
                <a:spcPct val="90000"/>
              </a:lnSpc>
            </a:pPr>
            <a:r>
              <a:rPr lang="en-US" sz="1400" dirty="0"/>
              <a:t>Dr. Bhupendra Verma, Assistant Professor, AIIMS, New Delhi</a:t>
            </a:r>
          </a:p>
          <a:p>
            <a:pPr>
              <a:lnSpc>
                <a:spcPct val="90000"/>
              </a:lnSpc>
            </a:pPr>
            <a:r>
              <a:rPr lang="en-IN" sz="1400" b="1" dirty="0" err="1"/>
              <a:t>Dr.</a:t>
            </a:r>
            <a:r>
              <a:rPr lang="en-IN" sz="1400" b="1" dirty="0"/>
              <a:t> Sanjay Khandelwal Assistant Professor </a:t>
            </a:r>
            <a:r>
              <a:rPr lang="en-US" sz="1400" b="1" dirty="0"/>
              <a:t>Duke University Medical Centre Durham USA</a:t>
            </a:r>
            <a:endParaRPr lang="en-IN" sz="1400" b="1" dirty="0"/>
          </a:p>
          <a:p>
            <a:pPr>
              <a:lnSpc>
                <a:spcPct val="90000"/>
              </a:lnSpc>
            </a:pPr>
            <a:r>
              <a:rPr lang="en-IN" sz="1400" b="1" dirty="0" err="1"/>
              <a:t>Dr.</a:t>
            </a:r>
            <a:r>
              <a:rPr lang="en-IN" sz="1400" b="1" dirty="0"/>
              <a:t> Manish Sharma, Sr. </a:t>
            </a:r>
            <a:r>
              <a:rPr lang="en-US" sz="1400" b="1" dirty="0"/>
              <a:t>Lecturer (Microbiology), Texas State University </a:t>
            </a:r>
          </a:p>
          <a:p>
            <a:pPr>
              <a:lnSpc>
                <a:spcPct val="90000"/>
              </a:lnSpc>
            </a:pPr>
            <a:r>
              <a:rPr lang="en-IN" sz="1400" b="1" dirty="0" err="1"/>
              <a:t>Dr.</a:t>
            </a:r>
            <a:r>
              <a:rPr lang="en-IN" sz="1400" b="1" dirty="0"/>
              <a:t> Arshad </a:t>
            </a:r>
            <a:r>
              <a:rPr lang="en-IN" sz="1400" b="1" dirty="0" err="1"/>
              <a:t>Khan_Assistant</a:t>
            </a:r>
            <a:r>
              <a:rPr lang="en-IN" sz="1400" b="1" dirty="0"/>
              <a:t> Professor University of Texas</a:t>
            </a:r>
            <a:endParaRPr lang="en-US" sz="1400" b="1" dirty="0"/>
          </a:p>
          <a:p>
            <a:pPr>
              <a:lnSpc>
                <a:spcPct val="90000"/>
              </a:lnSpc>
            </a:pPr>
            <a:r>
              <a:rPr lang="en-IN" sz="1400" b="1" dirty="0" err="1"/>
              <a:t>Dr.</a:t>
            </a:r>
            <a:r>
              <a:rPr lang="en-IN" sz="1400" b="1" dirty="0"/>
              <a:t> </a:t>
            </a:r>
            <a:r>
              <a:rPr lang="en-IN" sz="1400" b="1" dirty="0" err="1"/>
              <a:t>Sarvesh</a:t>
            </a:r>
            <a:r>
              <a:rPr lang="en-IN" sz="1400" b="1" dirty="0"/>
              <a:t> Soni, </a:t>
            </a:r>
            <a:r>
              <a:rPr lang="en-US" sz="1400" b="1" dirty="0"/>
              <a:t>Research Scientist, RMIT University Melbourne Australia</a:t>
            </a:r>
          </a:p>
          <a:p>
            <a:pPr>
              <a:lnSpc>
                <a:spcPct val="90000"/>
              </a:lnSpc>
            </a:pPr>
            <a:r>
              <a:rPr lang="en-IN" sz="1400" dirty="0" err="1"/>
              <a:t>Dr.</a:t>
            </a:r>
            <a:r>
              <a:rPr lang="en-IN" sz="1400" dirty="0"/>
              <a:t> Renu Yadav, Associate Professor, Central University of Haryana</a:t>
            </a:r>
          </a:p>
          <a:p>
            <a:pPr>
              <a:lnSpc>
                <a:spcPct val="90000"/>
              </a:lnSpc>
            </a:pPr>
            <a:r>
              <a:rPr lang="en-IN" sz="1400" dirty="0" err="1"/>
              <a:t>Dr.</a:t>
            </a:r>
            <a:r>
              <a:rPr lang="en-IN" sz="1400" dirty="0"/>
              <a:t> Dharmesh </a:t>
            </a:r>
            <a:r>
              <a:rPr lang="en-IN" sz="1400" dirty="0" err="1"/>
              <a:t>Harwani</a:t>
            </a:r>
            <a:r>
              <a:rPr lang="en-IN" sz="1400" dirty="0"/>
              <a:t>, </a:t>
            </a:r>
            <a:r>
              <a:rPr lang="en-IN" sz="1400" dirty="0" err="1"/>
              <a:t>Dr.</a:t>
            </a:r>
            <a:r>
              <a:rPr lang="en-IN" sz="1400" dirty="0"/>
              <a:t> Gautam </a:t>
            </a:r>
            <a:r>
              <a:rPr lang="en-IN" sz="1400" dirty="0" err="1"/>
              <a:t>Meghwanshi</a:t>
            </a:r>
            <a:r>
              <a:rPr lang="en-IN" sz="1400" dirty="0"/>
              <a:t>, </a:t>
            </a:r>
            <a:r>
              <a:rPr lang="en-IN" sz="1400" dirty="0" err="1"/>
              <a:t>Dr.</a:t>
            </a:r>
            <a:r>
              <a:rPr lang="en-IN" sz="1400" dirty="0"/>
              <a:t> Abhishek </a:t>
            </a:r>
            <a:r>
              <a:rPr lang="en-IN" sz="1400" dirty="0" err="1"/>
              <a:t>Vashishtha</a:t>
            </a:r>
            <a:r>
              <a:rPr lang="en-IN" sz="1400" dirty="0"/>
              <a:t>- Associate Professor, MGS University</a:t>
            </a:r>
          </a:p>
          <a:p>
            <a:pPr>
              <a:lnSpc>
                <a:spcPct val="90000"/>
              </a:lnSpc>
            </a:pPr>
            <a:r>
              <a:rPr lang="en-IN" sz="1400" dirty="0" err="1"/>
              <a:t>Dr.</a:t>
            </a:r>
            <a:r>
              <a:rPr lang="en-IN" sz="1400" dirty="0"/>
              <a:t> Hemraj </a:t>
            </a:r>
            <a:r>
              <a:rPr lang="en-IN" sz="1400" dirty="0" err="1"/>
              <a:t>Chhipa</a:t>
            </a:r>
            <a:r>
              <a:rPr lang="en-IN" sz="1400" dirty="0"/>
              <a:t>, </a:t>
            </a:r>
            <a:r>
              <a:rPr lang="en-IN" sz="1400" dirty="0" err="1"/>
              <a:t>Asstt</a:t>
            </a:r>
            <a:r>
              <a:rPr lang="en-IN" sz="1400" dirty="0"/>
              <a:t> Professor, College of Horticulture &amp; Forestry, Jhalawar</a:t>
            </a:r>
          </a:p>
          <a:p>
            <a:pPr>
              <a:lnSpc>
                <a:spcPct val="90000"/>
              </a:lnSpc>
            </a:pPr>
            <a:r>
              <a:rPr lang="en-IN" sz="1400" dirty="0" err="1"/>
              <a:t>Dr.</a:t>
            </a:r>
            <a:r>
              <a:rPr lang="en-IN" sz="1400" dirty="0"/>
              <a:t> </a:t>
            </a:r>
            <a:r>
              <a:rPr lang="en-IN" sz="1400" dirty="0" err="1"/>
              <a:t>Chandraveer</a:t>
            </a:r>
            <a:r>
              <a:rPr lang="en-IN" sz="1400" dirty="0"/>
              <a:t> </a:t>
            </a:r>
            <a:r>
              <a:rPr lang="en-IN" sz="1400" dirty="0" err="1"/>
              <a:t>Charan</a:t>
            </a:r>
            <a:r>
              <a:rPr lang="en-IN" sz="1400" dirty="0"/>
              <a:t>, Lecturer, CDFST, MPU Ag &amp; Tech, Udaipur</a:t>
            </a:r>
          </a:p>
          <a:p>
            <a:pPr>
              <a:lnSpc>
                <a:spcPct val="90000"/>
              </a:lnSpc>
            </a:pPr>
            <a:r>
              <a:rPr lang="en-IN" sz="1400" b="1" dirty="0"/>
              <a:t>Pooja Gupta; Dy Principal, Capella State High School, Australia</a:t>
            </a:r>
          </a:p>
          <a:p>
            <a:pPr>
              <a:lnSpc>
                <a:spcPct val="90000"/>
              </a:lnSpc>
            </a:pPr>
            <a:r>
              <a:rPr lang="en-IN" sz="1400" dirty="0" err="1"/>
              <a:t>Dr.</a:t>
            </a:r>
            <a:r>
              <a:rPr lang="en-IN" sz="1400" dirty="0"/>
              <a:t> Krishna Saharan, Assistant Professor, Agriculture University Jodhpur</a:t>
            </a:r>
          </a:p>
          <a:p>
            <a:pPr>
              <a:lnSpc>
                <a:spcPct val="90000"/>
              </a:lnSpc>
            </a:pPr>
            <a:r>
              <a:rPr lang="en-IN" sz="1400" dirty="0" err="1"/>
              <a:t>Dr.</a:t>
            </a:r>
            <a:r>
              <a:rPr lang="en-IN" sz="1400" dirty="0"/>
              <a:t> Mukesh K </a:t>
            </a:r>
            <a:r>
              <a:rPr lang="en-IN" sz="1400" dirty="0" err="1"/>
              <a:t>Meghwanshi</a:t>
            </a:r>
            <a:r>
              <a:rPr lang="en-IN" sz="1400" dirty="0"/>
              <a:t>- Scientist D, Defence Research lab Tezpur</a:t>
            </a:r>
          </a:p>
          <a:p>
            <a:pPr>
              <a:lnSpc>
                <a:spcPct val="90000"/>
              </a:lnSpc>
            </a:pPr>
            <a:r>
              <a:rPr lang="en-IN" sz="1400" dirty="0" err="1"/>
              <a:t>Dr.</a:t>
            </a:r>
            <a:r>
              <a:rPr lang="en-IN" sz="1400" dirty="0"/>
              <a:t> Anand Jain </a:t>
            </a:r>
            <a:r>
              <a:rPr lang="en-US" sz="1400" dirty="0"/>
              <a:t>Project scientist, National Center for Polar and Ocean Research, Vasco da Gama</a:t>
            </a:r>
            <a:endParaRPr lang="en-IN" sz="1400" dirty="0"/>
          </a:p>
          <a:p>
            <a:pPr>
              <a:lnSpc>
                <a:spcPct val="90000"/>
              </a:lnSpc>
            </a:pPr>
            <a:r>
              <a:rPr lang="en-IN" sz="1400" dirty="0" err="1"/>
              <a:t>Vimlendu</a:t>
            </a:r>
            <a:r>
              <a:rPr lang="en-IN" sz="1400" dirty="0"/>
              <a:t> Pandey,</a:t>
            </a:r>
            <a:r>
              <a:rPr lang="en-US" sz="1400" dirty="0"/>
              <a:t> Manager, Quality control at Ministry of Food Processing Industries, GOI, New Delhi</a:t>
            </a:r>
            <a:endParaRPr lang="en-IN" sz="1400" dirty="0"/>
          </a:p>
          <a:p>
            <a:pPr>
              <a:lnSpc>
                <a:spcPct val="90000"/>
              </a:lnSpc>
            </a:pPr>
            <a:r>
              <a:rPr lang="en-IN" sz="1400" dirty="0"/>
              <a:t>Rakesh Roshan, </a:t>
            </a:r>
            <a:r>
              <a:rPr lang="en-US" sz="1400" dirty="0"/>
              <a:t>Sr. Scientific Officer, Forensic Science Department, Kota </a:t>
            </a:r>
          </a:p>
          <a:p>
            <a:pPr>
              <a:lnSpc>
                <a:spcPct val="90000"/>
              </a:lnSpc>
            </a:pPr>
            <a:r>
              <a:rPr lang="en-US" sz="1400" dirty="0"/>
              <a:t>Ajay Chandel, Scientist B, Bureau of Indian Standards, Bhopal </a:t>
            </a:r>
            <a:endParaRPr lang="en-IN" sz="1400" dirty="0"/>
          </a:p>
        </p:txBody>
      </p:sp>
      <p:sp>
        <p:nvSpPr>
          <p:cNvPr id="4" name="Slide Number Placeholder 3"/>
          <p:cNvSpPr>
            <a:spLocks noGrp="1"/>
          </p:cNvSpPr>
          <p:nvPr>
            <p:ph type="sldNum" sz="quarter" idx="12"/>
          </p:nvPr>
        </p:nvSpPr>
        <p:spPr>
          <a:xfrm>
            <a:off x="8699944" y="6382512"/>
            <a:ext cx="557213" cy="320040"/>
          </a:xfrm>
        </p:spPr>
        <p:txBody>
          <a:bodyPr>
            <a:normAutofit/>
          </a:bodyPr>
          <a:lstStyle/>
          <a:p>
            <a:pPr>
              <a:spcAft>
                <a:spcPts val="600"/>
              </a:spcAft>
            </a:pPr>
            <a:fld id="{451C0E1C-24F6-42DF-81BA-93E878B603BE}" type="slidenum">
              <a:rPr lang="en-US" sz="900"/>
              <a:pPr>
                <a:spcAft>
                  <a:spcPts val="600"/>
                </a:spcAft>
              </a:pPr>
              <a:t>40</a:t>
            </a:fld>
            <a:endParaRPr lang="en-US" sz="9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4C2ECC9-28AE-4ECD-941B-5212CA7C40F5}"/>
              </a:ext>
            </a:extLst>
          </p:cNvPr>
          <p:cNvSpPr>
            <a:spLocks noGrp="1"/>
          </p:cNvSpPr>
          <p:nvPr>
            <p:ph type="sldNum" sz="quarter" idx="12"/>
          </p:nvPr>
        </p:nvSpPr>
        <p:spPr/>
        <p:txBody>
          <a:bodyPr/>
          <a:lstStyle/>
          <a:p>
            <a:fld id="{451C0E1C-24F6-42DF-81BA-93E878B603BE}" type="slidenum">
              <a:rPr lang="en-US" smtClean="0"/>
              <a:pPr/>
              <a:t>41</a:t>
            </a:fld>
            <a:endParaRPr lang="en-US"/>
          </a:p>
        </p:txBody>
      </p:sp>
      <p:pic>
        <p:nvPicPr>
          <p:cNvPr id="5" name="Picture 4">
            <a:extLst>
              <a:ext uri="{FF2B5EF4-FFF2-40B4-BE49-F238E27FC236}">
                <a16:creationId xmlns:a16="http://schemas.microsoft.com/office/drawing/2014/main" id="{F55556A0-410E-47EE-8062-45C5B83CB65F}"/>
              </a:ext>
            </a:extLst>
          </p:cNvPr>
          <p:cNvPicPr>
            <a:picLocks noChangeAspect="1"/>
          </p:cNvPicPr>
          <p:nvPr/>
        </p:nvPicPr>
        <p:blipFill>
          <a:blip r:embed="rId2"/>
          <a:stretch>
            <a:fillRect/>
          </a:stretch>
        </p:blipFill>
        <p:spPr>
          <a:xfrm>
            <a:off x="0" y="0"/>
            <a:ext cx="1905000" cy="1905000"/>
          </a:xfrm>
          <a:prstGeom prst="rect">
            <a:avLst/>
          </a:prstGeom>
        </p:spPr>
      </p:pic>
      <p:pic>
        <p:nvPicPr>
          <p:cNvPr id="6" name="Picture 5">
            <a:extLst>
              <a:ext uri="{FF2B5EF4-FFF2-40B4-BE49-F238E27FC236}">
                <a16:creationId xmlns:a16="http://schemas.microsoft.com/office/drawing/2014/main" id="{29E2A852-5E72-4B4A-BD08-0E4A55C90F2A}"/>
              </a:ext>
            </a:extLst>
          </p:cNvPr>
          <p:cNvPicPr>
            <a:picLocks noChangeAspect="1"/>
          </p:cNvPicPr>
          <p:nvPr/>
        </p:nvPicPr>
        <p:blipFill>
          <a:blip r:embed="rId3"/>
          <a:stretch>
            <a:fillRect/>
          </a:stretch>
        </p:blipFill>
        <p:spPr>
          <a:xfrm>
            <a:off x="1905000" y="0"/>
            <a:ext cx="2070652" cy="1905000"/>
          </a:xfrm>
          <a:prstGeom prst="rect">
            <a:avLst/>
          </a:prstGeom>
        </p:spPr>
      </p:pic>
      <p:pic>
        <p:nvPicPr>
          <p:cNvPr id="7" name="Picture 6">
            <a:extLst>
              <a:ext uri="{FF2B5EF4-FFF2-40B4-BE49-F238E27FC236}">
                <a16:creationId xmlns:a16="http://schemas.microsoft.com/office/drawing/2014/main" id="{8395A1C4-E028-4818-AEB1-77C8A3D219BB}"/>
              </a:ext>
            </a:extLst>
          </p:cNvPr>
          <p:cNvPicPr>
            <a:picLocks noChangeAspect="1"/>
          </p:cNvPicPr>
          <p:nvPr/>
        </p:nvPicPr>
        <p:blipFill>
          <a:blip r:embed="rId4"/>
          <a:stretch>
            <a:fillRect/>
          </a:stretch>
        </p:blipFill>
        <p:spPr>
          <a:xfrm>
            <a:off x="3975652" y="0"/>
            <a:ext cx="1905000" cy="1905000"/>
          </a:xfrm>
          <a:prstGeom prst="rect">
            <a:avLst/>
          </a:prstGeom>
        </p:spPr>
      </p:pic>
      <p:pic>
        <p:nvPicPr>
          <p:cNvPr id="8" name="Picture 7">
            <a:extLst>
              <a:ext uri="{FF2B5EF4-FFF2-40B4-BE49-F238E27FC236}">
                <a16:creationId xmlns:a16="http://schemas.microsoft.com/office/drawing/2014/main" id="{F15DD64E-F0D9-4AD2-9F1C-0F782624F882}"/>
              </a:ext>
            </a:extLst>
          </p:cNvPr>
          <p:cNvPicPr>
            <a:picLocks noChangeAspect="1"/>
          </p:cNvPicPr>
          <p:nvPr/>
        </p:nvPicPr>
        <p:blipFill>
          <a:blip r:embed="rId5"/>
          <a:stretch>
            <a:fillRect/>
          </a:stretch>
        </p:blipFill>
        <p:spPr>
          <a:xfrm>
            <a:off x="5880653" y="0"/>
            <a:ext cx="1492250" cy="1905000"/>
          </a:xfrm>
          <a:prstGeom prst="rect">
            <a:avLst/>
          </a:prstGeom>
        </p:spPr>
      </p:pic>
      <p:pic>
        <p:nvPicPr>
          <p:cNvPr id="9" name="Picture 8">
            <a:extLst>
              <a:ext uri="{FF2B5EF4-FFF2-40B4-BE49-F238E27FC236}">
                <a16:creationId xmlns:a16="http://schemas.microsoft.com/office/drawing/2014/main" id="{AE9E8AAB-C1D3-45E5-B8D3-83C04077342B}"/>
              </a:ext>
            </a:extLst>
          </p:cNvPr>
          <p:cNvPicPr>
            <a:picLocks noChangeAspect="1"/>
          </p:cNvPicPr>
          <p:nvPr/>
        </p:nvPicPr>
        <p:blipFill>
          <a:blip r:embed="rId6"/>
          <a:stretch>
            <a:fillRect/>
          </a:stretch>
        </p:blipFill>
        <p:spPr>
          <a:xfrm>
            <a:off x="7372903" y="0"/>
            <a:ext cx="1645377" cy="1867563"/>
          </a:xfrm>
          <a:prstGeom prst="rect">
            <a:avLst/>
          </a:prstGeom>
        </p:spPr>
      </p:pic>
      <p:pic>
        <p:nvPicPr>
          <p:cNvPr id="10" name="Picture 9">
            <a:extLst>
              <a:ext uri="{FF2B5EF4-FFF2-40B4-BE49-F238E27FC236}">
                <a16:creationId xmlns:a16="http://schemas.microsoft.com/office/drawing/2014/main" id="{ED556E2D-5D8B-47E4-A034-D36C553D099F}"/>
              </a:ext>
            </a:extLst>
          </p:cNvPr>
          <p:cNvPicPr>
            <a:picLocks noChangeAspect="1"/>
          </p:cNvPicPr>
          <p:nvPr/>
        </p:nvPicPr>
        <p:blipFill>
          <a:blip r:embed="rId7"/>
          <a:stretch>
            <a:fillRect/>
          </a:stretch>
        </p:blipFill>
        <p:spPr>
          <a:xfrm>
            <a:off x="-1" y="1905000"/>
            <a:ext cx="1905000" cy="1905000"/>
          </a:xfrm>
          <a:prstGeom prst="rect">
            <a:avLst/>
          </a:prstGeom>
        </p:spPr>
      </p:pic>
      <p:pic>
        <p:nvPicPr>
          <p:cNvPr id="11" name="Picture 10">
            <a:extLst>
              <a:ext uri="{FF2B5EF4-FFF2-40B4-BE49-F238E27FC236}">
                <a16:creationId xmlns:a16="http://schemas.microsoft.com/office/drawing/2014/main" id="{33BCA357-69F0-4A68-81E7-7E3C6CB9A1A2}"/>
              </a:ext>
            </a:extLst>
          </p:cNvPr>
          <p:cNvPicPr>
            <a:picLocks noChangeAspect="1"/>
          </p:cNvPicPr>
          <p:nvPr/>
        </p:nvPicPr>
        <p:blipFill>
          <a:blip r:embed="rId8"/>
          <a:stretch>
            <a:fillRect/>
          </a:stretch>
        </p:blipFill>
        <p:spPr>
          <a:xfrm>
            <a:off x="7576607" y="1897015"/>
            <a:ext cx="1905000" cy="1905000"/>
          </a:xfrm>
          <a:prstGeom prst="rect">
            <a:avLst/>
          </a:prstGeom>
        </p:spPr>
      </p:pic>
      <p:pic>
        <p:nvPicPr>
          <p:cNvPr id="12" name="Picture 11">
            <a:extLst>
              <a:ext uri="{FF2B5EF4-FFF2-40B4-BE49-F238E27FC236}">
                <a16:creationId xmlns:a16="http://schemas.microsoft.com/office/drawing/2014/main" id="{FD78ED03-0E4C-458E-83D4-5EC56DD4B798}"/>
              </a:ext>
            </a:extLst>
          </p:cNvPr>
          <p:cNvPicPr>
            <a:picLocks noChangeAspect="1"/>
          </p:cNvPicPr>
          <p:nvPr/>
        </p:nvPicPr>
        <p:blipFill>
          <a:blip r:embed="rId9"/>
          <a:stretch>
            <a:fillRect/>
          </a:stretch>
        </p:blipFill>
        <p:spPr>
          <a:xfrm>
            <a:off x="3804280" y="1905000"/>
            <a:ext cx="1905000" cy="1905000"/>
          </a:xfrm>
          <a:prstGeom prst="rect">
            <a:avLst/>
          </a:prstGeom>
        </p:spPr>
      </p:pic>
      <p:pic>
        <p:nvPicPr>
          <p:cNvPr id="13" name="Picture 12">
            <a:extLst>
              <a:ext uri="{FF2B5EF4-FFF2-40B4-BE49-F238E27FC236}">
                <a16:creationId xmlns:a16="http://schemas.microsoft.com/office/drawing/2014/main" id="{5D354E52-1936-462C-A0B7-C74F0D5B5369}"/>
              </a:ext>
            </a:extLst>
          </p:cNvPr>
          <p:cNvPicPr>
            <a:picLocks noChangeAspect="1"/>
          </p:cNvPicPr>
          <p:nvPr/>
        </p:nvPicPr>
        <p:blipFill>
          <a:blip r:embed="rId10"/>
          <a:stretch>
            <a:fillRect/>
          </a:stretch>
        </p:blipFill>
        <p:spPr>
          <a:xfrm>
            <a:off x="5671607" y="1905000"/>
            <a:ext cx="1905000" cy="1905000"/>
          </a:xfrm>
          <a:prstGeom prst="rect">
            <a:avLst/>
          </a:prstGeom>
        </p:spPr>
      </p:pic>
      <p:pic>
        <p:nvPicPr>
          <p:cNvPr id="14" name="Picture 13">
            <a:extLst>
              <a:ext uri="{FF2B5EF4-FFF2-40B4-BE49-F238E27FC236}">
                <a16:creationId xmlns:a16="http://schemas.microsoft.com/office/drawing/2014/main" id="{D21DCEDE-1F44-4625-9083-B5806A592A70}"/>
              </a:ext>
            </a:extLst>
          </p:cNvPr>
          <p:cNvPicPr>
            <a:picLocks noChangeAspect="1"/>
          </p:cNvPicPr>
          <p:nvPr/>
        </p:nvPicPr>
        <p:blipFill>
          <a:blip r:embed="rId11"/>
          <a:stretch>
            <a:fillRect/>
          </a:stretch>
        </p:blipFill>
        <p:spPr>
          <a:xfrm>
            <a:off x="1867445" y="1892700"/>
            <a:ext cx="1905000" cy="1905000"/>
          </a:xfrm>
          <a:prstGeom prst="rect">
            <a:avLst/>
          </a:prstGeom>
        </p:spPr>
      </p:pic>
      <p:pic>
        <p:nvPicPr>
          <p:cNvPr id="15" name="Picture 14">
            <a:extLst>
              <a:ext uri="{FF2B5EF4-FFF2-40B4-BE49-F238E27FC236}">
                <a16:creationId xmlns:a16="http://schemas.microsoft.com/office/drawing/2014/main" id="{84D3E210-DC21-4507-A838-42C33BA8BCFF}"/>
              </a:ext>
            </a:extLst>
          </p:cNvPr>
          <p:cNvPicPr>
            <a:picLocks noChangeAspect="1"/>
          </p:cNvPicPr>
          <p:nvPr/>
        </p:nvPicPr>
        <p:blipFill>
          <a:blip r:embed="rId12"/>
          <a:stretch>
            <a:fillRect/>
          </a:stretch>
        </p:blipFill>
        <p:spPr>
          <a:xfrm>
            <a:off x="-15401" y="3797953"/>
            <a:ext cx="1714500" cy="1714500"/>
          </a:xfrm>
          <a:prstGeom prst="rect">
            <a:avLst/>
          </a:prstGeom>
        </p:spPr>
      </p:pic>
      <p:pic>
        <p:nvPicPr>
          <p:cNvPr id="16" name="Picture 15">
            <a:extLst>
              <a:ext uri="{FF2B5EF4-FFF2-40B4-BE49-F238E27FC236}">
                <a16:creationId xmlns:a16="http://schemas.microsoft.com/office/drawing/2014/main" id="{EC335B25-9D0D-4D70-ACBD-2433CD1FF8F5}"/>
              </a:ext>
            </a:extLst>
          </p:cNvPr>
          <p:cNvPicPr>
            <a:picLocks noChangeAspect="1"/>
          </p:cNvPicPr>
          <p:nvPr/>
        </p:nvPicPr>
        <p:blipFill rotWithShape="1">
          <a:blip r:embed="rId13"/>
          <a:srcRect l="21651" r="50000"/>
          <a:stretch/>
        </p:blipFill>
        <p:spPr>
          <a:xfrm>
            <a:off x="1699099" y="3782434"/>
            <a:ext cx="1944216" cy="1714500"/>
          </a:xfrm>
          <a:prstGeom prst="rect">
            <a:avLst/>
          </a:prstGeom>
        </p:spPr>
      </p:pic>
      <p:pic>
        <p:nvPicPr>
          <p:cNvPr id="17" name="Picture 16">
            <a:extLst>
              <a:ext uri="{FF2B5EF4-FFF2-40B4-BE49-F238E27FC236}">
                <a16:creationId xmlns:a16="http://schemas.microsoft.com/office/drawing/2014/main" id="{8D84DB21-6C28-4527-8470-8ADBA62F12F3}"/>
              </a:ext>
            </a:extLst>
          </p:cNvPr>
          <p:cNvPicPr>
            <a:picLocks noChangeAspect="1"/>
          </p:cNvPicPr>
          <p:nvPr/>
        </p:nvPicPr>
        <p:blipFill>
          <a:blip r:embed="rId14"/>
          <a:stretch>
            <a:fillRect/>
          </a:stretch>
        </p:blipFill>
        <p:spPr>
          <a:xfrm>
            <a:off x="3626019" y="3797701"/>
            <a:ext cx="1713252" cy="1713252"/>
          </a:xfrm>
          <a:prstGeom prst="rect">
            <a:avLst/>
          </a:prstGeom>
        </p:spPr>
      </p:pic>
      <p:pic>
        <p:nvPicPr>
          <p:cNvPr id="18" name="Picture 17">
            <a:extLst>
              <a:ext uri="{FF2B5EF4-FFF2-40B4-BE49-F238E27FC236}">
                <a16:creationId xmlns:a16="http://schemas.microsoft.com/office/drawing/2014/main" id="{9F572878-49C3-4B48-81FC-2BAB13370B14}"/>
              </a:ext>
            </a:extLst>
          </p:cNvPr>
          <p:cNvPicPr>
            <a:picLocks noChangeAspect="1"/>
          </p:cNvPicPr>
          <p:nvPr/>
        </p:nvPicPr>
        <p:blipFill>
          <a:blip r:embed="rId15"/>
          <a:stretch>
            <a:fillRect/>
          </a:stretch>
        </p:blipFill>
        <p:spPr>
          <a:xfrm>
            <a:off x="5301598" y="3810000"/>
            <a:ext cx="1713252" cy="1713252"/>
          </a:xfrm>
          <a:prstGeom prst="rect">
            <a:avLst/>
          </a:prstGeom>
        </p:spPr>
      </p:pic>
      <p:pic>
        <p:nvPicPr>
          <p:cNvPr id="19" name="Picture 18">
            <a:extLst>
              <a:ext uri="{FF2B5EF4-FFF2-40B4-BE49-F238E27FC236}">
                <a16:creationId xmlns:a16="http://schemas.microsoft.com/office/drawing/2014/main" id="{83A7815A-6254-40EC-A189-D6D6C471C740}"/>
              </a:ext>
            </a:extLst>
          </p:cNvPr>
          <p:cNvPicPr>
            <a:picLocks noChangeAspect="1"/>
          </p:cNvPicPr>
          <p:nvPr/>
        </p:nvPicPr>
        <p:blipFill>
          <a:blip r:embed="rId16"/>
          <a:stretch>
            <a:fillRect/>
          </a:stretch>
        </p:blipFill>
        <p:spPr>
          <a:xfrm>
            <a:off x="6997553" y="3816208"/>
            <a:ext cx="1680725" cy="1680725"/>
          </a:xfrm>
          <a:prstGeom prst="rect">
            <a:avLst/>
          </a:prstGeom>
        </p:spPr>
      </p:pic>
    </p:spTree>
    <p:extLst>
      <p:ext uri="{BB962C8B-B14F-4D97-AF65-F5344CB8AC3E}">
        <p14:creationId xmlns:p14="http://schemas.microsoft.com/office/powerpoint/2010/main" val="1955211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352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32889" y="1022350"/>
            <a:ext cx="576560"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32889" y="837744"/>
            <a:ext cx="327620"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23786" y="640894"/>
            <a:ext cx="136723"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118852" y="635716"/>
            <a:ext cx="266997"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18">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23294" y="635715"/>
            <a:ext cx="8862639"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778786" y="800392"/>
            <a:ext cx="8340066" cy="1212102"/>
          </a:xfrm>
        </p:spPr>
        <p:txBody>
          <a:bodyPr>
            <a:normAutofit/>
          </a:bodyPr>
          <a:lstStyle/>
          <a:p>
            <a:r>
              <a:rPr lang="en-IN" sz="3600">
                <a:solidFill>
                  <a:srgbClr val="FFFFFF"/>
                </a:solidFill>
              </a:rPr>
              <a:t>Illustrious alumni (Public sector)</a:t>
            </a:r>
            <a:endParaRPr lang="en-US" sz="3600">
              <a:solidFill>
                <a:srgbClr val="FFFFFF"/>
              </a:solidFill>
            </a:endParaRPr>
          </a:p>
        </p:txBody>
      </p:sp>
      <p:sp>
        <p:nvSpPr>
          <p:cNvPr id="3" name="Content Placeholder 2"/>
          <p:cNvSpPr>
            <a:spLocks noGrp="1"/>
          </p:cNvSpPr>
          <p:nvPr>
            <p:ph idx="1"/>
          </p:nvPr>
        </p:nvSpPr>
        <p:spPr>
          <a:xfrm>
            <a:off x="1111194" y="2490436"/>
            <a:ext cx="7888558" cy="4367564"/>
          </a:xfrm>
        </p:spPr>
        <p:txBody>
          <a:bodyPr anchor="ctr">
            <a:normAutofit/>
          </a:bodyPr>
          <a:lstStyle/>
          <a:p>
            <a:pPr>
              <a:lnSpc>
                <a:spcPct val="90000"/>
              </a:lnSpc>
            </a:pPr>
            <a:r>
              <a:rPr lang="en-IN" sz="2000" dirty="0" err="1"/>
              <a:t>Bhanwar</a:t>
            </a:r>
            <a:r>
              <a:rPr lang="en-IN" sz="2000" dirty="0"/>
              <a:t> Singh </a:t>
            </a:r>
            <a:r>
              <a:rPr lang="en-IN" sz="2000" dirty="0" err="1"/>
              <a:t>Charan</a:t>
            </a:r>
            <a:r>
              <a:rPr lang="en-IN" sz="2000" dirty="0"/>
              <a:t>- Squadron Leader, </a:t>
            </a:r>
            <a:r>
              <a:rPr lang="en-IN" sz="2000" b="1" dirty="0"/>
              <a:t>IAF</a:t>
            </a:r>
          </a:p>
          <a:p>
            <a:pPr>
              <a:lnSpc>
                <a:spcPct val="90000"/>
              </a:lnSpc>
            </a:pPr>
            <a:r>
              <a:rPr lang="en-IN" sz="2000" dirty="0"/>
              <a:t>Annie Jacob-Flight Lieutenant, </a:t>
            </a:r>
            <a:r>
              <a:rPr lang="en-IN" sz="2000" b="1" dirty="0"/>
              <a:t>IAF</a:t>
            </a:r>
          </a:p>
          <a:p>
            <a:pPr>
              <a:lnSpc>
                <a:spcPct val="90000"/>
              </a:lnSpc>
            </a:pPr>
            <a:r>
              <a:rPr lang="en-IN" sz="2000" b="1" dirty="0"/>
              <a:t>Bank Manager</a:t>
            </a:r>
            <a:r>
              <a:rPr lang="en-IN" sz="2000" dirty="0"/>
              <a:t>: Surajbhan </a:t>
            </a:r>
            <a:r>
              <a:rPr lang="en-IN" sz="2000" dirty="0" err="1"/>
              <a:t>Pawaria</a:t>
            </a:r>
            <a:r>
              <a:rPr lang="en-IN" sz="2000" dirty="0"/>
              <a:t>-Canara Bank, Om Prakash Mehra-Central Bank of India, Pooja </a:t>
            </a:r>
            <a:r>
              <a:rPr lang="en-IN" sz="2000" dirty="0" err="1"/>
              <a:t>Udenia</a:t>
            </a:r>
            <a:r>
              <a:rPr lang="en-IN" sz="2000" dirty="0"/>
              <a:t>-Bank of Baroda, Sanjay K </a:t>
            </a:r>
            <a:r>
              <a:rPr lang="en-IN" sz="2000" dirty="0" err="1"/>
              <a:t>Rohilla</a:t>
            </a:r>
            <a:r>
              <a:rPr lang="en-IN" sz="2000" dirty="0"/>
              <a:t>-Union Bank of India, Subhash Meena- Rajasthan </a:t>
            </a:r>
            <a:r>
              <a:rPr lang="en-IN" sz="2000" dirty="0" err="1"/>
              <a:t>Gramin</a:t>
            </a:r>
            <a:r>
              <a:rPr lang="en-IN" sz="2000" dirty="0"/>
              <a:t> Bank, Chandrakant Sen-Rajasthan Cooperative Bank, Abhinav </a:t>
            </a:r>
            <a:r>
              <a:rPr lang="en-IN" sz="2000" dirty="0" err="1"/>
              <a:t>Kumawat</a:t>
            </a:r>
            <a:r>
              <a:rPr lang="en-IN" sz="2000" dirty="0"/>
              <a:t>-Indian Bank, Rakesh Meena- </a:t>
            </a:r>
            <a:r>
              <a:rPr lang="en-IN" sz="2000" dirty="0" err="1"/>
              <a:t>Sarv</a:t>
            </a:r>
            <a:r>
              <a:rPr lang="en-IN" sz="2000" dirty="0"/>
              <a:t> Haryana </a:t>
            </a:r>
            <a:r>
              <a:rPr lang="en-IN" sz="2000" dirty="0" err="1"/>
              <a:t>Gramin</a:t>
            </a:r>
            <a:r>
              <a:rPr lang="en-IN" sz="2000" dirty="0"/>
              <a:t> Bank, Laxmi Narayan Meena: SBI, Poonam Yadav- Bank of Baroda, Subhash </a:t>
            </a:r>
            <a:r>
              <a:rPr lang="en-IN" sz="2000" dirty="0" err="1"/>
              <a:t>Kumawat</a:t>
            </a:r>
            <a:r>
              <a:rPr lang="en-IN" sz="2000" dirty="0"/>
              <a:t>: Bank of Baroda, , Ram Niwas </a:t>
            </a:r>
            <a:r>
              <a:rPr lang="en-IN" sz="2000" dirty="0" err="1"/>
              <a:t>Chahar</a:t>
            </a:r>
            <a:r>
              <a:rPr lang="en-IN" sz="2000" dirty="0"/>
              <a:t>-Bank of Baroda, Sunil </a:t>
            </a:r>
            <a:r>
              <a:rPr lang="en-IN" sz="2000" dirty="0" err="1"/>
              <a:t>Jeph</a:t>
            </a:r>
            <a:r>
              <a:rPr lang="en-IN" sz="2000" dirty="0"/>
              <a:t>, </a:t>
            </a:r>
            <a:r>
              <a:rPr lang="en-IN" sz="2000" dirty="0" err="1"/>
              <a:t>Manohari</a:t>
            </a:r>
            <a:r>
              <a:rPr lang="en-IN" sz="2000" dirty="0"/>
              <a:t> Singh</a:t>
            </a:r>
          </a:p>
          <a:p>
            <a:pPr>
              <a:lnSpc>
                <a:spcPct val="90000"/>
              </a:lnSpc>
            </a:pPr>
            <a:r>
              <a:rPr lang="en-IN" sz="2000" b="1" dirty="0"/>
              <a:t>RAS</a:t>
            </a:r>
            <a:r>
              <a:rPr lang="en-IN" sz="2000" dirty="0"/>
              <a:t>: </a:t>
            </a:r>
            <a:r>
              <a:rPr lang="en-IN" sz="2000" dirty="0" err="1"/>
              <a:t>Jaishree</a:t>
            </a:r>
            <a:r>
              <a:rPr lang="en-IN" sz="2000" dirty="0"/>
              <a:t> </a:t>
            </a:r>
            <a:r>
              <a:rPr lang="en-IN" sz="2000" dirty="0" err="1"/>
              <a:t>Naruka</a:t>
            </a:r>
            <a:r>
              <a:rPr lang="en-IN" sz="2000" dirty="0"/>
              <a:t>, Deepti Mishra, </a:t>
            </a:r>
            <a:r>
              <a:rPr lang="en-IN" sz="2000" dirty="0" err="1"/>
              <a:t>Maneeta</a:t>
            </a:r>
            <a:r>
              <a:rPr lang="en-IN" sz="2000" dirty="0"/>
              <a:t> Singh Rathore, Bhavna </a:t>
            </a:r>
            <a:r>
              <a:rPr lang="en-IN" sz="2000" dirty="0" err="1"/>
              <a:t>Poonia</a:t>
            </a:r>
            <a:endParaRPr lang="en-IN" sz="2000" dirty="0"/>
          </a:p>
        </p:txBody>
      </p:sp>
      <p:sp>
        <p:nvSpPr>
          <p:cNvPr id="4" name="Slide Number Placeholder 3"/>
          <p:cNvSpPr>
            <a:spLocks noGrp="1"/>
          </p:cNvSpPr>
          <p:nvPr>
            <p:ph type="sldNum" sz="quarter" idx="12"/>
          </p:nvPr>
        </p:nvSpPr>
        <p:spPr>
          <a:xfrm>
            <a:off x="8699944" y="6382512"/>
            <a:ext cx="557213" cy="320040"/>
          </a:xfrm>
        </p:spPr>
        <p:txBody>
          <a:bodyPr>
            <a:normAutofit/>
          </a:bodyPr>
          <a:lstStyle/>
          <a:p>
            <a:pPr>
              <a:spcAft>
                <a:spcPts val="600"/>
              </a:spcAft>
            </a:pPr>
            <a:fld id="{451C0E1C-24F6-42DF-81BA-93E878B603BE}" type="slidenum">
              <a:rPr lang="en-US" sz="900"/>
              <a:pPr>
                <a:spcAft>
                  <a:spcPts val="600"/>
                </a:spcAft>
              </a:pPr>
              <a:t>42</a:t>
            </a:fld>
            <a:endParaRPr lang="en-US" sz="9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312" y="0"/>
            <a:ext cx="8915400" cy="1428736"/>
          </a:xfrm>
        </p:spPr>
        <p:txBody>
          <a:bodyPr>
            <a:noAutofit/>
          </a:bodyPr>
          <a:lstStyle/>
          <a:p>
            <a:r>
              <a:rPr lang="en-US" sz="3600" dirty="0"/>
              <a:t>Student Progression</a:t>
            </a:r>
            <a:br>
              <a:rPr lang="en-US" sz="1800" dirty="0"/>
            </a:br>
            <a:r>
              <a:rPr lang="en-US" sz="2000" dirty="0"/>
              <a:t>Progression to higher studies and/or to employment</a:t>
            </a:r>
          </a:p>
        </p:txBody>
      </p:sp>
      <p:sp>
        <p:nvSpPr>
          <p:cNvPr id="3" name="Content Placeholder 2"/>
          <p:cNvSpPr>
            <a:spLocks noGrp="1"/>
          </p:cNvSpPr>
          <p:nvPr>
            <p:ph idx="1"/>
          </p:nvPr>
        </p:nvSpPr>
        <p:spPr>
          <a:xfrm>
            <a:off x="309530" y="1600201"/>
            <a:ext cx="9596470" cy="4525963"/>
          </a:xfrm>
        </p:spPr>
        <p:txBody>
          <a:bodyPr>
            <a:normAutofit/>
          </a:bodyPr>
          <a:lstStyle/>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451C0E1C-24F6-42DF-81BA-93E878B603BE}" type="slidenum">
              <a:rPr lang="en-US" smtClean="0"/>
              <a:pPr/>
              <a:t>43</a:t>
            </a:fld>
            <a:endParaRPr lang="en-US"/>
          </a:p>
        </p:txBody>
      </p:sp>
      <p:sp>
        <p:nvSpPr>
          <p:cNvPr id="5" name="TextBox 4"/>
          <p:cNvSpPr txBox="1"/>
          <p:nvPr/>
        </p:nvSpPr>
        <p:spPr>
          <a:xfrm>
            <a:off x="309530" y="1500174"/>
            <a:ext cx="4875644" cy="5355312"/>
          </a:xfrm>
          <a:prstGeom prst="rect">
            <a:avLst/>
          </a:prstGeom>
          <a:noFill/>
        </p:spPr>
        <p:txBody>
          <a:bodyPr wrap="square" rtlCol="0">
            <a:spAutoFit/>
          </a:bodyPr>
          <a:lstStyle/>
          <a:p>
            <a:r>
              <a:rPr lang="en-IN" b="1" dirty="0"/>
              <a:t>IISc Entrance </a:t>
            </a:r>
            <a:r>
              <a:rPr lang="en-IN" dirty="0"/>
              <a:t>for PhD: 1</a:t>
            </a:r>
          </a:p>
          <a:p>
            <a:r>
              <a:rPr lang="en-IN" b="1" dirty="0"/>
              <a:t>CSIR-UGC NET JRF</a:t>
            </a:r>
            <a:r>
              <a:rPr lang="en-IN" dirty="0"/>
              <a:t>: 25</a:t>
            </a:r>
          </a:p>
          <a:p>
            <a:r>
              <a:rPr lang="en-IN" b="1" dirty="0"/>
              <a:t>GATE</a:t>
            </a:r>
            <a:r>
              <a:rPr lang="en-IN" dirty="0"/>
              <a:t> 13</a:t>
            </a:r>
          </a:p>
          <a:p>
            <a:r>
              <a:rPr lang="en-IN" dirty="0"/>
              <a:t>One secured rank 52 another within 100</a:t>
            </a:r>
          </a:p>
          <a:p>
            <a:r>
              <a:rPr lang="en-IN" b="1" dirty="0"/>
              <a:t>ICMR JRF </a:t>
            </a:r>
            <a:r>
              <a:rPr lang="en-IN" dirty="0"/>
              <a:t>-3</a:t>
            </a:r>
          </a:p>
          <a:p>
            <a:r>
              <a:rPr lang="en-IN" b="1" dirty="0"/>
              <a:t>CSIR-UGC NET LS </a:t>
            </a:r>
            <a:r>
              <a:rPr lang="en-IN" dirty="0"/>
              <a:t>12</a:t>
            </a:r>
          </a:p>
          <a:p>
            <a:r>
              <a:rPr lang="en-IN" b="1" dirty="0"/>
              <a:t>ICAR NET LS 6</a:t>
            </a:r>
            <a:endParaRPr lang="en-IN" dirty="0"/>
          </a:p>
          <a:p>
            <a:r>
              <a:rPr lang="en-IN" b="1" dirty="0"/>
              <a:t>SLET</a:t>
            </a:r>
            <a:r>
              <a:rPr lang="en-IN" dirty="0"/>
              <a:t> 5</a:t>
            </a:r>
          </a:p>
          <a:p>
            <a:r>
              <a:rPr lang="en-IN" b="1" dirty="0"/>
              <a:t>GRE</a:t>
            </a:r>
            <a:r>
              <a:rPr lang="en-IN" dirty="0"/>
              <a:t> 2</a:t>
            </a:r>
          </a:p>
          <a:p>
            <a:r>
              <a:rPr lang="en-IN" b="1" dirty="0"/>
              <a:t>TOEFL</a:t>
            </a:r>
            <a:r>
              <a:rPr lang="en-IN" dirty="0"/>
              <a:t> 1</a:t>
            </a:r>
          </a:p>
          <a:p>
            <a:r>
              <a:rPr lang="en-IN" b="1" dirty="0"/>
              <a:t>UGC BSR meritorious student scholarship </a:t>
            </a:r>
            <a:r>
              <a:rPr lang="en-IN" dirty="0"/>
              <a:t>1</a:t>
            </a:r>
          </a:p>
          <a:p>
            <a:r>
              <a:rPr lang="en-IN" b="1" dirty="0"/>
              <a:t>CDSE</a:t>
            </a:r>
            <a:r>
              <a:rPr lang="en-IN" dirty="0"/>
              <a:t> 1</a:t>
            </a:r>
          </a:p>
          <a:p>
            <a:r>
              <a:rPr lang="en-IN" b="1" dirty="0"/>
              <a:t>Air Force SSB </a:t>
            </a:r>
            <a:r>
              <a:rPr lang="en-IN" dirty="0"/>
              <a:t>2</a:t>
            </a:r>
          </a:p>
          <a:p>
            <a:r>
              <a:rPr lang="en-IN" b="1" dirty="0"/>
              <a:t>Probationary Officers</a:t>
            </a:r>
            <a:r>
              <a:rPr lang="en-IN" dirty="0"/>
              <a:t> 14</a:t>
            </a:r>
          </a:p>
          <a:p>
            <a:r>
              <a:rPr lang="en-IN" b="1" dirty="0"/>
              <a:t>RAS</a:t>
            </a:r>
            <a:r>
              <a:rPr lang="en-IN" dirty="0"/>
              <a:t> 4</a:t>
            </a:r>
          </a:p>
          <a:p>
            <a:r>
              <a:rPr lang="en-IN" b="1" dirty="0"/>
              <a:t>RPSC</a:t>
            </a:r>
            <a:r>
              <a:rPr lang="en-IN" dirty="0"/>
              <a:t> 1</a:t>
            </a:r>
          </a:p>
          <a:p>
            <a:r>
              <a:rPr lang="en-IN" b="1" dirty="0"/>
              <a:t>Pollution Control Board </a:t>
            </a:r>
            <a:r>
              <a:rPr lang="en-IN" dirty="0"/>
              <a:t>1</a:t>
            </a:r>
          </a:p>
          <a:p>
            <a:r>
              <a:rPr lang="en-IN" b="1" dirty="0"/>
              <a:t>Forensic Science Department </a:t>
            </a:r>
            <a:r>
              <a:rPr lang="en-IN" dirty="0"/>
              <a:t>1</a:t>
            </a:r>
          </a:p>
          <a:p>
            <a:endParaRPr lang="en-US" dirty="0"/>
          </a:p>
        </p:txBody>
      </p:sp>
      <p:sp>
        <p:nvSpPr>
          <p:cNvPr id="6" name="TextBox 5"/>
          <p:cNvSpPr txBox="1"/>
          <p:nvPr/>
        </p:nvSpPr>
        <p:spPr>
          <a:xfrm>
            <a:off x="2708656" y="3000372"/>
            <a:ext cx="7197344" cy="400110"/>
          </a:xfrm>
          <a:prstGeom prst="rect">
            <a:avLst/>
          </a:prstGeom>
          <a:noFill/>
        </p:spPr>
        <p:txBody>
          <a:bodyPr wrap="square" rtlCol="0">
            <a:spAutoFit/>
          </a:bodyPr>
          <a:lstStyle/>
          <a:p>
            <a:pPr algn="ctr"/>
            <a:r>
              <a:rPr lang="en-IN" sz="2000" b="1" dirty="0">
                <a:solidFill>
                  <a:srgbClr val="FF0000"/>
                </a:solidFill>
              </a:rPr>
              <a:t>Verifiable record of 100 who qualified National Level examinations</a:t>
            </a:r>
            <a:endParaRPr lang="en-US" sz="2000" b="1" dirty="0">
              <a:solidFill>
                <a:srgbClr val="FF0000"/>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352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34168" y="563918"/>
            <a:ext cx="3347447" cy="5978614"/>
            <a:chOff x="7513372" y="803186"/>
            <a:chExt cx="4163968" cy="5978614"/>
          </a:xfrm>
        </p:grpSpPr>
        <p:sp>
          <p:nvSpPr>
            <p:cNvPr id="12"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892505" y="885651"/>
            <a:ext cx="2624215" cy="4624603"/>
          </a:xfrm>
        </p:spPr>
        <p:txBody>
          <a:bodyPr>
            <a:normAutofit/>
          </a:bodyPr>
          <a:lstStyle/>
          <a:p>
            <a:r>
              <a:rPr lang="en-IN" sz="3200" b="1" dirty="0">
                <a:solidFill>
                  <a:srgbClr val="FFFFFF"/>
                </a:solidFill>
              </a:rPr>
              <a:t>Best Practices</a:t>
            </a:r>
            <a:br>
              <a:rPr lang="en-IN" sz="3200" b="1" dirty="0">
                <a:solidFill>
                  <a:srgbClr val="FFFFFF"/>
                </a:solidFill>
              </a:rPr>
            </a:br>
            <a:r>
              <a:rPr lang="en-IN" sz="3200" b="1" dirty="0">
                <a:solidFill>
                  <a:srgbClr val="FFFFFF"/>
                </a:solidFill>
              </a:rPr>
              <a:t>Algae Biofuel &amp; Biomolecules Centre</a:t>
            </a:r>
            <a:endParaRPr lang="en-US" sz="3200" b="1" dirty="0">
              <a:solidFill>
                <a:srgbClr val="FFFFFF"/>
              </a:solidFill>
            </a:endParaRPr>
          </a:p>
        </p:txBody>
      </p:sp>
      <p:sp>
        <p:nvSpPr>
          <p:cNvPr id="3" name="Content Placeholder 2"/>
          <p:cNvSpPr>
            <a:spLocks noGrp="1"/>
          </p:cNvSpPr>
          <p:nvPr>
            <p:ph idx="1"/>
          </p:nvPr>
        </p:nvSpPr>
        <p:spPr>
          <a:xfrm>
            <a:off x="4045200" y="885651"/>
            <a:ext cx="5301741" cy="4930828"/>
          </a:xfrm>
        </p:spPr>
        <p:txBody>
          <a:bodyPr anchor="ctr">
            <a:normAutofit/>
          </a:bodyPr>
          <a:lstStyle/>
          <a:p>
            <a:pPr>
              <a:lnSpc>
                <a:spcPct val="90000"/>
              </a:lnSpc>
            </a:pPr>
            <a:r>
              <a:rPr lang="en-IN" sz="2200" dirty="0"/>
              <a:t>First Interdisciplinary Research Centre (5 departments, 9 faculty collaborators) of the Universities in the State: </a:t>
            </a:r>
            <a:r>
              <a:rPr lang="en-IN" sz="2200" b="1" dirty="0"/>
              <a:t>Algae Biofuel &amp; Biomolecules Centre (Est 3.3.2011)</a:t>
            </a:r>
          </a:p>
          <a:p>
            <a:pPr>
              <a:lnSpc>
                <a:spcPct val="90000"/>
              </a:lnSpc>
            </a:pPr>
            <a:r>
              <a:rPr lang="en-IN" sz="2200" dirty="0"/>
              <a:t>Only research centre with </a:t>
            </a:r>
            <a:r>
              <a:rPr lang="en-IN" sz="2200" b="1" dirty="0"/>
              <a:t>ZERO</a:t>
            </a:r>
            <a:r>
              <a:rPr lang="en-IN" sz="2200" dirty="0"/>
              <a:t> financial support from the University </a:t>
            </a:r>
          </a:p>
          <a:p>
            <a:pPr>
              <a:lnSpc>
                <a:spcPct val="90000"/>
              </a:lnSpc>
            </a:pPr>
            <a:r>
              <a:rPr lang="en-IN" sz="2200" dirty="0"/>
              <a:t>Only research centre with 5 papers (&gt;2 JIF), One book chapter published by Wiley, 26 paper presentations, 12 invited lectures, 59 students trained in algae</a:t>
            </a:r>
          </a:p>
        </p:txBody>
      </p:sp>
      <p:sp>
        <p:nvSpPr>
          <p:cNvPr id="4" name="Slide Number Placeholder 3"/>
          <p:cNvSpPr>
            <a:spLocks noGrp="1"/>
          </p:cNvSpPr>
          <p:nvPr>
            <p:ph type="sldNum" sz="quarter" idx="12"/>
          </p:nvPr>
        </p:nvSpPr>
        <p:spPr>
          <a:xfrm>
            <a:off x="8699944" y="6382512"/>
            <a:ext cx="557213" cy="320040"/>
          </a:xfrm>
        </p:spPr>
        <p:txBody>
          <a:bodyPr>
            <a:normAutofit/>
          </a:bodyPr>
          <a:lstStyle/>
          <a:p>
            <a:pPr>
              <a:spcAft>
                <a:spcPts val="600"/>
              </a:spcAft>
            </a:pPr>
            <a:fld id="{451C0E1C-24F6-42DF-81BA-93E878B603BE}" type="slidenum">
              <a:rPr lang="en-US" sz="900"/>
              <a:pPr>
                <a:spcAft>
                  <a:spcPts val="600"/>
                </a:spcAft>
              </a:pPr>
              <a:t>44</a:t>
            </a:fld>
            <a:endParaRPr lang="en-US" sz="9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pictures\algae\chlorsaccharophila.jpg"/>
          <p:cNvPicPr>
            <a:picLocks noChangeAspect="1" noChangeArrowheads="1"/>
          </p:cNvPicPr>
          <p:nvPr/>
        </p:nvPicPr>
        <p:blipFill>
          <a:blip r:embed="rId2" cstate="print">
            <a:lum bright="-13000"/>
          </a:blip>
          <a:srcRect/>
          <a:stretch>
            <a:fillRect/>
          </a:stretch>
        </p:blipFill>
        <p:spPr bwMode="auto">
          <a:xfrm>
            <a:off x="1717747" y="0"/>
            <a:ext cx="6468294" cy="478384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2" name="Title 1"/>
          <p:cNvSpPr>
            <a:spLocks noGrp="1"/>
          </p:cNvSpPr>
          <p:nvPr>
            <p:ph type="title"/>
          </p:nvPr>
        </p:nvSpPr>
        <p:spPr>
          <a:xfrm>
            <a:off x="1717747" y="2664446"/>
            <a:ext cx="6468294" cy="1152913"/>
          </a:xfrm>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p:spPr>
        <p:txBody>
          <a:bodyPr>
            <a:noAutofit/>
          </a:bodyPr>
          <a:lstStyle/>
          <a:p>
            <a:r>
              <a:rPr lang="en-US" sz="2240" b="1" dirty="0">
                <a:latin typeface="Tahoma" pitchFamily="34" charset="0"/>
                <a:ea typeface="Tahoma" pitchFamily="34" charset="0"/>
                <a:cs typeface="Tahoma" pitchFamily="34" charset="0"/>
              </a:rPr>
              <a:t>ALGAE BIOFUEL &amp; BIOMOLECULES CENTRE</a:t>
            </a:r>
          </a:p>
        </p:txBody>
      </p:sp>
      <p:pic>
        <p:nvPicPr>
          <p:cNvPr id="1026" name="Picture 2" descr="D:\pictures\algae\Pediastrium_duplex var clathratum.jpg"/>
          <p:cNvPicPr>
            <a:picLocks noChangeAspect="1" noChangeArrowheads="1"/>
          </p:cNvPicPr>
          <p:nvPr/>
        </p:nvPicPr>
        <p:blipFill>
          <a:blip r:embed="rId3" cstate="print"/>
          <a:srcRect/>
          <a:stretch>
            <a:fillRect/>
          </a:stretch>
        </p:blipFill>
        <p:spPr bwMode="auto">
          <a:xfrm>
            <a:off x="3419043" y="1337971"/>
            <a:ext cx="3065702" cy="1278361"/>
          </a:xfrm>
          <a:prstGeom prst="rect">
            <a:avLst/>
          </a:prstGeom>
          <a:noFill/>
          <a:ln w="22225">
            <a:noFill/>
          </a:ln>
          <a:scene3d>
            <a:camera prst="orthographicFront"/>
            <a:lightRig rig="threePt" dir="t"/>
          </a:scene3d>
          <a:sp3d>
            <a:bevelT w="114300" prst="artDeco"/>
          </a:sp3d>
        </p:spPr>
      </p:pic>
      <p:sp>
        <p:nvSpPr>
          <p:cNvPr id="5" name="TextBox 4">
            <a:extLst>
              <a:ext uri="{FF2B5EF4-FFF2-40B4-BE49-F238E27FC236}">
                <a16:creationId xmlns:a16="http://schemas.microsoft.com/office/drawing/2014/main" id="{5CABFA24-6D8A-4409-8E73-B12A8BC70EE4}"/>
              </a:ext>
            </a:extLst>
          </p:cNvPr>
          <p:cNvSpPr txBox="1"/>
          <p:nvPr/>
        </p:nvSpPr>
        <p:spPr>
          <a:xfrm>
            <a:off x="1718853" y="4004159"/>
            <a:ext cx="6468294" cy="527837"/>
          </a:xfrm>
          <a:prstGeom prst="rect">
            <a:avLst/>
          </a:prstGeom>
          <a:solidFill>
            <a:schemeClr val="accent4">
              <a:lumMod val="60000"/>
              <a:lumOff val="40000"/>
            </a:schemeClr>
          </a:solidFill>
          <a:scene3d>
            <a:camera prst="orthographicFront"/>
            <a:lightRig rig="threePt" dir="t"/>
          </a:scene3d>
          <a:sp3d>
            <a:bevelT/>
          </a:sp3d>
        </p:spPr>
        <p:txBody>
          <a:bodyPr wrap="square" rtlCol="0">
            <a:spAutoFit/>
          </a:bodyPr>
          <a:lstStyle/>
          <a:p>
            <a:r>
              <a:rPr lang="en-US" sz="1415" b="1" dirty="0"/>
              <a:t>A study centre established in 2011 in lines of Section 5 (d) of the University Act</a:t>
            </a:r>
          </a:p>
          <a:p>
            <a:pPr algn="ctr"/>
            <a:r>
              <a:rPr lang="en-US" sz="1415" b="1" dirty="0"/>
              <a:t>Since 03.03.2011</a:t>
            </a:r>
          </a:p>
        </p:txBody>
      </p:sp>
      <p:sp>
        <p:nvSpPr>
          <p:cNvPr id="3" name="TextBox 2">
            <a:extLst>
              <a:ext uri="{FF2B5EF4-FFF2-40B4-BE49-F238E27FC236}">
                <a16:creationId xmlns:a16="http://schemas.microsoft.com/office/drawing/2014/main" id="{3BB7A2C1-EC4F-47BB-B9BF-642C57515D63}"/>
              </a:ext>
            </a:extLst>
          </p:cNvPr>
          <p:cNvSpPr txBox="1"/>
          <p:nvPr/>
        </p:nvSpPr>
        <p:spPr>
          <a:xfrm>
            <a:off x="307378" y="4831957"/>
            <a:ext cx="9289032" cy="1938992"/>
          </a:xfrm>
          <a:prstGeom prst="rect">
            <a:avLst/>
          </a:prstGeom>
          <a:solidFill>
            <a:srgbClr val="FF99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400" dirty="0"/>
              <a:t>DBT, GOI funded Project: (30.1.17-29.7.18 ~Rs. 49 lakh) </a:t>
            </a:r>
          </a:p>
          <a:p>
            <a:pPr algn="ctr"/>
            <a:r>
              <a:rPr lang="en-US" sz="2400" dirty="0"/>
              <a:t>Developing low water demanding cultivation systems for algae in Rajasthan</a:t>
            </a:r>
          </a:p>
          <a:p>
            <a:pPr algn="ctr"/>
            <a:r>
              <a:rPr lang="en-US" sz="2400" dirty="0"/>
              <a:t>Parenteral Drug Association funded project (21.3.18-20.3.23, Rs. 50 lakh): </a:t>
            </a:r>
          </a:p>
          <a:p>
            <a:pPr algn="ctr"/>
            <a:r>
              <a:rPr lang="en-US" sz="2400" dirty="0"/>
              <a:t>Moist bioactive cellulose </a:t>
            </a:r>
            <a:r>
              <a:rPr lang="en-US" sz="2400" dirty="0" err="1"/>
              <a:t>biocomposites</a:t>
            </a:r>
            <a:r>
              <a:rPr lang="en-US" sz="2400" dirty="0"/>
              <a:t> for advanced wound care</a:t>
            </a:r>
            <a:endParaRPr lang="en-IN" sz="24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1E9CCB9-50A1-4B83-A2D8-A17783F240E8}"/>
              </a:ext>
            </a:extLst>
          </p:cNvPr>
          <p:cNvGrpSpPr/>
          <p:nvPr/>
        </p:nvGrpSpPr>
        <p:grpSpPr>
          <a:xfrm>
            <a:off x="2441076" y="1738733"/>
            <a:ext cx="5746071" cy="3074305"/>
            <a:chOff x="-22050" y="0"/>
            <a:chExt cx="3218230" cy="1231825"/>
          </a:xfrm>
        </p:grpSpPr>
        <p:grpSp>
          <p:nvGrpSpPr>
            <p:cNvPr id="5" name="Group 4">
              <a:extLst>
                <a:ext uri="{FF2B5EF4-FFF2-40B4-BE49-F238E27FC236}">
                  <a16:creationId xmlns:a16="http://schemas.microsoft.com/office/drawing/2014/main" id="{85ACA517-8D08-4C18-A57E-AD694DBC8337}"/>
                </a:ext>
              </a:extLst>
            </p:cNvPr>
            <p:cNvGrpSpPr/>
            <p:nvPr/>
          </p:nvGrpSpPr>
          <p:grpSpPr>
            <a:xfrm>
              <a:off x="-22050" y="21455"/>
              <a:ext cx="2787927" cy="1210370"/>
              <a:chOff x="-42960" y="0"/>
              <a:chExt cx="5431791" cy="2753496"/>
            </a:xfrm>
          </p:grpSpPr>
          <p:grpSp>
            <p:nvGrpSpPr>
              <p:cNvPr id="8" name="Group 7">
                <a:extLst>
                  <a:ext uri="{FF2B5EF4-FFF2-40B4-BE49-F238E27FC236}">
                    <a16:creationId xmlns:a16="http://schemas.microsoft.com/office/drawing/2014/main" id="{D78D7025-B88D-41E8-B30A-74135E296BBF}"/>
                  </a:ext>
                </a:extLst>
              </p:cNvPr>
              <p:cNvGrpSpPr/>
              <p:nvPr/>
            </p:nvGrpSpPr>
            <p:grpSpPr>
              <a:xfrm>
                <a:off x="2012855" y="82748"/>
                <a:ext cx="1393054" cy="1839048"/>
                <a:chOff x="2012860" y="82748"/>
                <a:chExt cx="799553" cy="1092200"/>
              </a:xfrm>
            </p:grpSpPr>
            <p:grpSp>
              <p:nvGrpSpPr>
                <p:cNvPr id="26" name="Group 25">
                  <a:extLst>
                    <a:ext uri="{FF2B5EF4-FFF2-40B4-BE49-F238E27FC236}">
                      <a16:creationId xmlns:a16="http://schemas.microsoft.com/office/drawing/2014/main" id="{EE40BB53-9808-4852-AC0C-B7FC55377E2F}"/>
                    </a:ext>
                  </a:extLst>
                </p:cNvPr>
                <p:cNvGrpSpPr/>
                <p:nvPr/>
              </p:nvGrpSpPr>
              <p:grpSpPr>
                <a:xfrm>
                  <a:off x="2012860" y="82748"/>
                  <a:ext cx="799553" cy="1092200"/>
                  <a:chOff x="2012860" y="82748"/>
                  <a:chExt cx="799553" cy="1092200"/>
                </a:xfrm>
              </p:grpSpPr>
              <p:cxnSp>
                <p:nvCxnSpPr>
                  <p:cNvPr id="33" name="Straight Connector 32">
                    <a:extLst>
                      <a:ext uri="{FF2B5EF4-FFF2-40B4-BE49-F238E27FC236}">
                        <a16:creationId xmlns:a16="http://schemas.microsoft.com/office/drawing/2014/main" id="{95AC3382-C7D6-41D7-A24B-5A5C0B38A6B1}"/>
                      </a:ext>
                    </a:extLst>
                  </p:cNvPr>
                  <p:cNvCxnSpPr/>
                  <p:nvPr/>
                </p:nvCxnSpPr>
                <p:spPr>
                  <a:xfrm>
                    <a:off x="2012865" y="82748"/>
                    <a:ext cx="0" cy="1092200"/>
                  </a:xfrm>
                  <a:prstGeom prst="line">
                    <a:avLst/>
                  </a:prstGeom>
                  <a:noFill/>
                  <a:ln w="44450" cap="flat" cmpd="sng" algn="ctr">
                    <a:solidFill>
                      <a:sysClr val="windowText" lastClr="000000"/>
                    </a:solidFill>
                    <a:prstDash val="solid"/>
                  </a:ln>
                  <a:effectLst>
                    <a:outerShdw blurRad="40000" dist="23000" dir="5400000" rotWithShape="0">
                      <a:srgbClr val="000000">
                        <a:alpha val="35000"/>
                      </a:srgbClr>
                    </a:outerShdw>
                  </a:effectLst>
                </p:spPr>
              </p:cxnSp>
              <p:sp>
                <p:nvSpPr>
                  <p:cNvPr id="34" name="Moon 33">
                    <a:extLst>
                      <a:ext uri="{FF2B5EF4-FFF2-40B4-BE49-F238E27FC236}">
                        <a16:creationId xmlns:a16="http://schemas.microsoft.com/office/drawing/2014/main" id="{AD8934DD-9FFF-4D25-917A-65FDBFCC0097}"/>
                      </a:ext>
                    </a:extLst>
                  </p:cNvPr>
                  <p:cNvSpPr/>
                  <p:nvPr/>
                </p:nvSpPr>
                <p:spPr>
                  <a:xfrm flipH="1">
                    <a:off x="2012864" y="82748"/>
                    <a:ext cx="787379" cy="546100"/>
                  </a:xfrm>
                  <a:prstGeom prst="moon">
                    <a:avLst>
                      <a:gd name="adj" fmla="val 9615"/>
                    </a:avLst>
                  </a:prstGeom>
                  <a:solidFill>
                    <a:srgbClr val="4F81BD"/>
                  </a:solidFill>
                  <a:ln w="25400" cap="flat" cmpd="sng" algn="ctr">
                    <a:solidFill>
                      <a:srgbClr val="4F81BD">
                        <a:shade val="50000"/>
                      </a:srgbClr>
                    </a:solidFill>
                    <a:prstDash val="solid"/>
                  </a:ln>
                  <a:effectLst/>
                </p:spPr>
                <p:txBody>
                  <a:bodyPr rtlCol="0" anchor="ctr"/>
                  <a:lstStyle/>
                  <a:p>
                    <a:endParaRPr lang="en-IN" sz="6532"/>
                  </a:p>
                </p:txBody>
              </p:sp>
              <p:sp>
                <p:nvSpPr>
                  <p:cNvPr id="35" name="Moon 34">
                    <a:extLst>
                      <a:ext uri="{FF2B5EF4-FFF2-40B4-BE49-F238E27FC236}">
                        <a16:creationId xmlns:a16="http://schemas.microsoft.com/office/drawing/2014/main" id="{0DE22464-274C-4C9D-A628-EA623674F3C8}"/>
                      </a:ext>
                    </a:extLst>
                  </p:cNvPr>
                  <p:cNvSpPr/>
                  <p:nvPr/>
                </p:nvSpPr>
                <p:spPr>
                  <a:xfrm flipH="1">
                    <a:off x="2012860" y="628849"/>
                    <a:ext cx="799553" cy="530971"/>
                  </a:xfrm>
                  <a:prstGeom prst="moon">
                    <a:avLst>
                      <a:gd name="adj" fmla="val 9615"/>
                    </a:avLst>
                  </a:prstGeom>
                  <a:solidFill>
                    <a:srgbClr val="4F81BD"/>
                  </a:solidFill>
                  <a:ln w="25400" cap="flat" cmpd="sng" algn="ctr">
                    <a:solidFill>
                      <a:srgbClr val="4F81BD">
                        <a:shade val="50000"/>
                      </a:srgbClr>
                    </a:solidFill>
                    <a:prstDash val="solid"/>
                  </a:ln>
                  <a:effectLst/>
                </p:spPr>
                <p:txBody>
                  <a:bodyPr rtlCol="0" anchor="ctr"/>
                  <a:lstStyle/>
                  <a:p>
                    <a:endParaRPr lang="en-IN" sz="6532"/>
                  </a:p>
                </p:txBody>
              </p:sp>
            </p:grpSp>
            <p:cxnSp>
              <p:nvCxnSpPr>
                <p:cNvPr id="27" name="Straight Connector 26">
                  <a:extLst>
                    <a:ext uri="{FF2B5EF4-FFF2-40B4-BE49-F238E27FC236}">
                      <a16:creationId xmlns:a16="http://schemas.microsoft.com/office/drawing/2014/main" id="{FE31D2DB-6A1C-41DA-9695-5B981DFCE08A}"/>
                    </a:ext>
                  </a:extLst>
                </p:cNvPr>
                <p:cNvCxnSpPr/>
                <p:nvPr/>
              </p:nvCxnSpPr>
              <p:spPr>
                <a:xfrm>
                  <a:off x="2012862" y="260548"/>
                  <a:ext cx="393691" cy="0"/>
                </a:xfrm>
                <a:prstGeom prst="line">
                  <a:avLst/>
                </a:prstGeom>
                <a:noFill/>
                <a:ln w="25400" cap="flat" cmpd="sng" algn="ctr">
                  <a:solidFill>
                    <a:srgbClr val="FF0000"/>
                  </a:solidFill>
                  <a:prstDash val="solid"/>
                </a:ln>
                <a:effectLst/>
              </p:spPr>
            </p:cxnSp>
            <p:cxnSp>
              <p:nvCxnSpPr>
                <p:cNvPr id="28" name="Straight Connector 27">
                  <a:extLst>
                    <a:ext uri="{FF2B5EF4-FFF2-40B4-BE49-F238E27FC236}">
                      <a16:creationId xmlns:a16="http://schemas.microsoft.com/office/drawing/2014/main" id="{D5DAFAF1-D11B-4680-AE78-F3E5791308B4}"/>
                    </a:ext>
                  </a:extLst>
                </p:cNvPr>
                <p:cNvCxnSpPr/>
                <p:nvPr/>
              </p:nvCxnSpPr>
              <p:spPr>
                <a:xfrm>
                  <a:off x="2317662" y="355798"/>
                  <a:ext cx="393691" cy="0"/>
                </a:xfrm>
                <a:prstGeom prst="line">
                  <a:avLst/>
                </a:prstGeom>
                <a:noFill/>
                <a:ln w="25400" cap="flat" cmpd="sng" algn="ctr">
                  <a:solidFill>
                    <a:srgbClr val="4F81BD">
                      <a:lumMod val="75000"/>
                    </a:srgbClr>
                  </a:solidFill>
                  <a:prstDash val="solid"/>
                </a:ln>
                <a:effectLst/>
              </p:spPr>
            </p:cxnSp>
            <p:cxnSp>
              <p:nvCxnSpPr>
                <p:cNvPr id="29" name="Straight Connector 28">
                  <a:extLst>
                    <a:ext uri="{FF2B5EF4-FFF2-40B4-BE49-F238E27FC236}">
                      <a16:creationId xmlns:a16="http://schemas.microsoft.com/office/drawing/2014/main" id="{25DE9D15-5ED7-430B-8140-64E9F4E5CCE8}"/>
                    </a:ext>
                  </a:extLst>
                </p:cNvPr>
                <p:cNvCxnSpPr>
                  <a:cxnSpLocks/>
                </p:cNvCxnSpPr>
                <p:nvPr/>
              </p:nvCxnSpPr>
              <p:spPr>
                <a:xfrm>
                  <a:off x="2031907" y="501848"/>
                  <a:ext cx="393691" cy="0"/>
                </a:xfrm>
                <a:prstGeom prst="line">
                  <a:avLst/>
                </a:prstGeom>
                <a:noFill/>
                <a:ln w="25400" cap="flat" cmpd="sng" algn="ctr">
                  <a:solidFill>
                    <a:srgbClr val="FFC000"/>
                  </a:solidFill>
                  <a:prstDash val="solid"/>
                </a:ln>
                <a:effectLst/>
              </p:spPr>
            </p:cxnSp>
            <p:cxnSp>
              <p:nvCxnSpPr>
                <p:cNvPr id="30" name="Straight Connector 29">
                  <a:extLst>
                    <a:ext uri="{FF2B5EF4-FFF2-40B4-BE49-F238E27FC236}">
                      <a16:creationId xmlns:a16="http://schemas.microsoft.com/office/drawing/2014/main" id="{8AFA0188-9E70-4E6F-9C64-006A93EB3B22}"/>
                    </a:ext>
                  </a:extLst>
                </p:cNvPr>
                <p:cNvCxnSpPr>
                  <a:cxnSpLocks/>
                </p:cNvCxnSpPr>
                <p:nvPr/>
              </p:nvCxnSpPr>
              <p:spPr>
                <a:xfrm>
                  <a:off x="2012862" y="901898"/>
                  <a:ext cx="393691" cy="0"/>
                </a:xfrm>
                <a:prstGeom prst="line">
                  <a:avLst/>
                </a:prstGeom>
                <a:noFill/>
                <a:ln w="25400" cap="flat" cmpd="sng" algn="ctr">
                  <a:solidFill>
                    <a:srgbClr val="F79646">
                      <a:lumMod val="75000"/>
                    </a:srgbClr>
                  </a:solidFill>
                  <a:prstDash val="solid"/>
                </a:ln>
                <a:effectLst/>
              </p:spPr>
            </p:cxnSp>
            <p:cxnSp>
              <p:nvCxnSpPr>
                <p:cNvPr id="31" name="Straight Connector 30">
                  <a:extLst>
                    <a:ext uri="{FF2B5EF4-FFF2-40B4-BE49-F238E27FC236}">
                      <a16:creationId xmlns:a16="http://schemas.microsoft.com/office/drawing/2014/main" id="{B03152C6-2539-499F-816F-10A066744FE4}"/>
                    </a:ext>
                  </a:extLst>
                </p:cNvPr>
                <p:cNvCxnSpPr>
                  <a:cxnSpLocks/>
                </p:cNvCxnSpPr>
                <p:nvPr/>
              </p:nvCxnSpPr>
              <p:spPr>
                <a:xfrm>
                  <a:off x="2273204" y="1054298"/>
                  <a:ext cx="393691" cy="0"/>
                </a:xfrm>
                <a:prstGeom prst="line">
                  <a:avLst/>
                </a:prstGeom>
                <a:noFill/>
                <a:ln w="25400" cap="flat" cmpd="sng" algn="ctr">
                  <a:solidFill>
                    <a:srgbClr val="4F81BD">
                      <a:lumMod val="75000"/>
                    </a:srgbClr>
                  </a:solidFill>
                  <a:prstDash val="solid"/>
                </a:ln>
                <a:effectLst/>
              </p:spPr>
            </p:cxnSp>
            <p:cxnSp>
              <p:nvCxnSpPr>
                <p:cNvPr id="32" name="Straight Connector 31">
                  <a:extLst>
                    <a:ext uri="{FF2B5EF4-FFF2-40B4-BE49-F238E27FC236}">
                      <a16:creationId xmlns:a16="http://schemas.microsoft.com/office/drawing/2014/main" id="{A54DDEE3-29D8-41CC-8E44-CDADB7E39897}"/>
                    </a:ext>
                  </a:extLst>
                </p:cNvPr>
                <p:cNvCxnSpPr>
                  <a:cxnSpLocks/>
                </p:cNvCxnSpPr>
                <p:nvPr/>
              </p:nvCxnSpPr>
              <p:spPr>
                <a:xfrm>
                  <a:off x="2209707" y="743148"/>
                  <a:ext cx="393691" cy="0"/>
                </a:xfrm>
                <a:prstGeom prst="line">
                  <a:avLst/>
                </a:prstGeom>
                <a:noFill/>
                <a:ln w="25400" cap="flat" cmpd="sng" algn="ctr">
                  <a:solidFill>
                    <a:srgbClr val="FF0000"/>
                  </a:solidFill>
                  <a:prstDash val="solid"/>
                </a:ln>
                <a:effectLst/>
              </p:spPr>
            </p:cxnSp>
          </p:grpSp>
          <p:grpSp>
            <p:nvGrpSpPr>
              <p:cNvPr id="9" name="Group 8">
                <a:extLst>
                  <a:ext uri="{FF2B5EF4-FFF2-40B4-BE49-F238E27FC236}">
                    <a16:creationId xmlns:a16="http://schemas.microsoft.com/office/drawing/2014/main" id="{9C4D7214-3137-45E3-BA48-0FF0EC683F9D}"/>
                  </a:ext>
                </a:extLst>
              </p:cNvPr>
              <p:cNvGrpSpPr/>
              <p:nvPr/>
            </p:nvGrpSpPr>
            <p:grpSpPr>
              <a:xfrm flipH="1">
                <a:off x="0" y="95484"/>
                <a:ext cx="1510785" cy="1826312"/>
                <a:chOff x="0" y="95484"/>
                <a:chExt cx="888989" cy="1092200"/>
              </a:xfrm>
            </p:grpSpPr>
            <p:grpSp>
              <p:nvGrpSpPr>
                <p:cNvPr id="16" name="Group 15">
                  <a:extLst>
                    <a:ext uri="{FF2B5EF4-FFF2-40B4-BE49-F238E27FC236}">
                      <a16:creationId xmlns:a16="http://schemas.microsoft.com/office/drawing/2014/main" id="{1FAA78DF-EDDD-462F-991D-23C792485A62}"/>
                    </a:ext>
                  </a:extLst>
                </p:cNvPr>
                <p:cNvGrpSpPr/>
                <p:nvPr/>
              </p:nvGrpSpPr>
              <p:grpSpPr>
                <a:xfrm>
                  <a:off x="2" y="95484"/>
                  <a:ext cx="888987" cy="1092200"/>
                  <a:chOff x="2" y="95484"/>
                  <a:chExt cx="888987" cy="1092200"/>
                </a:xfrm>
              </p:grpSpPr>
              <p:cxnSp>
                <p:nvCxnSpPr>
                  <p:cNvPr id="23" name="Straight Connector 22">
                    <a:extLst>
                      <a:ext uri="{FF2B5EF4-FFF2-40B4-BE49-F238E27FC236}">
                        <a16:creationId xmlns:a16="http://schemas.microsoft.com/office/drawing/2014/main" id="{B638D21A-0EF3-4AC3-9DF9-03396B341B72}"/>
                      </a:ext>
                    </a:extLst>
                  </p:cNvPr>
                  <p:cNvCxnSpPr/>
                  <p:nvPr/>
                </p:nvCxnSpPr>
                <p:spPr>
                  <a:xfrm>
                    <a:off x="3" y="95484"/>
                    <a:ext cx="0" cy="1092200"/>
                  </a:xfrm>
                  <a:prstGeom prst="line">
                    <a:avLst/>
                  </a:prstGeom>
                  <a:noFill/>
                  <a:ln w="44450" cap="flat" cmpd="sng" algn="ctr">
                    <a:solidFill>
                      <a:sysClr val="windowText" lastClr="000000"/>
                    </a:solidFill>
                    <a:prstDash val="solid"/>
                  </a:ln>
                  <a:effectLst>
                    <a:outerShdw blurRad="40000" dist="23000" dir="5400000" rotWithShape="0">
                      <a:srgbClr val="000000">
                        <a:alpha val="35000"/>
                      </a:srgbClr>
                    </a:outerShdw>
                  </a:effectLst>
                </p:spPr>
              </p:cxnSp>
              <p:sp>
                <p:nvSpPr>
                  <p:cNvPr id="24" name="Moon 23">
                    <a:extLst>
                      <a:ext uri="{FF2B5EF4-FFF2-40B4-BE49-F238E27FC236}">
                        <a16:creationId xmlns:a16="http://schemas.microsoft.com/office/drawing/2014/main" id="{E143363E-9081-460F-A959-4C1742CECAEA}"/>
                      </a:ext>
                    </a:extLst>
                  </p:cNvPr>
                  <p:cNvSpPr/>
                  <p:nvPr/>
                </p:nvSpPr>
                <p:spPr>
                  <a:xfrm flipH="1">
                    <a:off x="2" y="95484"/>
                    <a:ext cx="787379" cy="546100"/>
                  </a:xfrm>
                  <a:prstGeom prst="moon">
                    <a:avLst>
                      <a:gd name="adj" fmla="val 9615"/>
                    </a:avLst>
                  </a:prstGeom>
                  <a:solidFill>
                    <a:srgbClr val="4F81BD"/>
                  </a:solidFill>
                  <a:ln w="25400" cap="flat" cmpd="sng" algn="ctr">
                    <a:solidFill>
                      <a:srgbClr val="4F81BD">
                        <a:shade val="50000"/>
                      </a:srgbClr>
                    </a:solidFill>
                    <a:prstDash val="solid"/>
                  </a:ln>
                  <a:effectLst/>
                </p:spPr>
                <p:txBody>
                  <a:bodyPr rtlCol="0" anchor="ctr"/>
                  <a:lstStyle/>
                  <a:p>
                    <a:endParaRPr lang="en-IN" sz="6532"/>
                  </a:p>
                </p:txBody>
              </p:sp>
              <p:sp>
                <p:nvSpPr>
                  <p:cNvPr id="25" name="Moon 24">
                    <a:extLst>
                      <a:ext uri="{FF2B5EF4-FFF2-40B4-BE49-F238E27FC236}">
                        <a16:creationId xmlns:a16="http://schemas.microsoft.com/office/drawing/2014/main" id="{17B7C89F-3D42-4D85-AFEE-771E17F6208E}"/>
                      </a:ext>
                    </a:extLst>
                  </p:cNvPr>
                  <p:cNvSpPr/>
                  <p:nvPr/>
                </p:nvSpPr>
                <p:spPr>
                  <a:xfrm flipH="1">
                    <a:off x="42353" y="641584"/>
                    <a:ext cx="846636" cy="530867"/>
                  </a:xfrm>
                  <a:prstGeom prst="moon">
                    <a:avLst>
                      <a:gd name="adj" fmla="val 9615"/>
                    </a:avLst>
                  </a:prstGeom>
                  <a:solidFill>
                    <a:srgbClr val="4F81BD"/>
                  </a:solidFill>
                  <a:ln w="25400" cap="flat" cmpd="sng" algn="ctr">
                    <a:solidFill>
                      <a:srgbClr val="4F81BD">
                        <a:shade val="50000"/>
                      </a:srgbClr>
                    </a:solidFill>
                    <a:prstDash val="solid"/>
                  </a:ln>
                  <a:effectLst/>
                </p:spPr>
                <p:txBody>
                  <a:bodyPr rtlCol="0" anchor="ctr"/>
                  <a:lstStyle/>
                  <a:p>
                    <a:endParaRPr lang="en-IN" sz="6532"/>
                  </a:p>
                </p:txBody>
              </p:sp>
            </p:grpSp>
            <p:cxnSp>
              <p:nvCxnSpPr>
                <p:cNvPr id="17" name="Straight Connector 16">
                  <a:extLst>
                    <a:ext uri="{FF2B5EF4-FFF2-40B4-BE49-F238E27FC236}">
                      <a16:creationId xmlns:a16="http://schemas.microsoft.com/office/drawing/2014/main" id="{10D79C20-3DA2-4E69-AAFC-90149F2A2A82}"/>
                    </a:ext>
                  </a:extLst>
                </p:cNvPr>
                <p:cNvCxnSpPr/>
                <p:nvPr/>
              </p:nvCxnSpPr>
              <p:spPr>
                <a:xfrm>
                  <a:off x="0" y="273284"/>
                  <a:ext cx="393691" cy="0"/>
                </a:xfrm>
                <a:prstGeom prst="line">
                  <a:avLst/>
                </a:prstGeom>
                <a:noFill/>
                <a:ln w="25400" cap="flat" cmpd="sng" algn="ctr">
                  <a:solidFill>
                    <a:srgbClr val="FF0000"/>
                  </a:solidFill>
                  <a:prstDash val="solid"/>
                </a:ln>
                <a:effectLst/>
              </p:spPr>
            </p:cxnSp>
            <p:cxnSp>
              <p:nvCxnSpPr>
                <p:cNvPr id="18" name="Straight Connector 17">
                  <a:extLst>
                    <a:ext uri="{FF2B5EF4-FFF2-40B4-BE49-F238E27FC236}">
                      <a16:creationId xmlns:a16="http://schemas.microsoft.com/office/drawing/2014/main" id="{4C18CE86-8605-4283-AB8E-76A0C32BBC72}"/>
                    </a:ext>
                  </a:extLst>
                </p:cNvPr>
                <p:cNvCxnSpPr/>
                <p:nvPr/>
              </p:nvCxnSpPr>
              <p:spPr>
                <a:xfrm>
                  <a:off x="304800" y="368534"/>
                  <a:ext cx="393691" cy="0"/>
                </a:xfrm>
                <a:prstGeom prst="line">
                  <a:avLst/>
                </a:prstGeom>
                <a:noFill/>
                <a:ln w="25400" cap="flat" cmpd="sng" algn="ctr">
                  <a:solidFill>
                    <a:srgbClr val="4F81BD">
                      <a:lumMod val="75000"/>
                    </a:srgbClr>
                  </a:solidFill>
                  <a:prstDash val="solid"/>
                </a:ln>
                <a:effectLst/>
              </p:spPr>
            </p:cxnSp>
            <p:cxnSp>
              <p:nvCxnSpPr>
                <p:cNvPr id="19" name="Straight Connector 18">
                  <a:extLst>
                    <a:ext uri="{FF2B5EF4-FFF2-40B4-BE49-F238E27FC236}">
                      <a16:creationId xmlns:a16="http://schemas.microsoft.com/office/drawing/2014/main" id="{DE3DECFE-8EED-4551-9BC4-E74DBF414F34}"/>
                    </a:ext>
                  </a:extLst>
                </p:cNvPr>
                <p:cNvCxnSpPr>
                  <a:cxnSpLocks/>
                </p:cNvCxnSpPr>
                <p:nvPr/>
              </p:nvCxnSpPr>
              <p:spPr>
                <a:xfrm>
                  <a:off x="19045" y="514584"/>
                  <a:ext cx="393691" cy="0"/>
                </a:xfrm>
                <a:prstGeom prst="line">
                  <a:avLst/>
                </a:prstGeom>
                <a:noFill/>
                <a:ln w="25400" cap="flat" cmpd="sng" algn="ctr">
                  <a:solidFill>
                    <a:srgbClr val="FFC000"/>
                  </a:solidFill>
                  <a:prstDash val="solid"/>
                </a:ln>
                <a:effectLst/>
              </p:spPr>
            </p:cxnSp>
            <p:cxnSp>
              <p:nvCxnSpPr>
                <p:cNvPr id="20" name="Straight Connector 19">
                  <a:extLst>
                    <a:ext uri="{FF2B5EF4-FFF2-40B4-BE49-F238E27FC236}">
                      <a16:creationId xmlns:a16="http://schemas.microsoft.com/office/drawing/2014/main" id="{2B6C71F8-2046-4744-B0A4-3EB868402687}"/>
                    </a:ext>
                  </a:extLst>
                </p:cNvPr>
                <p:cNvCxnSpPr>
                  <a:cxnSpLocks/>
                </p:cNvCxnSpPr>
                <p:nvPr/>
              </p:nvCxnSpPr>
              <p:spPr>
                <a:xfrm>
                  <a:off x="0" y="914634"/>
                  <a:ext cx="393691" cy="0"/>
                </a:xfrm>
                <a:prstGeom prst="line">
                  <a:avLst/>
                </a:prstGeom>
                <a:noFill/>
                <a:ln w="25400" cap="flat" cmpd="sng" algn="ctr">
                  <a:solidFill>
                    <a:srgbClr val="F79646">
                      <a:lumMod val="75000"/>
                    </a:srgbClr>
                  </a:solidFill>
                  <a:prstDash val="solid"/>
                </a:ln>
                <a:effectLst/>
              </p:spPr>
            </p:cxnSp>
            <p:cxnSp>
              <p:nvCxnSpPr>
                <p:cNvPr id="21" name="Straight Connector 20">
                  <a:extLst>
                    <a:ext uri="{FF2B5EF4-FFF2-40B4-BE49-F238E27FC236}">
                      <a16:creationId xmlns:a16="http://schemas.microsoft.com/office/drawing/2014/main" id="{7DE5C4CF-1BB0-462C-8916-287D35ECC8D9}"/>
                    </a:ext>
                  </a:extLst>
                </p:cNvPr>
                <p:cNvCxnSpPr>
                  <a:cxnSpLocks/>
                </p:cNvCxnSpPr>
                <p:nvPr/>
              </p:nvCxnSpPr>
              <p:spPr>
                <a:xfrm>
                  <a:off x="260342" y="1067034"/>
                  <a:ext cx="393691" cy="0"/>
                </a:xfrm>
                <a:prstGeom prst="line">
                  <a:avLst/>
                </a:prstGeom>
                <a:noFill/>
                <a:ln w="25400" cap="flat" cmpd="sng" algn="ctr">
                  <a:solidFill>
                    <a:srgbClr val="4F81BD">
                      <a:lumMod val="75000"/>
                    </a:srgbClr>
                  </a:solidFill>
                  <a:prstDash val="solid"/>
                </a:ln>
                <a:effectLst/>
              </p:spPr>
            </p:cxnSp>
            <p:cxnSp>
              <p:nvCxnSpPr>
                <p:cNvPr id="22" name="Straight Connector 21">
                  <a:extLst>
                    <a:ext uri="{FF2B5EF4-FFF2-40B4-BE49-F238E27FC236}">
                      <a16:creationId xmlns:a16="http://schemas.microsoft.com/office/drawing/2014/main" id="{3284541A-8EEB-4BB8-AF40-3B42DC8DEBF2}"/>
                    </a:ext>
                  </a:extLst>
                </p:cNvPr>
                <p:cNvCxnSpPr>
                  <a:cxnSpLocks/>
                </p:cNvCxnSpPr>
                <p:nvPr/>
              </p:nvCxnSpPr>
              <p:spPr>
                <a:xfrm>
                  <a:off x="196845" y="755884"/>
                  <a:ext cx="393691" cy="0"/>
                </a:xfrm>
                <a:prstGeom prst="line">
                  <a:avLst/>
                </a:prstGeom>
                <a:noFill/>
                <a:ln w="25400" cap="flat" cmpd="sng" algn="ctr">
                  <a:solidFill>
                    <a:srgbClr val="FF0000"/>
                  </a:solidFill>
                  <a:prstDash val="solid"/>
                </a:ln>
                <a:effectLst/>
              </p:spPr>
            </p:cxnSp>
          </p:grpSp>
          <p:grpSp>
            <p:nvGrpSpPr>
              <p:cNvPr id="10" name="Group 9">
                <a:extLst>
                  <a:ext uri="{FF2B5EF4-FFF2-40B4-BE49-F238E27FC236}">
                    <a16:creationId xmlns:a16="http://schemas.microsoft.com/office/drawing/2014/main" id="{40E1E9D9-B636-458A-95F3-817FECA7295B}"/>
                  </a:ext>
                </a:extLst>
              </p:cNvPr>
              <p:cNvGrpSpPr/>
              <p:nvPr/>
            </p:nvGrpSpPr>
            <p:grpSpPr>
              <a:xfrm>
                <a:off x="3280475" y="0"/>
                <a:ext cx="1972284" cy="1974571"/>
                <a:chOff x="3280475" y="0"/>
                <a:chExt cx="1972284" cy="1974571"/>
              </a:xfrm>
            </p:grpSpPr>
            <p:sp>
              <p:nvSpPr>
                <p:cNvPr id="12" name="Moon 11">
                  <a:extLst>
                    <a:ext uri="{FF2B5EF4-FFF2-40B4-BE49-F238E27FC236}">
                      <a16:creationId xmlns:a16="http://schemas.microsoft.com/office/drawing/2014/main" id="{7849BF40-D219-4534-BD03-14DC1EC7883A}"/>
                    </a:ext>
                  </a:extLst>
                </p:cNvPr>
                <p:cNvSpPr/>
                <p:nvPr/>
              </p:nvSpPr>
              <p:spPr>
                <a:xfrm rot="21434262">
                  <a:off x="3280475" y="0"/>
                  <a:ext cx="1972284" cy="1974571"/>
                </a:xfrm>
                <a:prstGeom prst="moon">
                  <a:avLst>
                    <a:gd name="adj" fmla="val 35313"/>
                  </a:avLst>
                </a:prstGeom>
                <a:solidFill>
                  <a:srgbClr val="9BBB59">
                    <a:lumMod val="75000"/>
                  </a:srgbClr>
                </a:solidFill>
                <a:ln w="22225" cap="flat" cmpd="sng" algn="ctr">
                  <a:solidFill>
                    <a:sysClr val="windowText" lastClr="000000"/>
                  </a:solidFill>
                  <a:prstDash val="solid"/>
                </a:ln>
                <a:effectLst/>
              </p:spPr>
              <p:txBody>
                <a:bodyPr rtlCol="0" anchor="ctr"/>
                <a:lstStyle/>
                <a:p>
                  <a:endParaRPr lang="en-IN" sz="6532"/>
                </a:p>
              </p:txBody>
            </p:sp>
            <p:cxnSp>
              <p:nvCxnSpPr>
                <p:cNvPr id="13" name="Straight Connector 12">
                  <a:extLst>
                    <a:ext uri="{FF2B5EF4-FFF2-40B4-BE49-F238E27FC236}">
                      <a16:creationId xmlns:a16="http://schemas.microsoft.com/office/drawing/2014/main" id="{B1CF4B6A-FBEA-4E29-8DFB-E1909E98D911}"/>
                    </a:ext>
                  </a:extLst>
                </p:cNvPr>
                <p:cNvCxnSpPr>
                  <a:cxnSpLocks/>
                </p:cNvCxnSpPr>
                <p:nvPr/>
              </p:nvCxnSpPr>
              <p:spPr>
                <a:xfrm>
                  <a:off x="3346316" y="917462"/>
                  <a:ext cx="367554" cy="232002"/>
                </a:xfrm>
                <a:prstGeom prst="line">
                  <a:avLst/>
                </a:prstGeom>
                <a:noFill/>
                <a:ln w="9525" cap="flat" cmpd="sng" algn="ctr">
                  <a:solidFill>
                    <a:sysClr val="windowText" lastClr="000000"/>
                  </a:solidFill>
                  <a:prstDash val="solid"/>
                </a:ln>
                <a:effectLst/>
              </p:spPr>
            </p:cxnSp>
            <p:cxnSp>
              <p:nvCxnSpPr>
                <p:cNvPr id="14" name="Straight Connector 13">
                  <a:extLst>
                    <a:ext uri="{FF2B5EF4-FFF2-40B4-BE49-F238E27FC236}">
                      <a16:creationId xmlns:a16="http://schemas.microsoft.com/office/drawing/2014/main" id="{FEA405B4-0E94-44ED-AB3E-D4E22C7CFA4D}"/>
                    </a:ext>
                  </a:extLst>
                </p:cNvPr>
                <p:cNvCxnSpPr>
                  <a:cxnSpLocks/>
                </p:cNvCxnSpPr>
                <p:nvPr/>
              </p:nvCxnSpPr>
              <p:spPr>
                <a:xfrm>
                  <a:off x="3603953" y="1348547"/>
                  <a:ext cx="433757" cy="186317"/>
                </a:xfrm>
                <a:prstGeom prst="line">
                  <a:avLst/>
                </a:prstGeom>
                <a:noFill/>
                <a:ln w="9525" cap="flat" cmpd="sng" algn="ctr">
                  <a:solidFill>
                    <a:sysClr val="windowText" lastClr="000000"/>
                  </a:solidFill>
                  <a:prstDash val="solid"/>
                </a:ln>
                <a:effectLst/>
              </p:spPr>
            </p:cxnSp>
            <p:cxnSp>
              <p:nvCxnSpPr>
                <p:cNvPr id="15" name="Straight Connector 14">
                  <a:extLst>
                    <a:ext uri="{FF2B5EF4-FFF2-40B4-BE49-F238E27FC236}">
                      <a16:creationId xmlns:a16="http://schemas.microsoft.com/office/drawing/2014/main" id="{29B3E133-63D6-4B62-B289-04F3E23A712C}"/>
                    </a:ext>
                  </a:extLst>
                </p:cNvPr>
                <p:cNvCxnSpPr>
                  <a:cxnSpLocks/>
                </p:cNvCxnSpPr>
                <p:nvPr/>
              </p:nvCxnSpPr>
              <p:spPr>
                <a:xfrm>
                  <a:off x="3941169" y="1149464"/>
                  <a:ext cx="1" cy="199083"/>
                </a:xfrm>
                <a:prstGeom prst="line">
                  <a:avLst/>
                </a:prstGeom>
                <a:noFill/>
                <a:ln w="9525" cap="flat" cmpd="sng" algn="ctr">
                  <a:solidFill>
                    <a:sysClr val="windowText" lastClr="000000"/>
                  </a:solidFill>
                  <a:prstDash val="solid"/>
                </a:ln>
                <a:effectLst/>
              </p:spPr>
            </p:cxnSp>
          </p:grpSp>
          <p:sp>
            <p:nvSpPr>
              <p:cNvPr id="11" name="TextBox 71">
                <a:extLst>
                  <a:ext uri="{FF2B5EF4-FFF2-40B4-BE49-F238E27FC236}">
                    <a16:creationId xmlns:a16="http://schemas.microsoft.com/office/drawing/2014/main" id="{3C8446AC-801B-45DE-9F85-3F39CE69CD61}"/>
                  </a:ext>
                </a:extLst>
              </p:cNvPr>
              <p:cNvSpPr txBox="1"/>
              <p:nvPr/>
            </p:nvSpPr>
            <p:spPr>
              <a:xfrm>
                <a:off x="-42960" y="2006485"/>
                <a:ext cx="5431791" cy="747011"/>
              </a:xfrm>
              <a:prstGeom prst="rect">
                <a:avLst/>
              </a:prstGeom>
              <a:noFill/>
            </p:spPr>
            <p:txBody>
              <a:bodyPr wrap="square" rtlCol="0">
                <a:noAutofit/>
              </a:bodyPr>
              <a:lstStyle/>
              <a:p>
                <a:pPr algn="ctr"/>
                <a:r>
                  <a:rPr lang="en-IN" sz="1981" b="1" dirty="0">
                    <a:solidFill>
                      <a:srgbClr val="000000"/>
                    </a:solidFill>
                    <a:latin typeface="Calibri" panose="020F0502020204030204" pitchFamily="34" charset="0"/>
                    <a:ea typeface="Times New Roman" panose="02020603050405020304" pitchFamily="18" charset="0"/>
                    <a:cs typeface="Mangal" panose="02040503050203030202" pitchFamily="18" charset="0"/>
                  </a:rPr>
                  <a:t>BIOSKILLS &amp; BIOENTERPRISES CENTRE</a:t>
                </a:r>
                <a:endParaRPr lang="en-IN" sz="3820" dirty="0">
                  <a:ea typeface="Times New Roman" panose="02020603050405020304" pitchFamily="18" charset="0"/>
                </a:endParaRPr>
              </a:p>
              <a:p>
                <a:pPr algn="ctr"/>
                <a:r>
                  <a:rPr lang="en-IN" sz="1415" dirty="0">
                    <a:ea typeface="Times New Roman" panose="02020603050405020304" pitchFamily="18" charset="0"/>
                  </a:rPr>
                  <a:t>A Centre for learning skills through life sciences </a:t>
                </a:r>
              </a:p>
              <a:p>
                <a:pPr algn="ctr"/>
                <a:r>
                  <a:rPr lang="en-IN" sz="1415" b="1" dirty="0">
                    <a:solidFill>
                      <a:srgbClr val="000000"/>
                    </a:solidFill>
                    <a:latin typeface="Calibri" panose="020F0502020204030204" pitchFamily="34" charset="0"/>
                    <a:ea typeface="Times New Roman" panose="02020603050405020304" pitchFamily="18" charset="0"/>
                    <a:cs typeface="Mangal" panose="02040503050203030202" pitchFamily="18" charset="0"/>
                  </a:rPr>
                  <a:t>MAHARSHI DAYANAND SARASWATI UNIVERSITY AJMER</a:t>
                </a:r>
              </a:p>
              <a:p>
                <a:pPr algn="ctr"/>
                <a:r>
                  <a:rPr lang="en-IN" sz="1415" b="1" dirty="0">
                    <a:solidFill>
                      <a:srgbClr val="000000"/>
                    </a:solidFill>
                    <a:latin typeface="Calibri" panose="020F0502020204030204" pitchFamily="34" charset="0"/>
                    <a:ea typeface="Times New Roman" panose="02020603050405020304" pitchFamily="18" charset="0"/>
                    <a:cs typeface="Mangal" panose="02040503050203030202" pitchFamily="18" charset="0"/>
                  </a:rPr>
                  <a:t>Since 2019</a:t>
                </a:r>
              </a:p>
            </p:txBody>
          </p:sp>
        </p:grpSp>
        <p:sp>
          <p:nvSpPr>
            <p:cNvPr id="6" name="Arc 5">
              <a:extLst>
                <a:ext uri="{FF2B5EF4-FFF2-40B4-BE49-F238E27FC236}">
                  <a16:creationId xmlns:a16="http://schemas.microsoft.com/office/drawing/2014/main" id="{92373D75-2915-4306-BB4C-CDE714EDDF58}"/>
                </a:ext>
              </a:extLst>
            </p:cNvPr>
            <p:cNvSpPr/>
            <p:nvPr/>
          </p:nvSpPr>
          <p:spPr>
            <a:xfrm rot="11036890">
              <a:off x="1899138" y="63658"/>
              <a:ext cx="1297042" cy="770495"/>
            </a:xfrm>
            <a:prstGeom prst="arc">
              <a:avLst>
                <a:gd name="adj1" fmla="val 16200000"/>
                <a:gd name="adj2" fmla="val 21513486"/>
              </a:avLst>
            </a:prstGeom>
            <a:noFill/>
            <a:ln w="12700" cap="flat" cmpd="sng" algn="ctr">
              <a:solidFill>
                <a:sysClr val="windowText" lastClr="000000"/>
              </a:solidFill>
              <a:prstDash val="solid"/>
            </a:ln>
            <a:effectLst/>
          </p:spPr>
          <p:txBody>
            <a:bodyPr rtlCol="0" anchor="ctr"/>
            <a:lstStyle/>
            <a:p>
              <a:endParaRPr lang="en-IN" sz="6532"/>
            </a:p>
          </p:txBody>
        </p:sp>
        <p:sp>
          <p:nvSpPr>
            <p:cNvPr id="7" name="TextBox 70">
              <a:extLst>
                <a:ext uri="{FF2B5EF4-FFF2-40B4-BE49-F238E27FC236}">
                  <a16:creationId xmlns:a16="http://schemas.microsoft.com/office/drawing/2014/main" id="{5D799C5D-8934-4230-BD7B-8F5654DABFCF}"/>
                </a:ext>
              </a:extLst>
            </p:cNvPr>
            <p:cNvSpPr txBox="1"/>
            <p:nvPr/>
          </p:nvSpPr>
          <p:spPr>
            <a:xfrm rot="16200000">
              <a:off x="533484" y="254661"/>
              <a:ext cx="734747" cy="225425"/>
            </a:xfrm>
            <a:prstGeom prst="rect">
              <a:avLst/>
            </a:prstGeom>
            <a:noFill/>
          </p:spPr>
          <p:txBody>
            <a:bodyPr wrap="square" rtlCol="0">
              <a:noAutofit/>
            </a:bodyPr>
            <a:lstStyle/>
            <a:p>
              <a:r>
                <a:rPr lang="en-IN" sz="2547" dirty="0">
                  <a:solidFill>
                    <a:srgbClr val="000000"/>
                  </a:solidFill>
                  <a:latin typeface="Calibri" panose="020F0502020204030204" pitchFamily="34" charset="0"/>
                  <a:ea typeface="Times New Roman" panose="02020603050405020304" pitchFamily="18" charset="0"/>
                  <a:cs typeface="Mangal" panose="02040503050203030202" pitchFamily="18" charset="0"/>
                </a:rPr>
                <a:t>FOR   LIFE</a:t>
              </a:r>
              <a:endParaRPr lang="en-IN" sz="3396" dirty="0">
                <a:ea typeface="Times New Roman" panose="02020603050405020304" pitchFamily="18" charset="0"/>
              </a:endParaRPr>
            </a:p>
          </p:txBody>
        </p:sp>
      </p:grpSp>
      <p:pic>
        <p:nvPicPr>
          <p:cNvPr id="37" name="Picture 36">
            <a:extLst>
              <a:ext uri="{FF2B5EF4-FFF2-40B4-BE49-F238E27FC236}">
                <a16:creationId xmlns:a16="http://schemas.microsoft.com/office/drawing/2014/main" id="{87888BB1-8A37-41EE-A07D-D2CC9A0E9BC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49287" y="4970338"/>
            <a:ext cx="2422915" cy="883102"/>
          </a:xfrm>
          <a:prstGeom prst="rect">
            <a:avLst/>
          </a:prstGeom>
          <a:noFill/>
          <a:ln>
            <a:noFill/>
          </a:ln>
        </p:spPr>
      </p:pic>
      <p:pic>
        <p:nvPicPr>
          <p:cNvPr id="38" name="Picture 37">
            <a:extLst>
              <a:ext uri="{FF2B5EF4-FFF2-40B4-BE49-F238E27FC236}">
                <a16:creationId xmlns:a16="http://schemas.microsoft.com/office/drawing/2014/main" id="{511B9EC7-A27A-421B-9419-0DBD2C4199D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0727" y="1003392"/>
            <a:ext cx="1429143" cy="610939"/>
          </a:xfrm>
          <a:prstGeom prst="rect">
            <a:avLst/>
          </a:prstGeom>
          <a:noFill/>
          <a:ln>
            <a:noFill/>
          </a:ln>
        </p:spPr>
      </p:pic>
      <p:pic>
        <p:nvPicPr>
          <p:cNvPr id="39" name="Picture 38">
            <a:extLst>
              <a:ext uri="{FF2B5EF4-FFF2-40B4-BE49-F238E27FC236}">
                <a16:creationId xmlns:a16="http://schemas.microsoft.com/office/drawing/2014/main" id="{71765C0B-DF72-4C0B-85CB-E19ACD365EF9}"/>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9549" y="4968761"/>
            <a:ext cx="1242532" cy="879988"/>
          </a:xfrm>
          <a:prstGeom prst="rect">
            <a:avLst/>
          </a:prstGeom>
          <a:noFill/>
          <a:ln>
            <a:noFill/>
          </a:ln>
        </p:spPr>
      </p:pic>
      <p:pic>
        <p:nvPicPr>
          <p:cNvPr id="40" name="Picture 39">
            <a:extLst>
              <a:ext uri="{FF2B5EF4-FFF2-40B4-BE49-F238E27FC236}">
                <a16:creationId xmlns:a16="http://schemas.microsoft.com/office/drawing/2014/main" id="{652DFB19-F4E2-47A3-92E7-CDD75A58A401}"/>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42785" y="1006299"/>
            <a:ext cx="1067883" cy="617144"/>
          </a:xfrm>
          <a:prstGeom prst="rect">
            <a:avLst/>
          </a:prstGeom>
          <a:noFill/>
          <a:ln>
            <a:noFill/>
          </a:ln>
        </p:spPr>
      </p:pic>
      <p:pic>
        <p:nvPicPr>
          <p:cNvPr id="41" name="Picture 40">
            <a:extLst>
              <a:ext uri="{FF2B5EF4-FFF2-40B4-BE49-F238E27FC236}">
                <a16:creationId xmlns:a16="http://schemas.microsoft.com/office/drawing/2014/main" id="{3CDA9A3D-4464-4AFD-A665-350792D32E9E}"/>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97430" y="999263"/>
            <a:ext cx="687291" cy="609733"/>
          </a:xfrm>
          <a:prstGeom prst="rect">
            <a:avLst/>
          </a:prstGeom>
          <a:noFill/>
          <a:ln>
            <a:noFill/>
          </a:ln>
        </p:spPr>
      </p:pic>
      <p:pic>
        <p:nvPicPr>
          <p:cNvPr id="42" name="Picture 41">
            <a:extLst>
              <a:ext uri="{FF2B5EF4-FFF2-40B4-BE49-F238E27FC236}">
                <a16:creationId xmlns:a16="http://schemas.microsoft.com/office/drawing/2014/main" id="{F917188A-259A-4E54-AB8F-47D7995B83AF}"/>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57854" y="4970178"/>
            <a:ext cx="1025851" cy="877149"/>
          </a:xfrm>
          <a:prstGeom prst="rect">
            <a:avLst/>
          </a:prstGeom>
          <a:noFill/>
          <a:ln>
            <a:noFill/>
          </a:ln>
        </p:spPr>
      </p:pic>
      <p:pic>
        <p:nvPicPr>
          <p:cNvPr id="43" name="Picture 42">
            <a:extLst>
              <a:ext uri="{FF2B5EF4-FFF2-40B4-BE49-F238E27FC236}">
                <a16:creationId xmlns:a16="http://schemas.microsoft.com/office/drawing/2014/main" id="{D7F9D325-FFA6-4C8B-85B4-EEB5A752A112}"/>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73480" y="4961806"/>
            <a:ext cx="614394" cy="891636"/>
          </a:xfrm>
          <a:prstGeom prst="rect">
            <a:avLst/>
          </a:prstGeom>
          <a:noFill/>
          <a:ln>
            <a:noFill/>
          </a:ln>
        </p:spPr>
      </p:pic>
      <p:pic>
        <p:nvPicPr>
          <p:cNvPr id="45" name="Picture 44">
            <a:extLst>
              <a:ext uri="{FF2B5EF4-FFF2-40B4-BE49-F238E27FC236}">
                <a16:creationId xmlns:a16="http://schemas.microsoft.com/office/drawing/2014/main" id="{23F388D2-9B40-4568-889F-407CBD4DB430}"/>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61065" y="990140"/>
            <a:ext cx="1559660" cy="624190"/>
          </a:xfrm>
          <a:prstGeom prst="rect">
            <a:avLst/>
          </a:prstGeom>
          <a:noFill/>
          <a:ln>
            <a:noFill/>
          </a:ln>
        </p:spPr>
      </p:pic>
      <p:pic>
        <p:nvPicPr>
          <p:cNvPr id="46" name="Picture 45">
            <a:extLst>
              <a:ext uri="{FF2B5EF4-FFF2-40B4-BE49-F238E27FC236}">
                <a16:creationId xmlns:a16="http://schemas.microsoft.com/office/drawing/2014/main" id="{B0253733-573E-4AB2-AFA8-3AC9F0230CE3}"/>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18852" y="1004425"/>
            <a:ext cx="1069430" cy="609733"/>
          </a:xfrm>
          <a:prstGeom prst="rect">
            <a:avLst/>
          </a:prstGeom>
          <a:noFill/>
          <a:ln>
            <a:noFill/>
          </a:ln>
        </p:spPr>
      </p:pic>
      <p:pic>
        <p:nvPicPr>
          <p:cNvPr id="48" name="Picture 47">
            <a:extLst>
              <a:ext uri="{FF2B5EF4-FFF2-40B4-BE49-F238E27FC236}">
                <a16:creationId xmlns:a16="http://schemas.microsoft.com/office/drawing/2014/main" id="{40D9AE74-D782-46C1-9506-7A7F5F6125E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716197" y="4968605"/>
            <a:ext cx="501545" cy="891636"/>
          </a:xfrm>
          <a:prstGeom prst="rect">
            <a:avLst/>
          </a:prstGeom>
        </p:spPr>
      </p:pic>
      <p:pic>
        <p:nvPicPr>
          <p:cNvPr id="50" name="Picture 49">
            <a:extLst>
              <a:ext uri="{FF2B5EF4-FFF2-40B4-BE49-F238E27FC236}">
                <a16:creationId xmlns:a16="http://schemas.microsoft.com/office/drawing/2014/main" id="{7EA99F0F-9A41-47EE-9F3E-D8F68C6B0A77}"/>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1089" t="3269" r="15951" b="16736"/>
          <a:stretch/>
        </p:blipFill>
        <p:spPr>
          <a:xfrm>
            <a:off x="2788282" y="1003917"/>
            <a:ext cx="672782" cy="617144"/>
          </a:xfrm>
          <a:prstGeom prst="rect">
            <a:avLst/>
          </a:prstGeom>
        </p:spPr>
      </p:pic>
      <p:pic>
        <p:nvPicPr>
          <p:cNvPr id="3" name="Picture 2">
            <a:extLst>
              <a:ext uri="{FF2B5EF4-FFF2-40B4-BE49-F238E27FC236}">
                <a16:creationId xmlns:a16="http://schemas.microsoft.com/office/drawing/2014/main" id="{ED4B37E5-A606-43C3-B8BE-F0BB2630EB3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487874" y="4957222"/>
            <a:ext cx="683751" cy="896220"/>
          </a:xfrm>
          <a:prstGeom prst="rect">
            <a:avLst/>
          </a:prstGeom>
        </p:spPr>
      </p:pic>
      <p:sp>
        <p:nvSpPr>
          <p:cNvPr id="47" name="Title 1">
            <a:extLst>
              <a:ext uri="{FF2B5EF4-FFF2-40B4-BE49-F238E27FC236}">
                <a16:creationId xmlns:a16="http://schemas.microsoft.com/office/drawing/2014/main" id="{4E6E0218-0BB6-4D3E-8C48-7D067907B562}"/>
              </a:ext>
            </a:extLst>
          </p:cNvPr>
          <p:cNvSpPr>
            <a:spLocks noGrp="1"/>
          </p:cNvSpPr>
          <p:nvPr>
            <p:ph type="title"/>
          </p:nvPr>
        </p:nvSpPr>
        <p:spPr>
          <a:xfrm>
            <a:off x="232139" y="155448"/>
            <a:ext cx="9441722" cy="739173"/>
          </a:xfrm>
        </p:spPr>
        <p:txBody>
          <a:bodyPr>
            <a:noAutofit/>
          </a:bodyPr>
          <a:lstStyle/>
          <a:p>
            <a:pPr algn="ctr"/>
            <a:r>
              <a:rPr lang="en-IN" sz="3200" b="1" dirty="0"/>
              <a:t>Best Practices</a:t>
            </a:r>
            <a:endParaRPr lang="en-US" sz="3200" b="1" dirty="0"/>
          </a:p>
        </p:txBody>
      </p:sp>
    </p:spTree>
    <p:extLst>
      <p:ext uri="{BB962C8B-B14F-4D97-AF65-F5344CB8AC3E}">
        <p14:creationId xmlns:p14="http://schemas.microsoft.com/office/powerpoint/2010/main" val="34675981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352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365508" y="900814"/>
            <a:ext cx="617189"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367355" y="633165"/>
            <a:ext cx="392156"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Shape 14">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5629" y="636723"/>
            <a:ext cx="3250050"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759583" y="982272"/>
            <a:ext cx="2753090" cy="4560970"/>
          </a:xfrm>
        </p:spPr>
        <p:txBody>
          <a:bodyPr>
            <a:normAutofit/>
          </a:bodyPr>
          <a:lstStyle/>
          <a:p>
            <a:r>
              <a:rPr lang="en-IN" sz="3600" b="1">
                <a:solidFill>
                  <a:srgbClr val="FFFFFF"/>
                </a:solidFill>
              </a:rPr>
              <a:t>Research and Innovation</a:t>
            </a:r>
            <a:endParaRPr lang="en-US" sz="3600" b="1">
              <a:solidFill>
                <a:srgbClr val="FFFFFF"/>
              </a:solidFill>
            </a:endParaRPr>
          </a:p>
        </p:txBody>
      </p:sp>
      <p:sp>
        <p:nvSpPr>
          <p:cNvPr id="17"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982697" y="1352302"/>
            <a:ext cx="5407673"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p:cNvSpPr>
            <a:spLocks noGrp="1"/>
          </p:cNvSpPr>
          <p:nvPr>
            <p:ph idx="1"/>
          </p:nvPr>
        </p:nvSpPr>
        <p:spPr>
          <a:xfrm>
            <a:off x="4129863" y="1484784"/>
            <a:ext cx="5127294" cy="5010444"/>
          </a:xfrm>
        </p:spPr>
        <p:txBody>
          <a:bodyPr anchor="ctr">
            <a:normAutofit lnSpcReduction="10000"/>
          </a:bodyPr>
          <a:lstStyle/>
          <a:p>
            <a:pPr>
              <a:lnSpc>
                <a:spcPct val="90000"/>
              </a:lnSpc>
            </a:pPr>
            <a:r>
              <a:rPr lang="en-US" sz="2000" dirty="0">
                <a:solidFill>
                  <a:srgbClr val="FEFFFF"/>
                </a:solidFill>
              </a:rPr>
              <a:t>Research (Rs. 1.81 crores of Extramural funding (Maximum in the University)</a:t>
            </a:r>
          </a:p>
          <a:p>
            <a:pPr lvl="1">
              <a:lnSpc>
                <a:spcPct val="90000"/>
              </a:lnSpc>
            </a:pPr>
            <a:r>
              <a:rPr lang="en-US" sz="2000" dirty="0">
                <a:solidFill>
                  <a:srgbClr val="FEFFFF"/>
                </a:solidFill>
              </a:rPr>
              <a:t> Only department with national and international  collaborations and part of prestigious Earth Microbiome Project</a:t>
            </a:r>
          </a:p>
          <a:p>
            <a:pPr lvl="1">
              <a:lnSpc>
                <a:spcPct val="90000"/>
              </a:lnSpc>
            </a:pPr>
            <a:r>
              <a:rPr lang="en-US" sz="2000" dirty="0">
                <a:solidFill>
                  <a:srgbClr val="FEFFFF"/>
                </a:solidFill>
              </a:rPr>
              <a:t>First Nationally coordinated project: </a:t>
            </a:r>
            <a:r>
              <a:rPr lang="en-US" sz="2000" dirty="0" err="1">
                <a:solidFill>
                  <a:srgbClr val="FEFFFF"/>
                </a:solidFill>
              </a:rPr>
              <a:t>ProMiC</a:t>
            </a:r>
            <a:endParaRPr lang="en-US" sz="2000" dirty="0">
              <a:solidFill>
                <a:srgbClr val="FEFFFF"/>
              </a:solidFill>
            </a:endParaRPr>
          </a:p>
          <a:p>
            <a:pPr lvl="1">
              <a:lnSpc>
                <a:spcPct val="90000"/>
              </a:lnSpc>
            </a:pPr>
            <a:r>
              <a:rPr lang="en-IN" sz="2000" dirty="0">
                <a:solidFill>
                  <a:srgbClr val="FEFFFF"/>
                </a:solidFill>
              </a:rPr>
              <a:t>Longest running project (13 years) in the University</a:t>
            </a:r>
          </a:p>
          <a:p>
            <a:pPr lvl="1">
              <a:lnSpc>
                <a:spcPct val="90000"/>
              </a:lnSpc>
            </a:pPr>
            <a:r>
              <a:rPr lang="en-IN" sz="2000" dirty="0">
                <a:solidFill>
                  <a:srgbClr val="FEFFFF"/>
                </a:solidFill>
              </a:rPr>
              <a:t>1</a:t>
            </a:r>
            <a:r>
              <a:rPr lang="en-IN" sz="2000" baseline="30000" dirty="0">
                <a:solidFill>
                  <a:srgbClr val="FEFFFF"/>
                </a:solidFill>
              </a:rPr>
              <a:t>st</a:t>
            </a:r>
            <a:r>
              <a:rPr lang="en-IN" sz="2000" dirty="0">
                <a:solidFill>
                  <a:srgbClr val="FEFFFF"/>
                </a:solidFill>
              </a:rPr>
              <a:t> interinstitutional collaborative project (Rs. 46.45 lakh) coordinated by faculty at MDS University Ajmer</a:t>
            </a:r>
          </a:p>
          <a:p>
            <a:pPr lvl="1">
              <a:lnSpc>
                <a:spcPct val="90000"/>
              </a:lnSpc>
            </a:pPr>
            <a:r>
              <a:rPr lang="en-IN" sz="2000" dirty="0">
                <a:solidFill>
                  <a:srgbClr val="FEFFFF"/>
                </a:solidFill>
              </a:rPr>
              <a:t>1</a:t>
            </a:r>
            <a:r>
              <a:rPr lang="en-IN" sz="2000" baseline="30000" dirty="0">
                <a:solidFill>
                  <a:srgbClr val="FEFFFF"/>
                </a:solidFill>
              </a:rPr>
              <a:t>st</a:t>
            </a:r>
            <a:r>
              <a:rPr lang="en-IN" sz="2000" dirty="0">
                <a:solidFill>
                  <a:srgbClr val="FEFFFF"/>
                </a:solidFill>
              </a:rPr>
              <a:t> Interdisciplinary Research Centre of the University and the State too: Algae Biofuel &amp; Biomolecules Centre</a:t>
            </a:r>
          </a:p>
          <a:p>
            <a:pPr lvl="1">
              <a:lnSpc>
                <a:spcPct val="90000"/>
              </a:lnSpc>
            </a:pPr>
            <a:r>
              <a:rPr lang="en-IN" sz="2000" dirty="0">
                <a:solidFill>
                  <a:srgbClr val="FEFFFF"/>
                </a:solidFill>
              </a:rPr>
              <a:t>1</a:t>
            </a:r>
            <a:r>
              <a:rPr lang="en-IN" sz="2000" baseline="30000" dirty="0">
                <a:solidFill>
                  <a:srgbClr val="FEFFFF"/>
                </a:solidFill>
              </a:rPr>
              <a:t>st</a:t>
            </a:r>
            <a:r>
              <a:rPr lang="en-IN" sz="2000" dirty="0">
                <a:solidFill>
                  <a:srgbClr val="FEFFFF"/>
                </a:solidFill>
              </a:rPr>
              <a:t>  and only Private sector (PDA) funded research project of the University (Rs. 50 lakh)</a:t>
            </a:r>
            <a:endParaRPr lang="en-US" sz="2000" dirty="0">
              <a:solidFill>
                <a:srgbClr val="FEFFFF"/>
              </a:solidFill>
            </a:endParaRPr>
          </a:p>
        </p:txBody>
      </p:sp>
      <p:sp>
        <p:nvSpPr>
          <p:cNvPr id="4" name="Slide Number Placeholder 3"/>
          <p:cNvSpPr>
            <a:spLocks noGrp="1"/>
          </p:cNvSpPr>
          <p:nvPr>
            <p:ph type="sldNum" sz="quarter" idx="12"/>
          </p:nvPr>
        </p:nvSpPr>
        <p:spPr>
          <a:xfrm>
            <a:off x="8699944" y="6175188"/>
            <a:ext cx="557213" cy="320040"/>
          </a:xfrm>
        </p:spPr>
        <p:txBody>
          <a:bodyPr>
            <a:normAutofit/>
          </a:bodyPr>
          <a:lstStyle/>
          <a:p>
            <a:pPr>
              <a:spcAft>
                <a:spcPts val="600"/>
              </a:spcAft>
            </a:pPr>
            <a:fld id="{451C0E1C-24F6-42DF-81BA-93E878B603BE}" type="slidenum">
              <a:rPr lang="en-US" sz="900">
                <a:solidFill>
                  <a:srgbClr val="FFFFFF"/>
                </a:solidFill>
              </a:rPr>
              <a:pPr>
                <a:spcAft>
                  <a:spcPts val="600"/>
                </a:spcAft>
              </a:pPr>
              <a:t>47</a:t>
            </a:fld>
            <a:endParaRPr lang="en-US" sz="900">
              <a:solidFill>
                <a:srgbClr val="FFFFFF"/>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352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365508" y="900814"/>
            <a:ext cx="617189"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367355" y="633165"/>
            <a:ext cx="392156"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Shape 18">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5629" y="636723"/>
            <a:ext cx="3250050"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982697" y="1352302"/>
            <a:ext cx="5407673"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p:cNvSpPr>
            <a:spLocks noGrp="1"/>
          </p:cNvSpPr>
          <p:nvPr>
            <p:ph idx="1"/>
          </p:nvPr>
        </p:nvSpPr>
        <p:spPr>
          <a:xfrm>
            <a:off x="4242762" y="1719618"/>
            <a:ext cx="4833426" cy="4334629"/>
          </a:xfrm>
        </p:spPr>
        <p:txBody>
          <a:bodyPr anchor="ctr">
            <a:normAutofit/>
          </a:bodyPr>
          <a:lstStyle/>
          <a:p>
            <a:pPr marL="0" indent="0">
              <a:buNone/>
            </a:pPr>
            <a:r>
              <a:rPr lang="en-IN" sz="3600" dirty="0">
                <a:solidFill>
                  <a:srgbClr val="FEFFFF"/>
                </a:solidFill>
              </a:rPr>
              <a:t>Two Research centres : Nationally recognised and externally funded</a:t>
            </a:r>
          </a:p>
        </p:txBody>
      </p:sp>
      <p:sp>
        <p:nvSpPr>
          <p:cNvPr id="4" name="Slide Number Placeholder 3"/>
          <p:cNvSpPr>
            <a:spLocks noGrp="1"/>
          </p:cNvSpPr>
          <p:nvPr>
            <p:ph type="sldNum" sz="quarter" idx="12"/>
          </p:nvPr>
        </p:nvSpPr>
        <p:spPr>
          <a:xfrm>
            <a:off x="8699944" y="6175188"/>
            <a:ext cx="557213" cy="320040"/>
          </a:xfrm>
        </p:spPr>
        <p:txBody>
          <a:bodyPr>
            <a:normAutofit/>
          </a:bodyPr>
          <a:lstStyle/>
          <a:p>
            <a:pPr>
              <a:spcAft>
                <a:spcPts val="600"/>
              </a:spcAft>
            </a:pPr>
            <a:fld id="{451C0E1C-24F6-42DF-81BA-93E878B603BE}" type="slidenum">
              <a:rPr lang="en-US" sz="900">
                <a:solidFill>
                  <a:srgbClr val="FFFFFF"/>
                </a:solidFill>
              </a:rPr>
              <a:pPr>
                <a:spcAft>
                  <a:spcPts val="600"/>
                </a:spcAft>
              </a:pPr>
              <a:t>48</a:t>
            </a:fld>
            <a:endParaRPr lang="en-US" sz="900">
              <a:solidFill>
                <a:srgbClr val="FFFFFF"/>
              </a:solidFill>
            </a:endParaRPr>
          </a:p>
        </p:txBody>
      </p:sp>
      <p:sp>
        <p:nvSpPr>
          <p:cNvPr id="8" name="Title 1">
            <a:extLst>
              <a:ext uri="{FF2B5EF4-FFF2-40B4-BE49-F238E27FC236}">
                <a16:creationId xmlns:a16="http://schemas.microsoft.com/office/drawing/2014/main" id="{004C3532-8D71-4661-BE92-95F37710C2E6}"/>
              </a:ext>
            </a:extLst>
          </p:cNvPr>
          <p:cNvSpPr txBox="1">
            <a:spLocks/>
          </p:cNvSpPr>
          <p:nvPr/>
        </p:nvSpPr>
        <p:spPr>
          <a:xfrm>
            <a:off x="-879648" y="4869160"/>
            <a:ext cx="9906000" cy="8572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2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87E79-F759-4677-A41D-D6DCF44EA7E3}"/>
              </a:ext>
            </a:extLst>
          </p:cNvPr>
          <p:cNvSpPr>
            <a:spLocks noGrp="1"/>
          </p:cNvSpPr>
          <p:nvPr>
            <p:ph type="title"/>
          </p:nvPr>
        </p:nvSpPr>
        <p:spPr>
          <a:xfrm>
            <a:off x="558898" y="342568"/>
            <a:ext cx="8930605" cy="1057698"/>
          </a:xfr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dk1"/>
          </a:lnRef>
          <a:fillRef idx="3">
            <a:schemeClr val="dk1"/>
          </a:fillRef>
          <a:effectRef idx="3">
            <a:schemeClr val="dk1"/>
          </a:effectRef>
          <a:fontRef idx="minor">
            <a:schemeClr val="lt1"/>
          </a:fontRef>
        </p:style>
        <p:txBody>
          <a:bodyPr/>
          <a:lstStyle/>
          <a:p>
            <a:pPr algn="ctr"/>
            <a:r>
              <a:rPr lang="en-US" sz="2264" b="1" dirty="0"/>
              <a:t>Satellite Centre for Microalgal Biodiversity in Arid Zones of Rajasthan </a:t>
            </a:r>
            <a:br>
              <a:rPr lang="en-US" sz="2264" dirty="0"/>
            </a:br>
            <a:r>
              <a:rPr lang="en-US" sz="1698" dirty="0"/>
              <a:t> (DBT, </a:t>
            </a:r>
            <a:r>
              <a:rPr lang="en-US" sz="1698" dirty="0" err="1"/>
              <a:t>GoI</a:t>
            </a:r>
            <a:r>
              <a:rPr lang="en-US" sz="1698" dirty="0"/>
              <a:t>, ~Rs. 19 lakh) 23.7.1999-31.10.2003</a:t>
            </a:r>
            <a:endParaRPr lang="en-IN" sz="2264" dirty="0"/>
          </a:p>
        </p:txBody>
      </p:sp>
      <p:pic>
        <p:nvPicPr>
          <p:cNvPr id="4" name="Picture 6" descr="prologo">
            <a:extLst>
              <a:ext uri="{FF2B5EF4-FFF2-40B4-BE49-F238E27FC236}">
                <a16:creationId xmlns:a16="http://schemas.microsoft.com/office/drawing/2014/main" id="{D18D9B16-2AC0-4F39-A685-AF0F5A8C119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04220" y="1491362"/>
            <a:ext cx="2468566" cy="283622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130B4167-D794-4BA3-9DB9-AD963DF491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1765" y="4415100"/>
            <a:ext cx="1905381" cy="1439512"/>
          </a:xfrm>
          <a:prstGeom prst="rect">
            <a:avLst/>
          </a:prstGeom>
        </p:spPr>
      </p:pic>
      <p:pic>
        <p:nvPicPr>
          <p:cNvPr id="7" name="Picture 6">
            <a:extLst>
              <a:ext uri="{FF2B5EF4-FFF2-40B4-BE49-F238E27FC236}">
                <a16:creationId xmlns:a16="http://schemas.microsoft.com/office/drawing/2014/main" id="{E308ED7F-C277-40D1-B782-52E2BA9F6F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8468" y="2308384"/>
            <a:ext cx="1875824" cy="1055151"/>
          </a:xfrm>
          <a:prstGeom prst="rect">
            <a:avLst/>
          </a:prstGeom>
        </p:spPr>
      </p:pic>
      <p:pic>
        <p:nvPicPr>
          <p:cNvPr id="9" name="Picture 8">
            <a:extLst>
              <a:ext uri="{FF2B5EF4-FFF2-40B4-BE49-F238E27FC236}">
                <a16:creationId xmlns:a16="http://schemas.microsoft.com/office/drawing/2014/main" id="{A5C0B821-9DBC-4974-BBF0-2D14EBECAF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1767" y="2304796"/>
            <a:ext cx="1895768" cy="1055151"/>
          </a:xfrm>
          <a:prstGeom prst="rect">
            <a:avLst/>
          </a:prstGeom>
        </p:spPr>
      </p:pic>
      <p:pic>
        <p:nvPicPr>
          <p:cNvPr id="11" name="Picture 10">
            <a:extLst>
              <a:ext uri="{FF2B5EF4-FFF2-40B4-BE49-F238E27FC236}">
                <a16:creationId xmlns:a16="http://schemas.microsoft.com/office/drawing/2014/main" id="{FC06A0AE-89FE-4CE6-9264-655E28D9905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28468" y="3363535"/>
            <a:ext cx="1875824" cy="1055151"/>
          </a:xfrm>
          <a:prstGeom prst="rect">
            <a:avLst/>
          </a:prstGeom>
        </p:spPr>
      </p:pic>
      <p:pic>
        <p:nvPicPr>
          <p:cNvPr id="13" name="Picture 12">
            <a:extLst>
              <a:ext uri="{FF2B5EF4-FFF2-40B4-BE49-F238E27FC236}">
                <a16:creationId xmlns:a16="http://schemas.microsoft.com/office/drawing/2014/main" id="{7591792F-2F26-4569-AD3E-12E70EFAA68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18854" y="4418685"/>
            <a:ext cx="894994" cy="1435924"/>
          </a:xfrm>
          <a:prstGeom prst="rect">
            <a:avLst/>
          </a:prstGeom>
        </p:spPr>
      </p:pic>
      <p:pic>
        <p:nvPicPr>
          <p:cNvPr id="15" name="Picture 14">
            <a:extLst>
              <a:ext uri="{FF2B5EF4-FFF2-40B4-BE49-F238E27FC236}">
                <a16:creationId xmlns:a16="http://schemas.microsoft.com/office/drawing/2014/main" id="{6275FC1F-C284-49CB-9389-CD985AE4E8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20734" y="4418686"/>
            <a:ext cx="990444" cy="1435924"/>
          </a:xfrm>
          <a:prstGeom prst="rect">
            <a:avLst/>
          </a:prstGeom>
        </p:spPr>
      </p:pic>
      <p:pic>
        <p:nvPicPr>
          <p:cNvPr id="17" name="Picture 16">
            <a:extLst>
              <a:ext uri="{FF2B5EF4-FFF2-40B4-BE49-F238E27FC236}">
                <a16:creationId xmlns:a16="http://schemas.microsoft.com/office/drawing/2014/main" id="{4D7F79DF-7C7A-45FF-9836-4ADA3E26404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04293" y="4418685"/>
            <a:ext cx="2677474" cy="1435924"/>
          </a:xfrm>
          <a:prstGeom prst="rect">
            <a:avLst/>
          </a:prstGeom>
        </p:spPr>
      </p:pic>
      <p:pic>
        <p:nvPicPr>
          <p:cNvPr id="19" name="Picture 18">
            <a:extLst>
              <a:ext uri="{FF2B5EF4-FFF2-40B4-BE49-F238E27FC236}">
                <a16:creationId xmlns:a16="http://schemas.microsoft.com/office/drawing/2014/main" id="{AD2FA3DB-E53B-4C02-8986-50F039A6D1A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77240" y="3359947"/>
            <a:ext cx="1909909" cy="1057698"/>
          </a:xfrm>
          <a:prstGeom prst="rect">
            <a:avLst/>
          </a:prstGeom>
        </p:spPr>
      </p:pic>
      <p:sp>
        <p:nvSpPr>
          <p:cNvPr id="3" name="TextBox 2">
            <a:extLst>
              <a:ext uri="{FF2B5EF4-FFF2-40B4-BE49-F238E27FC236}">
                <a16:creationId xmlns:a16="http://schemas.microsoft.com/office/drawing/2014/main" id="{B872788B-B9EB-4BC0-BA26-433AEEB862E7}"/>
              </a:ext>
            </a:extLst>
          </p:cNvPr>
          <p:cNvSpPr txBox="1"/>
          <p:nvPr/>
        </p:nvSpPr>
        <p:spPr>
          <a:xfrm>
            <a:off x="1205590" y="6007994"/>
            <a:ext cx="7465826" cy="369332"/>
          </a:xfrm>
          <a:prstGeom prst="rect">
            <a:avLst/>
          </a:prstGeom>
          <a:noFill/>
        </p:spPr>
        <p:txBody>
          <a:bodyPr wrap="none" rtlCol="0">
            <a:spAutoFit/>
          </a:bodyPr>
          <a:lstStyle/>
          <a:p>
            <a:r>
              <a:rPr lang="en-IN" dirty="0"/>
              <a:t>First externally funded major Research Project in Life Science in the University</a:t>
            </a:r>
          </a:p>
        </p:txBody>
      </p:sp>
    </p:spTree>
    <p:extLst>
      <p:ext uri="{BB962C8B-B14F-4D97-AF65-F5344CB8AC3E}">
        <p14:creationId xmlns:p14="http://schemas.microsoft.com/office/powerpoint/2010/main" val="1832851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6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9905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593685"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93680" y="-1"/>
            <a:ext cx="3312317"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221" y="-1"/>
            <a:ext cx="953277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0D3C74-6BD4-44B8-855C-0949AB5126D7}"/>
              </a:ext>
            </a:extLst>
          </p:cNvPr>
          <p:cNvSpPr>
            <a:spLocks noGrp="1"/>
          </p:cNvSpPr>
          <p:nvPr>
            <p:ph type="title"/>
          </p:nvPr>
        </p:nvSpPr>
        <p:spPr>
          <a:xfrm>
            <a:off x="1114424" y="294538"/>
            <a:ext cx="8040460" cy="1033669"/>
          </a:xfrm>
        </p:spPr>
        <p:txBody>
          <a:bodyPr>
            <a:normAutofit/>
          </a:bodyPr>
          <a:lstStyle/>
          <a:p>
            <a:pPr>
              <a:lnSpc>
                <a:spcPct val="90000"/>
              </a:lnSpc>
            </a:pPr>
            <a:r>
              <a:rPr lang="en-IN" sz="3300">
                <a:solidFill>
                  <a:srgbClr val="FFFFFF"/>
                </a:solidFill>
              </a:rPr>
              <a:t>M.Sc. Microbiology &amp; M.Sc. Biotechnology</a:t>
            </a:r>
            <a:br>
              <a:rPr lang="en-IN" sz="3300">
                <a:solidFill>
                  <a:srgbClr val="FFFFFF"/>
                </a:solidFill>
              </a:rPr>
            </a:br>
            <a:r>
              <a:rPr lang="en-IN" sz="3300">
                <a:solidFill>
                  <a:srgbClr val="FFFFFF"/>
                </a:solidFill>
              </a:rPr>
              <a:t>Program Outcome</a:t>
            </a:r>
          </a:p>
        </p:txBody>
      </p:sp>
      <p:sp>
        <p:nvSpPr>
          <p:cNvPr id="3" name="Content Placeholder 2">
            <a:extLst>
              <a:ext uri="{FF2B5EF4-FFF2-40B4-BE49-F238E27FC236}">
                <a16:creationId xmlns:a16="http://schemas.microsoft.com/office/drawing/2014/main" id="{9FA15ADD-56D6-4168-A00B-4F304FDB22C2}"/>
              </a:ext>
            </a:extLst>
          </p:cNvPr>
          <p:cNvSpPr>
            <a:spLocks noGrp="1"/>
          </p:cNvSpPr>
          <p:nvPr>
            <p:ph idx="1"/>
          </p:nvPr>
        </p:nvSpPr>
        <p:spPr>
          <a:xfrm>
            <a:off x="200471" y="1839561"/>
            <a:ext cx="9532775" cy="4980995"/>
          </a:xfrm>
        </p:spPr>
        <p:txBody>
          <a:bodyPr anchor="ctr">
            <a:normAutofit/>
          </a:bodyPr>
          <a:lstStyle/>
          <a:p>
            <a:pPr marL="270510">
              <a:lnSpc>
                <a:spcPct val="90000"/>
              </a:lnSpc>
              <a:spcAft>
                <a:spcPts val="1000"/>
              </a:spcAft>
            </a:pPr>
            <a:r>
              <a:rPr lang="en-US" sz="1400" dirty="0">
                <a:effectLst/>
                <a:latin typeface="Tahoma" panose="020B0604030504040204" pitchFamily="34" charset="0"/>
                <a:ea typeface="Tahoma" panose="020B0604030504040204" pitchFamily="34" charset="0"/>
                <a:cs typeface="Tahoma" panose="020B0604030504040204" pitchFamily="34" charset="0"/>
              </a:rPr>
              <a:t>The students learn Microbiology/</a:t>
            </a:r>
            <a:r>
              <a:rPr lang="en-IN" sz="1400" dirty="0">
                <a:effectLst/>
                <a:latin typeface="Tahoma" panose="020B0604030504040204" pitchFamily="34" charset="0"/>
                <a:ea typeface="Tahoma" panose="020B0604030504040204" pitchFamily="34" charset="0"/>
                <a:cs typeface="Tahoma" panose="020B0604030504040204" pitchFamily="34" charset="0"/>
              </a:rPr>
              <a:t>Biotechnology and allied subjects to the extent that the knowledge and skills learnt may be used in industries, institutes and offices. </a:t>
            </a:r>
            <a:r>
              <a:rPr lang="en-US" sz="1400" dirty="0">
                <a:effectLst/>
                <a:latin typeface="Tahoma" panose="020B0604030504040204" pitchFamily="34" charset="0"/>
                <a:ea typeface="Tahoma" panose="020B0604030504040204" pitchFamily="34" charset="0"/>
                <a:cs typeface="Tahoma" panose="020B0604030504040204" pitchFamily="34" charset="0"/>
              </a:rPr>
              <a:t>Student will have practical skills in using tools, technologies and methods common to biotechnology and allied sciences. </a:t>
            </a:r>
            <a:r>
              <a:rPr lang="en-IN" sz="1400" dirty="0">
                <a:effectLst/>
                <a:latin typeface="Tahoma" panose="020B0604030504040204" pitchFamily="34" charset="0"/>
                <a:ea typeface="Tahoma" panose="020B0604030504040204" pitchFamily="34" charset="0"/>
                <a:cs typeface="Tahoma" panose="020B0604030504040204" pitchFamily="34" charset="0"/>
              </a:rPr>
              <a:t>S/he will learn ethics of research and safety in laboratories.</a:t>
            </a:r>
          </a:p>
          <a:p>
            <a:pPr marL="270510">
              <a:lnSpc>
                <a:spcPct val="90000"/>
              </a:lnSpc>
              <a:spcAft>
                <a:spcPts val="1000"/>
              </a:spcAft>
            </a:pPr>
            <a:r>
              <a:rPr lang="en-US" sz="1400" dirty="0">
                <a:effectLst/>
                <a:latin typeface="Tahoma" panose="020B0604030504040204" pitchFamily="34" charset="0"/>
                <a:ea typeface="Tahoma" panose="020B0604030504040204" pitchFamily="34" charset="0"/>
                <a:cs typeface="Tahoma" panose="020B0604030504040204" pitchFamily="34" charset="0"/>
              </a:rPr>
              <a:t>The student will earn skills for specific technologies through projects, experiments and trainings/ workshops. This exercise is to boost the self confidence and enhance the abilities to</a:t>
            </a:r>
            <a:endParaRPr lang="en-IN" sz="1400" dirty="0">
              <a:effectLst/>
              <a:latin typeface="Tahoma" panose="020B0604030504040204" pitchFamily="34" charset="0"/>
              <a:ea typeface="Tahoma" panose="020B0604030504040204" pitchFamily="34" charset="0"/>
              <a:cs typeface="Tahoma" panose="020B0604030504040204" pitchFamily="34" charset="0"/>
            </a:endParaRPr>
          </a:p>
          <a:p>
            <a:pPr marL="895350" lvl="0" indent="-895350">
              <a:lnSpc>
                <a:spcPct val="90000"/>
              </a:lnSpc>
              <a:buFont typeface="Tahoma" panose="020B0604030504040204" pitchFamily="34" charset="0"/>
              <a:buChar char="-"/>
            </a:pPr>
            <a:r>
              <a:rPr lang="en-US" sz="1400" dirty="0">
                <a:effectLst/>
                <a:latin typeface="Tahoma" panose="020B0604030504040204" pitchFamily="34" charset="0"/>
                <a:ea typeface="Tahoma" panose="020B0604030504040204" pitchFamily="34" charset="0"/>
                <a:cs typeface="Tahoma" panose="020B0604030504040204" pitchFamily="34" charset="0"/>
              </a:rPr>
              <a:t>discuss a problem or subject</a:t>
            </a:r>
            <a:endParaRPr lang="en-IN" sz="1400" dirty="0">
              <a:effectLst/>
              <a:latin typeface="Tahoma" panose="020B0604030504040204" pitchFamily="34" charset="0"/>
              <a:ea typeface="Tahoma" panose="020B0604030504040204" pitchFamily="34" charset="0"/>
              <a:cs typeface="Tahoma" panose="020B0604030504040204" pitchFamily="34" charset="0"/>
            </a:endParaRPr>
          </a:p>
          <a:p>
            <a:pPr marL="895350" lvl="0" indent="-895350">
              <a:lnSpc>
                <a:spcPct val="90000"/>
              </a:lnSpc>
              <a:buFont typeface="Tahoma" panose="020B0604030504040204" pitchFamily="34" charset="0"/>
              <a:buChar char="-"/>
            </a:pPr>
            <a:r>
              <a:rPr lang="en-US" sz="1400" dirty="0">
                <a:effectLst/>
                <a:latin typeface="Tahoma" panose="020B0604030504040204" pitchFamily="34" charset="0"/>
                <a:ea typeface="Tahoma" panose="020B0604030504040204" pitchFamily="34" charset="0"/>
                <a:cs typeface="Tahoma" panose="020B0604030504040204" pitchFamily="34" charset="0"/>
              </a:rPr>
              <a:t>assimilate and conclude the discussion</a:t>
            </a:r>
            <a:endParaRPr lang="en-IN" sz="1400" dirty="0">
              <a:effectLst/>
              <a:latin typeface="Tahoma" panose="020B0604030504040204" pitchFamily="34" charset="0"/>
              <a:ea typeface="Tahoma" panose="020B0604030504040204" pitchFamily="34" charset="0"/>
              <a:cs typeface="Tahoma" panose="020B0604030504040204" pitchFamily="34" charset="0"/>
            </a:endParaRPr>
          </a:p>
          <a:p>
            <a:pPr marL="895350" lvl="0" indent="-895350">
              <a:lnSpc>
                <a:spcPct val="90000"/>
              </a:lnSpc>
              <a:buFont typeface="Tahoma" panose="020B0604030504040204" pitchFamily="34" charset="0"/>
              <a:buChar char="-"/>
            </a:pPr>
            <a:r>
              <a:rPr lang="en-IN" sz="1400" dirty="0">
                <a:effectLst/>
                <a:latin typeface="Tahoma" panose="020B0604030504040204" pitchFamily="34" charset="0"/>
                <a:ea typeface="Tahoma" panose="020B0604030504040204" pitchFamily="34" charset="0"/>
                <a:cs typeface="Tahoma" panose="020B0604030504040204" pitchFamily="34" charset="0"/>
              </a:rPr>
              <a:t>carry out a complete scientific work process independently using appropriate statistical design and tools</a:t>
            </a:r>
          </a:p>
          <a:p>
            <a:pPr marL="895350" lvl="0" indent="-895350">
              <a:lnSpc>
                <a:spcPct val="90000"/>
              </a:lnSpc>
              <a:buFont typeface="Tahoma" panose="020B0604030504040204" pitchFamily="34" charset="0"/>
              <a:buChar char="-"/>
            </a:pPr>
            <a:r>
              <a:rPr lang="en-IN" sz="1400" dirty="0">
                <a:effectLst/>
                <a:latin typeface="Tahoma" panose="020B0604030504040204" pitchFamily="34" charset="0"/>
                <a:ea typeface="Tahoma" panose="020B0604030504040204" pitchFamily="34" charset="0"/>
                <a:cs typeface="Tahoma" panose="020B0604030504040204" pitchFamily="34" charset="0"/>
              </a:rPr>
              <a:t>critically evaluate methods and interpret results</a:t>
            </a:r>
          </a:p>
          <a:p>
            <a:pPr marL="895350" lvl="0" indent="-895350">
              <a:lnSpc>
                <a:spcPct val="90000"/>
              </a:lnSpc>
              <a:buFont typeface="Tahoma" panose="020B0604030504040204" pitchFamily="34" charset="0"/>
              <a:buChar char="-"/>
            </a:pPr>
            <a:r>
              <a:rPr lang="en-IN" sz="1400" dirty="0">
                <a:effectLst/>
                <a:latin typeface="Tahoma" panose="020B0604030504040204" pitchFamily="34" charset="0"/>
                <a:ea typeface="Tahoma" panose="020B0604030504040204" pitchFamily="34" charset="0"/>
                <a:cs typeface="Tahoma" panose="020B0604030504040204" pitchFamily="34" charset="0"/>
              </a:rPr>
              <a:t>Communicate scientific information to the general public and fraternity of biotechnologists by writing well structured reports and scientific publications and making posters and oral presentations</a:t>
            </a:r>
          </a:p>
          <a:p>
            <a:pPr marL="895350" lvl="0" indent="-895350">
              <a:lnSpc>
                <a:spcPct val="90000"/>
              </a:lnSpc>
              <a:buFont typeface="Tahoma" panose="020B0604030504040204" pitchFamily="34" charset="0"/>
              <a:buChar char="-"/>
            </a:pPr>
            <a:r>
              <a:rPr lang="en-US" sz="1400" dirty="0">
                <a:effectLst/>
                <a:latin typeface="Tahoma" panose="020B0604030504040204" pitchFamily="34" charset="0"/>
                <a:ea typeface="Tahoma" panose="020B0604030504040204" pitchFamily="34" charset="0"/>
                <a:cs typeface="Tahoma" panose="020B0604030504040204" pitchFamily="34" charset="0"/>
              </a:rPr>
              <a:t>use ICT for learning, organizing and analyzing data and presenting the information</a:t>
            </a:r>
            <a:endParaRPr lang="en-IN" sz="1400" dirty="0">
              <a:effectLst/>
              <a:latin typeface="Tahoma" panose="020B0604030504040204" pitchFamily="34" charset="0"/>
              <a:ea typeface="Tahoma" panose="020B0604030504040204" pitchFamily="34" charset="0"/>
              <a:cs typeface="Tahoma" panose="020B0604030504040204" pitchFamily="34" charset="0"/>
            </a:endParaRPr>
          </a:p>
          <a:p>
            <a:pPr marL="895350" lvl="0" indent="-895350">
              <a:lnSpc>
                <a:spcPct val="90000"/>
              </a:lnSpc>
              <a:buFont typeface="Tahoma" panose="020B0604030504040204" pitchFamily="34" charset="0"/>
              <a:buChar char="-"/>
            </a:pPr>
            <a:r>
              <a:rPr lang="en-US" sz="1400" dirty="0">
                <a:effectLst/>
                <a:latin typeface="Tahoma" panose="020B0604030504040204" pitchFamily="34" charset="0"/>
                <a:ea typeface="Tahoma" panose="020B0604030504040204" pitchFamily="34" charset="0"/>
                <a:cs typeface="Tahoma" panose="020B0604030504040204" pitchFamily="34" charset="0"/>
              </a:rPr>
              <a:t>solve problems through computational thinking</a:t>
            </a:r>
            <a:endParaRPr lang="en-IN" sz="1400" dirty="0">
              <a:effectLst/>
              <a:latin typeface="Tahoma" panose="020B0604030504040204" pitchFamily="34" charset="0"/>
              <a:ea typeface="Tahoma" panose="020B0604030504040204" pitchFamily="34" charset="0"/>
              <a:cs typeface="Tahoma" panose="020B0604030504040204" pitchFamily="34" charset="0"/>
            </a:endParaRPr>
          </a:p>
          <a:p>
            <a:pPr marL="895350" lvl="0" indent="-895350">
              <a:lnSpc>
                <a:spcPct val="90000"/>
              </a:lnSpc>
              <a:buFont typeface="Tahoma" panose="020B0604030504040204" pitchFamily="34" charset="0"/>
              <a:buChar char="-"/>
            </a:pPr>
            <a:r>
              <a:rPr lang="en-US" sz="1400" dirty="0">
                <a:effectLst/>
                <a:latin typeface="Tahoma" panose="020B0604030504040204" pitchFamily="34" charset="0"/>
                <a:ea typeface="Tahoma" panose="020B0604030504040204" pitchFamily="34" charset="0"/>
                <a:cs typeface="Tahoma" panose="020B0604030504040204" pitchFamily="34" charset="0"/>
              </a:rPr>
              <a:t>learn through seeing, experiencing, interacting and doing</a:t>
            </a:r>
            <a:endParaRPr lang="en-IN" sz="1400" dirty="0">
              <a:effectLst/>
              <a:latin typeface="Tahoma" panose="020B0604030504040204" pitchFamily="34" charset="0"/>
              <a:ea typeface="Tahoma" panose="020B0604030504040204" pitchFamily="34" charset="0"/>
              <a:cs typeface="Tahoma" panose="020B0604030504040204" pitchFamily="34" charset="0"/>
            </a:endParaRPr>
          </a:p>
          <a:p>
            <a:pPr marL="895350" lvl="0" indent="-895350">
              <a:lnSpc>
                <a:spcPct val="90000"/>
              </a:lnSpc>
              <a:buFont typeface="Tahoma" panose="020B0604030504040204" pitchFamily="34" charset="0"/>
              <a:buChar char="-"/>
            </a:pPr>
            <a:r>
              <a:rPr lang="en-US" sz="1400" dirty="0">
                <a:effectLst/>
                <a:latin typeface="Tahoma" panose="020B0604030504040204" pitchFamily="34" charset="0"/>
                <a:ea typeface="Tahoma" panose="020B0604030504040204" pitchFamily="34" charset="0"/>
                <a:cs typeface="Tahoma" panose="020B0604030504040204" pitchFamily="34" charset="0"/>
              </a:rPr>
              <a:t>interact and give back to the society through trusteeship</a:t>
            </a:r>
            <a:endParaRPr lang="en-IN" sz="1400" dirty="0">
              <a:effectLst/>
              <a:latin typeface="Tahoma" panose="020B0604030504040204" pitchFamily="34" charset="0"/>
              <a:ea typeface="Tahoma" panose="020B0604030504040204" pitchFamily="34" charset="0"/>
              <a:cs typeface="Tahoma" panose="020B0604030504040204" pitchFamily="34" charset="0"/>
            </a:endParaRPr>
          </a:p>
          <a:p>
            <a:pPr marL="895350" lvl="0" indent="-895350">
              <a:lnSpc>
                <a:spcPct val="90000"/>
              </a:lnSpc>
              <a:buFont typeface="Tahoma" panose="020B0604030504040204" pitchFamily="34" charset="0"/>
              <a:buChar char="-"/>
            </a:pPr>
            <a:r>
              <a:rPr lang="en-US" sz="1400" dirty="0">
                <a:effectLst/>
                <a:latin typeface="Tahoma" panose="020B0604030504040204" pitchFamily="34" charset="0"/>
                <a:ea typeface="Tahoma" panose="020B0604030504040204" pitchFamily="34" charset="0"/>
                <a:cs typeface="Tahoma" panose="020B0604030504040204" pitchFamily="34" charset="0"/>
              </a:rPr>
              <a:t>working as a team member and team leader</a:t>
            </a:r>
            <a:endParaRPr lang="en-IN" sz="1400" dirty="0">
              <a:effectLst/>
              <a:latin typeface="Tahoma" panose="020B0604030504040204" pitchFamily="34" charset="0"/>
              <a:ea typeface="Tahoma" panose="020B0604030504040204" pitchFamily="34" charset="0"/>
              <a:cs typeface="Tahoma" panose="020B0604030504040204" pitchFamily="34" charset="0"/>
            </a:endParaRPr>
          </a:p>
          <a:p>
            <a:pPr marL="0" indent="0">
              <a:lnSpc>
                <a:spcPct val="90000"/>
              </a:lnSpc>
              <a:buNone/>
            </a:pPr>
            <a:endParaRPr lang="en-IN" sz="14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1E3AA5EB-68A8-41E8-A1BE-E7871517C660}"/>
              </a:ext>
            </a:extLst>
          </p:cNvPr>
          <p:cNvSpPr>
            <a:spLocks noGrp="1"/>
          </p:cNvSpPr>
          <p:nvPr>
            <p:ph type="sldNum" sz="quarter" idx="12"/>
          </p:nvPr>
        </p:nvSpPr>
        <p:spPr>
          <a:xfrm>
            <a:off x="9509760" y="6455431"/>
            <a:ext cx="362304" cy="365125"/>
          </a:xfrm>
        </p:spPr>
        <p:txBody>
          <a:bodyPr>
            <a:normAutofit/>
          </a:bodyPr>
          <a:lstStyle/>
          <a:p>
            <a:pPr>
              <a:spcAft>
                <a:spcPts val="600"/>
              </a:spcAft>
            </a:pPr>
            <a:fld id="{451C0E1C-24F6-42DF-81BA-93E878B603BE}" type="slidenum">
              <a:rPr lang="en-US" sz="1000">
                <a:solidFill>
                  <a:schemeClr val="tx1">
                    <a:lumMod val="50000"/>
                    <a:lumOff val="50000"/>
                  </a:schemeClr>
                </a:solidFill>
              </a:rPr>
              <a:pPr>
                <a:spcAft>
                  <a:spcPts val="600"/>
                </a:spcAft>
              </a:pPr>
              <a:t>5</a:t>
            </a:fld>
            <a:endParaRPr lang="en-US" sz="1000">
              <a:solidFill>
                <a:schemeClr val="tx1">
                  <a:lumMod val="50000"/>
                  <a:lumOff val="50000"/>
                </a:schemeClr>
              </a:solidFill>
            </a:endParaRPr>
          </a:p>
        </p:txBody>
      </p:sp>
      <p:sp>
        <p:nvSpPr>
          <p:cNvPr id="5" name="Rectangle 2">
            <a:extLst>
              <a:ext uri="{FF2B5EF4-FFF2-40B4-BE49-F238E27FC236}">
                <a16:creationId xmlns:a16="http://schemas.microsoft.com/office/drawing/2014/main" id="{FEA1383E-9770-43EF-82C3-C4DC38E56C95}"/>
              </a:ext>
            </a:extLst>
          </p:cNvPr>
          <p:cNvSpPr>
            <a:spLocks noChangeArrowheads="1"/>
          </p:cNvSpPr>
          <p:nvPr/>
        </p:nvSpPr>
        <p:spPr bwMode="auto">
          <a:xfrm>
            <a:off x="0" y="-1"/>
            <a:ext cx="1358240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IN"/>
          </a:p>
        </p:txBody>
      </p:sp>
    </p:spTree>
    <p:extLst>
      <p:ext uri="{BB962C8B-B14F-4D97-AF65-F5344CB8AC3E}">
        <p14:creationId xmlns:p14="http://schemas.microsoft.com/office/powerpoint/2010/main" val="21025653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658E-07C0-404A-9DB5-6A5653E154E9}"/>
              </a:ext>
            </a:extLst>
          </p:cNvPr>
          <p:cNvSpPr>
            <a:spLocks noGrp="1"/>
          </p:cNvSpPr>
          <p:nvPr>
            <p:ph type="title"/>
          </p:nvPr>
        </p:nvSpPr>
        <p:spPr>
          <a:xfrm>
            <a:off x="2203975" y="1183275"/>
            <a:ext cx="5498050" cy="808537"/>
          </a:xfr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a:lstStyle/>
          <a:p>
            <a:pPr algn="ctr"/>
            <a:r>
              <a:rPr lang="en-US" sz="2264" b="1" dirty="0" err="1"/>
              <a:t>Prosthecate</a:t>
            </a:r>
            <a:r>
              <a:rPr lang="en-US" sz="2264" b="1" dirty="0"/>
              <a:t> Bacteria &amp; Micrococcus Centre </a:t>
            </a:r>
            <a:br>
              <a:rPr lang="en-US" sz="2264" dirty="0"/>
            </a:br>
            <a:r>
              <a:rPr lang="en-US" sz="1415" dirty="0"/>
              <a:t>(</a:t>
            </a:r>
            <a:r>
              <a:rPr lang="en-US" sz="1415" dirty="0" err="1"/>
              <a:t>MoEF</a:t>
            </a:r>
            <a:r>
              <a:rPr lang="en-US" sz="1415" dirty="0"/>
              <a:t>, GOI, ~Rs. 30 lakh) 25.3.2000-31.3.12</a:t>
            </a:r>
            <a:endParaRPr lang="en-IN" sz="2264" dirty="0"/>
          </a:p>
        </p:txBody>
      </p:sp>
      <p:graphicFrame>
        <p:nvGraphicFramePr>
          <p:cNvPr id="4" name="Object 3">
            <a:extLst>
              <a:ext uri="{FF2B5EF4-FFF2-40B4-BE49-F238E27FC236}">
                <a16:creationId xmlns:a16="http://schemas.microsoft.com/office/drawing/2014/main" id="{5162BF3E-EE49-44F7-9ABA-9FB3A91AE7A2}"/>
              </a:ext>
            </a:extLst>
          </p:cNvPr>
          <p:cNvGraphicFramePr>
            <a:graphicFrameLocks noChangeAspect="1"/>
          </p:cNvGraphicFramePr>
          <p:nvPr/>
        </p:nvGraphicFramePr>
        <p:xfrm>
          <a:off x="3323013" y="2308384"/>
          <a:ext cx="3152170" cy="2860198"/>
        </p:xfrm>
        <a:graphic>
          <a:graphicData uri="http://schemas.openxmlformats.org/presentationml/2006/ole">
            <mc:AlternateContent xmlns:mc="http://schemas.openxmlformats.org/markup-compatibility/2006">
              <mc:Choice xmlns:v="urn:schemas-microsoft-com:vml" Requires="v">
                <p:oleObj spid="_x0000_s14352" r:id="rId3" imgW="1449000" imgH="1213920" progId="">
                  <p:embed/>
                </p:oleObj>
              </mc:Choice>
              <mc:Fallback>
                <p:oleObj r:id="rId3" imgW="1449000" imgH="1213920" progId="">
                  <p:embed/>
                  <p:pic>
                    <p:nvPicPr>
                      <p:cNvPr id="4" name="Object 3">
                        <a:extLst>
                          <a:ext uri="{FF2B5EF4-FFF2-40B4-BE49-F238E27FC236}">
                            <a16:creationId xmlns:a16="http://schemas.microsoft.com/office/drawing/2014/main" id="{5162BF3E-EE49-44F7-9ABA-9FB3A91AE7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3013" y="2308384"/>
                        <a:ext cx="3152170" cy="2860198"/>
                      </a:xfrm>
                      <a:prstGeom prst="rect">
                        <a:avLst/>
                      </a:prstGeom>
                      <a:noFill/>
                      <a:ln>
                        <a:noFill/>
                      </a:ln>
                    </p:spPr>
                  </p:pic>
                </p:oleObj>
              </mc:Fallback>
            </mc:AlternateContent>
          </a:graphicData>
        </a:graphic>
      </p:graphicFrame>
      <p:sp>
        <p:nvSpPr>
          <p:cNvPr id="5" name="TextBox 4">
            <a:extLst>
              <a:ext uri="{FF2B5EF4-FFF2-40B4-BE49-F238E27FC236}">
                <a16:creationId xmlns:a16="http://schemas.microsoft.com/office/drawing/2014/main" id="{B52A0F40-E63C-4EBB-8EC3-2EBAC3492193}"/>
              </a:ext>
            </a:extLst>
          </p:cNvPr>
          <p:cNvSpPr txBox="1"/>
          <p:nvPr/>
        </p:nvSpPr>
        <p:spPr>
          <a:xfrm>
            <a:off x="110566" y="5949280"/>
            <a:ext cx="9577064" cy="646331"/>
          </a:xfrm>
          <a:prstGeom prst="rect">
            <a:avLst/>
          </a:prstGeom>
          <a:noFill/>
        </p:spPr>
        <p:txBody>
          <a:bodyPr wrap="square">
            <a:spAutoFit/>
          </a:bodyPr>
          <a:lstStyle/>
          <a:p>
            <a:pPr lvl="1" algn="ctr"/>
            <a:r>
              <a:rPr lang="en-IN" dirty="0" err="1">
                <a:solidFill>
                  <a:schemeClr val="tx2"/>
                </a:solidFill>
              </a:rPr>
              <a:t>Prosthecate</a:t>
            </a:r>
            <a:r>
              <a:rPr lang="en-IN" dirty="0">
                <a:solidFill>
                  <a:schemeClr val="tx2"/>
                </a:solidFill>
              </a:rPr>
              <a:t> Bacteria &amp; Micrococcus Centre under All India Coordinated Project on Taxonomy of Ministry of Environment &amp; Forests, Government of India (Rs. 33 lakh: 2000-2013)</a:t>
            </a:r>
          </a:p>
        </p:txBody>
      </p:sp>
      <p:sp>
        <p:nvSpPr>
          <p:cNvPr id="6" name="TextBox 5">
            <a:extLst>
              <a:ext uri="{FF2B5EF4-FFF2-40B4-BE49-F238E27FC236}">
                <a16:creationId xmlns:a16="http://schemas.microsoft.com/office/drawing/2014/main" id="{6FF50E96-5BAC-4FB5-9A31-A4C340948B1D}"/>
              </a:ext>
            </a:extLst>
          </p:cNvPr>
          <p:cNvSpPr txBox="1"/>
          <p:nvPr/>
        </p:nvSpPr>
        <p:spPr>
          <a:xfrm>
            <a:off x="416496" y="332656"/>
            <a:ext cx="9271134" cy="369332"/>
          </a:xfrm>
          <a:prstGeom prst="rect">
            <a:avLst/>
          </a:prstGeom>
          <a:noFill/>
        </p:spPr>
        <p:txBody>
          <a:bodyPr wrap="square" rtlCol="0">
            <a:spAutoFit/>
          </a:bodyPr>
          <a:lstStyle/>
          <a:p>
            <a:pPr algn="ctr"/>
            <a:r>
              <a:rPr lang="en-IN" dirty="0"/>
              <a:t>Longest running Major Research Project of the University</a:t>
            </a:r>
          </a:p>
        </p:txBody>
      </p:sp>
    </p:spTree>
    <p:extLst>
      <p:ext uri="{BB962C8B-B14F-4D97-AF65-F5344CB8AC3E}">
        <p14:creationId xmlns:p14="http://schemas.microsoft.com/office/powerpoint/2010/main" val="1786353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261D2-7E04-4BDC-A282-6689CDEF039C}"/>
              </a:ext>
            </a:extLst>
          </p:cNvPr>
          <p:cNvSpPr>
            <a:spLocks noGrp="1"/>
          </p:cNvSpPr>
          <p:nvPr>
            <p:ph type="title"/>
          </p:nvPr>
        </p:nvSpPr>
        <p:spPr>
          <a:xfrm>
            <a:off x="4232920" y="0"/>
            <a:ext cx="5351524" cy="1286160"/>
          </a:xfrm>
        </p:spPr>
        <p:txBody>
          <a:bodyPr anchor="b">
            <a:normAutofit/>
          </a:bodyPr>
          <a:lstStyle/>
          <a:p>
            <a:pPr>
              <a:lnSpc>
                <a:spcPct val="90000"/>
              </a:lnSpc>
            </a:pPr>
            <a:r>
              <a:rPr lang="en-IN" sz="4100" dirty="0"/>
              <a:t>Competence of the Permanent Faculty</a:t>
            </a:r>
          </a:p>
        </p:txBody>
      </p:sp>
      <p:sp>
        <p:nvSpPr>
          <p:cNvPr id="3" name="Content Placeholder 2">
            <a:extLst>
              <a:ext uri="{FF2B5EF4-FFF2-40B4-BE49-F238E27FC236}">
                <a16:creationId xmlns:a16="http://schemas.microsoft.com/office/drawing/2014/main" id="{718DDE3F-B36C-405D-9AF9-6B3CC6A57072}"/>
              </a:ext>
            </a:extLst>
          </p:cNvPr>
          <p:cNvSpPr>
            <a:spLocks noGrp="1"/>
          </p:cNvSpPr>
          <p:nvPr>
            <p:ph idx="1"/>
          </p:nvPr>
        </p:nvSpPr>
        <p:spPr>
          <a:xfrm>
            <a:off x="3766417" y="1302555"/>
            <a:ext cx="6139563" cy="5555445"/>
          </a:xfrm>
        </p:spPr>
        <p:txBody>
          <a:bodyPr>
            <a:normAutofit fontScale="92500"/>
          </a:bodyPr>
          <a:lstStyle/>
          <a:p>
            <a:pPr>
              <a:lnSpc>
                <a:spcPct val="90000"/>
              </a:lnSpc>
              <a:spcBef>
                <a:spcPts val="0"/>
              </a:spcBef>
              <a:spcAft>
                <a:spcPts val="600"/>
              </a:spcAft>
            </a:pPr>
            <a:r>
              <a:rPr lang="en-US" sz="1400" dirty="0">
                <a:latin typeface="Tahoma" panose="020B0604030504040204" pitchFamily="34" charset="0"/>
                <a:ea typeface="Tahoma" panose="020B0604030504040204" pitchFamily="34" charset="0"/>
                <a:cs typeface="Tahoma" panose="020B0604030504040204" pitchFamily="34" charset="0"/>
              </a:rPr>
              <a:t>Average Thompson Reuter journal impact factor for the “journals published in” is 1.038 that excludes paper in Nature as part of The Earth Microbiome Project, including this paper the average IF is 1.995.</a:t>
            </a:r>
          </a:p>
          <a:p>
            <a:pPr>
              <a:lnSpc>
                <a:spcPct val="90000"/>
              </a:lnSpc>
              <a:spcBef>
                <a:spcPts val="0"/>
              </a:spcBef>
              <a:spcAft>
                <a:spcPts val="600"/>
              </a:spcAft>
            </a:pPr>
            <a:r>
              <a:rPr lang="en-US" sz="1400" dirty="0">
                <a:latin typeface="Tahoma" panose="020B0604030504040204" pitchFamily="34" charset="0"/>
                <a:ea typeface="Tahoma" panose="020B0604030504040204" pitchFamily="34" charset="0"/>
                <a:cs typeface="Tahoma" panose="020B0604030504040204" pitchFamily="34" charset="0"/>
              </a:rPr>
              <a:t>Post-Doctoral Research Associate, Biorefining and Carbon Cycling Program, Department of Biological and Agricultural Engineering, The University of Georgia, Athens GA 30602.</a:t>
            </a:r>
          </a:p>
          <a:p>
            <a:pPr marL="342900" lvl="0" indent="-342900">
              <a:lnSpc>
                <a:spcPct val="90000"/>
              </a:lnSpc>
              <a:spcBef>
                <a:spcPts val="0"/>
              </a:spcBef>
              <a:spcAft>
                <a:spcPts val="600"/>
              </a:spcAft>
              <a:buFont typeface="Symbol" panose="05050102010706020507" pitchFamily="18" charset="2"/>
              <a:buChar char=""/>
            </a:pPr>
            <a:r>
              <a:rPr lang="en-US" sz="1400" b="1" dirty="0">
                <a:effectLst/>
                <a:latin typeface="Tahoma" panose="020B0604030504040204" pitchFamily="34" charset="0"/>
                <a:ea typeface="Tahoma" panose="020B0604030504040204" pitchFamily="34" charset="0"/>
                <a:cs typeface="Tahoma" panose="020B0604030504040204" pitchFamily="34" charset="0"/>
              </a:rPr>
              <a:t>Amongst Top 25 of Science Direct </a:t>
            </a:r>
            <a:r>
              <a:rPr lang="en-US" sz="1400" dirty="0">
                <a:effectLst/>
                <a:latin typeface="Tahoma" panose="020B0604030504040204" pitchFamily="34" charset="0"/>
                <a:ea typeface="Tahoma" panose="020B0604030504040204" pitchFamily="34" charset="0"/>
                <a:cs typeface="Tahoma" panose="020B0604030504040204" pitchFamily="34" charset="0"/>
              </a:rPr>
              <a:t>Science Direct listed </a:t>
            </a:r>
            <a:r>
              <a:rPr lang="en-US" sz="1400" u="sng" dirty="0">
                <a:effectLst/>
                <a:latin typeface="Tahoma" panose="020B0604030504040204" pitchFamily="34" charset="0"/>
                <a:ea typeface="Tahoma" panose="020B0604030504040204" pitchFamily="34" charset="0"/>
                <a:cs typeface="Tahoma" panose="020B0604030504040204" pitchFamily="34" charset="0"/>
                <a:hlinkClick r:id="rId2"/>
              </a:rPr>
              <a:t>Microalgae cultivation in a wastewater dominated by carpet mill effluents for biofuel applications</a:t>
            </a:r>
            <a:endParaRPr lang="en-US" sz="1400" u="sng" dirty="0">
              <a:effectLst/>
              <a:latin typeface="Tahoma" panose="020B0604030504040204" pitchFamily="34" charset="0"/>
              <a:ea typeface="Tahoma" panose="020B0604030504040204" pitchFamily="34" charset="0"/>
              <a:cs typeface="Tahoma" panose="020B0604030504040204" pitchFamily="34" charset="0"/>
            </a:endParaRPr>
          </a:p>
          <a:p>
            <a:pPr marL="342900" lvl="0" indent="-342900">
              <a:lnSpc>
                <a:spcPct val="90000"/>
              </a:lnSpc>
              <a:spcBef>
                <a:spcPts val="0"/>
              </a:spcBef>
              <a:spcAft>
                <a:spcPts val="600"/>
              </a:spcAft>
              <a:buFont typeface="Symbol" panose="05050102010706020507" pitchFamily="18" charset="2"/>
              <a:buChar char=""/>
            </a:pPr>
            <a:r>
              <a:rPr lang="en-GB" sz="1400" b="1" dirty="0">
                <a:effectLst/>
                <a:latin typeface="Tahoma" panose="020B0604030504040204" pitchFamily="34" charset="0"/>
                <a:ea typeface="Tahoma" panose="020B0604030504040204" pitchFamily="34" charset="0"/>
                <a:cs typeface="Tahoma" panose="020B0604030504040204" pitchFamily="34" charset="0"/>
              </a:rPr>
              <a:t>Third best paper award</a:t>
            </a:r>
            <a:r>
              <a:rPr lang="en-GB" sz="1400" dirty="0">
                <a:effectLst/>
                <a:latin typeface="Tahoma" panose="020B0604030504040204" pitchFamily="34" charset="0"/>
                <a:ea typeface="Tahoma" panose="020B0604030504040204" pitchFamily="34" charset="0"/>
                <a:cs typeface="Tahoma" panose="020B0604030504040204" pitchFamily="34" charset="0"/>
              </a:rPr>
              <a:t> by International Journal of Molecular Science, 2013 </a:t>
            </a:r>
            <a:r>
              <a:rPr lang="en-IN" sz="1400" dirty="0">
                <a:effectLst/>
                <a:latin typeface="Tahoma" panose="020B0604030504040204" pitchFamily="34" charset="0"/>
                <a:ea typeface="Tahoma" panose="020B0604030504040204" pitchFamily="34" charset="0"/>
                <a:cs typeface="Tahoma" panose="020B0604030504040204" pitchFamily="34" charset="0"/>
              </a:rPr>
              <a:t> </a:t>
            </a:r>
          </a:p>
          <a:p>
            <a:pPr marL="342900" lvl="0" indent="-342900">
              <a:lnSpc>
                <a:spcPct val="90000"/>
              </a:lnSpc>
              <a:spcBef>
                <a:spcPts val="0"/>
              </a:spcBef>
              <a:spcAft>
                <a:spcPts val="600"/>
              </a:spcAft>
              <a:buFont typeface="Symbol" panose="05050102010706020507" pitchFamily="18" charset="2"/>
              <a:buChar char=""/>
            </a:pPr>
            <a:r>
              <a:rPr lang="en-GB" sz="1400" b="1" dirty="0">
                <a:effectLst/>
                <a:latin typeface="Tahoma" panose="020B0604030504040204" pitchFamily="34" charset="0"/>
                <a:ea typeface="Tahoma" panose="020B0604030504040204" pitchFamily="34" charset="0"/>
                <a:cs typeface="Tahoma" panose="020B0604030504040204" pitchFamily="34" charset="0"/>
              </a:rPr>
              <a:t>Rotary Club Ajmer Metro Certificate of Appreciation </a:t>
            </a:r>
            <a:r>
              <a:rPr lang="en-GB" sz="1400" dirty="0">
                <a:effectLst/>
                <a:latin typeface="Tahoma" panose="020B0604030504040204" pitchFamily="34" charset="0"/>
                <a:ea typeface="Tahoma" panose="020B0604030504040204" pitchFamily="34" charset="0"/>
                <a:cs typeface="Tahoma" panose="020B0604030504040204" pitchFamily="34" charset="0"/>
              </a:rPr>
              <a:t>for outstanding performance in the field of education 2016</a:t>
            </a:r>
            <a:r>
              <a:rPr lang="en-GB" sz="1400" b="1" dirty="0">
                <a:effectLst/>
                <a:latin typeface="Tahoma" panose="020B0604030504040204" pitchFamily="34" charset="0"/>
                <a:ea typeface="Tahoma" panose="020B0604030504040204" pitchFamily="34" charset="0"/>
                <a:cs typeface="Tahoma" panose="020B0604030504040204" pitchFamily="34" charset="0"/>
              </a:rPr>
              <a:t> </a:t>
            </a:r>
            <a:endParaRPr lang="en-IN" sz="1400" dirty="0">
              <a:effectLst/>
              <a:latin typeface="Tahoma" panose="020B0604030504040204" pitchFamily="34" charset="0"/>
              <a:ea typeface="Tahoma" panose="020B0604030504040204" pitchFamily="34" charset="0"/>
              <a:cs typeface="Tahoma" panose="020B0604030504040204" pitchFamily="34" charset="0"/>
            </a:endParaRPr>
          </a:p>
          <a:p>
            <a:pPr marL="342900" lvl="0" indent="-342900">
              <a:lnSpc>
                <a:spcPct val="90000"/>
              </a:lnSpc>
              <a:spcBef>
                <a:spcPts val="0"/>
              </a:spcBef>
              <a:spcAft>
                <a:spcPts val="600"/>
              </a:spcAft>
              <a:buFont typeface="Symbol" panose="05050102010706020507" pitchFamily="18" charset="2"/>
              <a:buChar char=""/>
            </a:pPr>
            <a:r>
              <a:rPr lang="en-GB" sz="1400" b="1" dirty="0">
                <a:effectLst/>
                <a:latin typeface="Tahoma" panose="020B0604030504040204" pitchFamily="34" charset="0"/>
                <a:ea typeface="Tahoma" panose="020B0604030504040204" pitchFamily="34" charset="0"/>
                <a:cs typeface="Tahoma" panose="020B0604030504040204" pitchFamily="34" charset="0"/>
              </a:rPr>
              <a:t>Young Scientist (Bioenergy) Award</a:t>
            </a:r>
            <a:r>
              <a:rPr lang="en-GB" sz="1400" dirty="0">
                <a:effectLst/>
                <a:latin typeface="Tahoma" panose="020B0604030504040204" pitchFamily="34" charset="0"/>
                <a:ea typeface="Tahoma" panose="020B0604030504040204" pitchFamily="34" charset="0"/>
                <a:cs typeface="Tahoma" panose="020B0604030504040204" pitchFamily="34" charset="0"/>
              </a:rPr>
              <a:t>, 2010: Society for Plant Research</a:t>
            </a:r>
            <a:r>
              <a:rPr lang="en-US" sz="1400" b="1" dirty="0">
                <a:effectLst/>
                <a:latin typeface="Tahoma" panose="020B0604030504040204" pitchFamily="34" charset="0"/>
                <a:ea typeface="Tahoma" panose="020B0604030504040204" pitchFamily="34" charset="0"/>
                <a:cs typeface="Tahoma" panose="020B0604030504040204" pitchFamily="34" charset="0"/>
              </a:rPr>
              <a:t> </a:t>
            </a:r>
            <a:endParaRPr lang="en-IN" sz="1400" dirty="0">
              <a:effectLst/>
              <a:latin typeface="Tahoma" panose="020B0604030504040204" pitchFamily="34" charset="0"/>
              <a:ea typeface="Tahoma" panose="020B0604030504040204" pitchFamily="34" charset="0"/>
              <a:cs typeface="Tahoma" panose="020B0604030504040204" pitchFamily="34" charset="0"/>
            </a:endParaRPr>
          </a:p>
          <a:p>
            <a:pPr marL="342900" lvl="0" indent="-342900">
              <a:lnSpc>
                <a:spcPct val="90000"/>
              </a:lnSpc>
              <a:spcBef>
                <a:spcPts val="0"/>
              </a:spcBef>
              <a:spcAft>
                <a:spcPts val="600"/>
              </a:spcAft>
              <a:buFont typeface="Symbol" panose="05050102010706020507" pitchFamily="18" charset="2"/>
              <a:buChar char=""/>
            </a:pPr>
            <a:r>
              <a:rPr lang="en-US" sz="1400" b="1" dirty="0">
                <a:effectLst/>
                <a:latin typeface="Tahoma" panose="020B0604030504040204" pitchFamily="34" charset="0"/>
                <a:ea typeface="Tahoma" panose="020B0604030504040204" pitchFamily="34" charset="0"/>
                <a:cs typeface="Tahoma" panose="020B0604030504040204" pitchFamily="34" charset="0"/>
              </a:rPr>
              <a:t>Commonwealth Academic staff fellowships </a:t>
            </a:r>
            <a:r>
              <a:rPr lang="en-US" sz="1400" dirty="0">
                <a:effectLst/>
                <a:latin typeface="Tahoma" panose="020B0604030504040204" pitchFamily="34" charset="0"/>
                <a:ea typeface="Tahoma" panose="020B0604030504040204" pitchFamily="34" charset="0"/>
                <a:cs typeface="Tahoma" panose="020B0604030504040204" pitchFamily="34" charset="0"/>
              </a:rPr>
              <a:t>Reserve list for the project titled Cyanobacterial Biofilms: Architecture and Response to Stress 2007</a:t>
            </a:r>
            <a:r>
              <a:rPr lang="en-GB" sz="1400" b="1" dirty="0">
                <a:effectLst/>
                <a:latin typeface="Tahoma" panose="020B0604030504040204" pitchFamily="34" charset="0"/>
                <a:ea typeface="Tahoma" panose="020B0604030504040204" pitchFamily="34" charset="0"/>
                <a:cs typeface="Tahoma" panose="020B0604030504040204" pitchFamily="34" charset="0"/>
              </a:rPr>
              <a:t> </a:t>
            </a:r>
            <a:endParaRPr lang="en-IN" sz="1400" dirty="0">
              <a:effectLst/>
              <a:latin typeface="Tahoma" panose="020B0604030504040204" pitchFamily="34" charset="0"/>
              <a:ea typeface="Tahoma" panose="020B0604030504040204" pitchFamily="34" charset="0"/>
              <a:cs typeface="Tahoma" panose="020B0604030504040204" pitchFamily="34" charset="0"/>
            </a:endParaRPr>
          </a:p>
          <a:p>
            <a:pPr marL="342900" lvl="0" indent="-342900">
              <a:lnSpc>
                <a:spcPct val="90000"/>
              </a:lnSpc>
              <a:spcBef>
                <a:spcPts val="0"/>
              </a:spcBef>
              <a:spcAft>
                <a:spcPts val="600"/>
              </a:spcAft>
              <a:buFont typeface="Symbol" panose="05050102010706020507" pitchFamily="18" charset="2"/>
              <a:buChar char=""/>
            </a:pPr>
            <a:r>
              <a:rPr lang="en-US" sz="1400" b="1" dirty="0">
                <a:effectLst/>
                <a:latin typeface="Tahoma" panose="020B0604030504040204" pitchFamily="34" charset="0"/>
                <a:ea typeface="Tahoma" panose="020B0604030504040204" pitchFamily="34" charset="0"/>
                <a:cs typeface="Tahoma" panose="020B0604030504040204" pitchFamily="34" charset="0"/>
              </a:rPr>
              <a:t>Selected as Senior Manager</a:t>
            </a:r>
            <a:r>
              <a:rPr lang="en-US" sz="1400" dirty="0">
                <a:effectLst/>
                <a:latin typeface="Tahoma" panose="020B0604030504040204" pitchFamily="34" charset="0"/>
                <a:ea typeface="Tahoma" panose="020B0604030504040204" pitchFamily="34" charset="0"/>
                <a:cs typeface="Tahoma" panose="020B0604030504040204" pitchFamily="34" charset="0"/>
              </a:rPr>
              <a:t> for Algal Biofuels Project of Reliance Energy, Hyderabad at Kakinada, </a:t>
            </a:r>
            <a:r>
              <a:rPr lang="en-US" sz="1400" dirty="0" err="1">
                <a:effectLst/>
                <a:latin typeface="Tahoma" panose="020B0604030504040204" pitchFamily="34" charset="0"/>
                <a:ea typeface="Tahoma" panose="020B0604030504040204" pitchFamily="34" charset="0"/>
                <a:cs typeface="Tahoma" panose="020B0604030504040204" pitchFamily="34" charset="0"/>
              </a:rPr>
              <a:t>butdid</a:t>
            </a:r>
            <a:r>
              <a:rPr lang="en-US" sz="1400" dirty="0">
                <a:effectLst/>
                <a:latin typeface="Tahoma" panose="020B0604030504040204" pitchFamily="34" charset="0"/>
                <a:ea typeface="Tahoma" panose="020B0604030504040204" pitchFamily="34" charset="0"/>
                <a:cs typeface="Tahoma" panose="020B0604030504040204" pitchFamily="34" charset="0"/>
              </a:rPr>
              <a:t> not join</a:t>
            </a:r>
            <a:r>
              <a:rPr lang="en-US" sz="1400" b="1" dirty="0">
                <a:effectLst/>
                <a:latin typeface="Tahoma" panose="020B0604030504040204" pitchFamily="34" charset="0"/>
                <a:ea typeface="Tahoma" panose="020B0604030504040204" pitchFamily="34" charset="0"/>
                <a:cs typeface="Tahoma" panose="020B0604030504040204" pitchFamily="34" charset="0"/>
              </a:rPr>
              <a:t>  2007</a:t>
            </a:r>
            <a:endParaRPr lang="en-IN" sz="1400" dirty="0">
              <a:effectLst/>
              <a:latin typeface="Tahoma" panose="020B0604030504040204" pitchFamily="34" charset="0"/>
              <a:ea typeface="Tahoma" panose="020B0604030504040204" pitchFamily="34" charset="0"/>
              <a:cs typeface="Tahoma" panose="020B0604030504040204" pitchFamily="34" charset="0"/>
            </a:endParaRPr>
          </a:p>
          <a:p>
            <a:pPr marL="342900" lvl="0" indent="-342900">
              <a:lnSpc>
                <a:spcPct val="90000"/>
              </a:lnSpc>
              <a:spcBef>
                <a:spcPts val="0"/>
              </a:spcBef>
              <a:spcAft>
                <a:spcPts val="600"/>
              </a:spcAft>
              <a:buFont typeface="Symbol" panose="05050102010706020507" pitchFamily="18" charset="2"/>
              <a:buChar char=""/>
            </a:pPr>
            <a:r>
              <a:rPr lang="en-GB" sz="1400" b="1" dirty="0">
                <a:effectLst/>
                <a:latin typeface="Tahoma" panose="020B0604030504040204" pitchFamily="34" charset="0"/>
                <a:ea typeface="Tahoma" panose="020B0604030504040204" pitchFamily="34" charset="0"/>
                <a:cs typeface="Tahoma" panose="020B0604030504040204" pitchFamily="34" charset="0"/>
              </a:rPr>
              <a:t>IARI Senior Research Fellow</a:t>
            </a:r>
            <a:r>
              <a:rPr lang="en-GB" sz="1400" dirty="0">
                <a:effectLst/>
                <a:latin typeface="Tahoma" panose="020B0604030504040204" pitchFamily="34" charset="0"/>
                <a:ea typeface="Tahoma" panose="020B0604030504040204" pitchFamily="34" charset="0"/>
                <a:cs typeface="Tahoma" panose="020B0604030504040204" pitchFamily="34" charset="0"/>
              </a:rPr>
              <a:t> 1989-93 for Ph D in Microbiology </a:t>
            </a:r>
            <a:endParaRPr lang="en-IN" sz="1400" dirty="0">
              <a:effectLst/>
              <a:latin typeface="Tahoma" panose="020B0604030504040204" pitchFamily="34" charset="0"/>
              <a:ea typeface="Tahoma" panose="020B0604030504040204" pitchFamily="34" charset="0"/>
              <a:cs typeface="Tahoma" panose="020B0604030504040204" pitchFamily="34" charset="0"/>
            </a:endParaRPr>
          </a:p>
          <a:p>
            <a:pPr marL="342900" lvl="0" indent="-342900">
              <a:lnSpc>
                <a:spcPct val="90000"/>
              </a:lnSpc>
              <a:spcBef>
                <a:spcPts val="0"/>
              </a:spcBef>
              <a:spcAft>
                <a:spcPts val="600"/>
              </a:spcAft>
              <a:buFont typeface="Symbol" panose="05050102010706020507" pitchFamily="18" charset="2"/>
              <a:buChar char=""/>
            </a:pPr>
            <a:r>
              <a:rPr lang="en-GB" sz="1400" dirty="0">
                <a:effectLst/>
                <a:latin typeface="Tahoma" panose="020B0604030504040204" pitchFamily="34" charset="0"/>
                <a:ea typeface="Tahoma" panose="020B0604030504040204" pitchFamily="34" charset="0"/>
                <a:cs typeface="Tahoma" panose="020B0604030504040204" pitchFamily="34" charset="0"/>
              </a:rPr>
              <a:t>Qualified CSIR-UGC National Eligibility Test for </a:t>
            </a:r>
            <a:r>
              <a:rPr lang="en-GB" sz="1400" dirty="0" err="1">
                <a:effectLst/>
                <a:latin typeface="Tahoma" panose="020B0604030504040204" pitchFamily="34" charset="0"/>
                <a:ea typeface="Tahoma" panose="020B0604030504040204" pitchFamily="34" charset="0"/>
                <a:cs typeface="Tahoma" panose="020B0604030504040204" pitchFamily="34" charset="0"/>
              </a:rPr>
              <a:t>lecturership</a:t>
            </a:r>
            <a:r>
              <a:rPr lang="en-GB" sz="1400" dirty="0">
                <a:effectLst/>
                <a:latin typeface="Tahoma" panose="020B0604030504040204" pitchFamily="34" charset="0"/>
                <a:ea typeface="Tahoma" panose="020B0604030504040204" pitchFamily="34" charset="0"/>
                <a:cs typeface="Tahoma" panose="020B0604030504040204" pitchFamily="34" charset="0"/>
              </a:rPr>
              <a:t> in Life Sciences 1990 </a:t>
            </a:r>
            <a:endParaRPr lang="en-US" sz="1400" dirty="0">
              <a:latin typeface="Tahoma" panose="020B0604030504040204" pitchFamily="34" charset="0"/>
              <a:ea typeface="Tahoma" panose="020B0604030504040204" pitchFamily="34" charset="0"/>
              <a:cs typeface="Tahoma" panose="020B0604030504040204" pitchFamily="34" charset="0"/>
            </a:endParaRPr>
          </a:p>
          <a:p>
            <a:pPr>
              <a:lnSpc>
                <a:spcPct val="90000"/>
              </a:lnSpc>
              <a:spcBef>
                <a:spcPts val="0"/>
              </a:spcBef>
              <a:spcAft>
                <a:spcPts val="600"/>
              </a:spcAft>
            </a:pPr>
            <a:r>
              <a:rPr lang="en-IN" sz="1400" b="1" dirty="0">
                <a:latin typeface="Tahoma" panose="020B0604030504040204" pitchFamily="34" charset="0"/>
                <a:ea typeface="Tahoma" panose="020B0604030504040204" pitchFamily="34" charset="0"/>
                <a:cs typeface="Tahoma" panose="020B0604030504040204" pitchFamily="34" charset="0"/>
              </a:rPr>
              <a:t>Gold Medal at IARI New Delhi in M.Sc. Microbiology</a:t>
            </a:r>
          </a:p>
          <a:p>
            <a:pPr>
              <a:lnSpc>
                <a:spcPct val="90000"/>
              </a:lnSpc>
              <a:spcBef>
                <a:spcPts val="0"/>
              </a:spcBef>
              <a:spcAft>
                <a:spcPts val="600"/>
              </a:spcAft>
            </a:pPr>
            <a:r>
              <a:rPr lang="en-IN" sz="1400" b="1" dirty="0" err="1">
                <a:latin typeface="Tahoma" panose="020B0604030504040204" pitchFamily="34" charset="0"/>
                <a:ea typeface="Tahoma" panose="020B0604030504040204" pitchFamily="34" charset="0"/>
                <a:cs typeface="Tahoma" panose="020B0604030504040204" pitchFamily="34" charset="0"/>
              </a:rPr>
              <a:t>Aspee</a:t>
            </a:r>
            <a:r>
              <a:rPr lang="en-IN" sz="1400" b="1" dirty="0">
                <a:latin typeface="Tahoma" panose="020B0604030504040204" pitchFamily="34" charset="0"/>
                <a:ea typeface="Tahoma" panose="020B0604030504040204" pitchFamily="34" charset="0"/>
                <a:cs typeface="Tahoma" panose="020B0604030504040204" pitchFamily="34" charset="0"/>
              </a:rPr>
              <a:t> Gold Medal and Bank of Baroda Cash Prize </a:t>
            </a:r>
            <a:r>
              <a:rPr lang="en-IN" sz="1400" dirty="0">
                <a:latin typeface="Tahoma" panose="020B0604030504040204" pitchFamily="34" charset="0"/>
                <a:ea typeface="Tahoma" panose="020B0604030504040204" pitchFamily="34" charset="0"/>
                <a:cs typeface="Tahoma" panose="020B0604030504040204" pitchFamily="34" charset="0"/>
              </a:rPr>
              <a:t>in BSc (Ag), </a:t>
            </a:r>
          </a:p>
          <a:p>
            <a:pPr>
              <a:lnSpc>
                <a:spcPct val="90000"/>
              </a:lnSpc>
              <a:spcBef>
                <a:spcPts val="0"/>
              </a:spcBef>
              <a:spcAft>
                <a:spcPts val="600"/>
              </a:spcAft>
            </a:pPr>
            <a:r>
              <a:rPr lang="en-IN" sz="1400" b="1" dirty="0">
                <a:latin typeface="Tahoma" panose="020B0604030504040204" pitchFamily="34" charset="0"/>
                <a:ea typeface="Tahoma" panose="020B0604030504040204" pitchFamily="34" charset="0"/>
                <a:cs typeface="Tahoma" panose="020B0604030504040204" pitchFamily="34" charset="0"/>
              </a:rPr>
              <a:t>Throughout Scholarship (BSc (Ag) at JNKVV Jabalpur, MSc (</a:t>
            </a:r>
            <a:r>
              <a:rPr lang="en-IN" sz="1400" b="1" dirty="0" err="1">
                <a:latin typeface="Tahoma" panose="020B0604030504040204" pitchFamily="34" charset="0"/>
                <a:ea typeface="Tahoma" panose="020B0604030504040204" pitchFamily="34" charset="0"/>
                <a:cs typeface="Tahoma" panose="020B0604030504040204" pitchFamily="34" charset="0"/>
              </a:rPr>
              <a:t>Microbiol</a:t>
            </a:r>
            <a:r>
              <a:rPr lang="en-IN" sz="1400" b="1" dirty="0">
                <a:latin typeface="Tahoma" panose="020B0604030504040204" pitchFamily="34" charset="0"/>
                <a:ea typeface="Tahoma" panose="020B0604030504040204" pitchFamily="34" charset="0"/>
                <a:cs typeface="Tahoma" panose="020B0604030504040204" pitchFamily="34" charset="0"/>
              </a:rPr>
              <a:t>) &amp; PhD at IARI, New Delhi</a:t>
            </a:r>
          </a:p>
          <a:p>
            <a:pPr>
              <a:lnSpc>
                <a:spcPct val="90000"/>
              </a:lnSpc>
            </a:pPr>
            <a:endParaRPr lang="en-IN" sz="1400" dirty="0"/>
          </a:p>
        </p:txBody>
      </p:sp>
      <p:pic>
        <p:nvPicPr>
          <p:cNvPr id="6" name="Picture 5">
            <a:extLst>
              <a:ext uri="{FF2B5EF4-FFF2-40B4-BE49-F238E27FC236}">
                <a16:creationId xmlns:a16="http://schemas.microsoft.com/office/drawing/2014/main" id="{69F94C16-707D-4982-97B2-92F4A0300E03}"/>
              </a:ext>
            </a:extLst>
          </p:cNvPr>
          <p:cNvPicPr>
            <a:picLocks noChangeAspect="1"/>
          </p:cNvPicPr>
          <p:nvPr/>
        </p:nvPicPr>
        <p:blipFill rotWithShape="1">
          <a:blip r:embed="rId3"/>
          <a:srcRect l="26277" r="496"/>
          <a:stretch/>
        </p:blipFill>
        <p:spPr>
          <a:xfrm>
            <a:off x="20" y="10"/>
            <a:ext cx="3766397"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28258" y="2115117"/>
            <a:ext cx="512635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787F1FDF-33CC-4E78-A17C-C9D2E07F1457}"/>
              </a:ext>
            </a:extLst>
          </p:cNvPr>
          <p:cNvSpPr>
            <a:spLocks noGrp="1"/>
          </p:cNvSpPr>
          <p:nvPr>
            <p:ph type="sldNum" sz="quarter" idx="12"/>
          </p:nvPr>
        </p:nvSpPr>
        <p:spPr>
          <a:xfrm>
            <a:off x="8260721" y="6356350"/>
            <a:ext cx="964241" cy="365125"/>
          </a:xfrm>
        </p:spPr>
        <p:txBody>
          <a:bodyPr>
            <a:normAutofit/>
          </a:bodyPr>
          <a:lstStyle/>
          <a:p>
            <a:pPr>
              <a:spcAft>
                <a:spcPts val="600"/>
              </a:spcAft>
            </a:pPr>
            <a:fld id="{451C0E1C-24F6-42DF-81BA-93E878B603BE}" type="slidenum">
              <a:rPr lang="en-US" smtClean="0"/>
              <a:pPr>
                <a:spcAft>
                  <a:spcPts val="600"/>
                </a:spcAft>
              </a:pPr>
              <a:t>51</a:t>
            </a:fld>
            <a:endParaRPr lang="en-US"/>
          </a:p>
        </p:txBody>
      </p:sp>
      <p:sp>
        <p:nvSpPr>
          <p:cNvPr id="7" name="TextBox 6">
            <a:extLst>
              <a:ext uri="{FF2B5EF4-FFF2-40B4-BE49-F238E27FC236}">
                <a16:creationId xmlns:a16="http://schemas.microsoft.com/office/drawing/2014/main" id="{FABE9BA5-67FB-42B4-BBCC-882FAEA17DBD}"/>
              </a:ext>
            </a:extLst>
          </p:cNvPr>
          <p:cNvSpPr txBox="1"/>
          <p:nvPr/>
        </p:nvSpPr>
        <p:spPr>
          <a:xfrm rot="10800000" flipV="1">
            <a:off x="1772866" y="6211659"/>
            <a:ext cx="2448272" cy="646331"/>
          </a:xfrm>
          <a:prstGeom prst="rect">
            <a:avLst/>
          </a:prstGeom>
          <a:noFill/>
        </p:spPr>
        <p:txBody>
          <a:bodyPr wrap="square" rtlCol="0">
            <a:spAutoFit/>
          </a:bodyPr>
          <a:lstStyle/>
          <a:p>
            <a:r>
              <a:rPr lang="en-IN" dirty="0" err="1"/>
              <a:t>Dr.</a:t>
            </a:r>
            <a:r>
              <a:rPr lang="en-IN" dirty="0"/>
              <a:t> Ashish Bhatnagar, Professor</a:t>
            </a:r>
          </a:p>
        </p:txBody>
      </p:sp>
    </p:spTree>
    <p:extLst>
      <p:ext uri="{BB962C8B-B14F-4D97-AF65-F5344CB8AC3E}">
        <p14:creationId xmlns:p14="http://schemas.microsoft.com/office/powerpoint/2010/main" val="9174702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261D2-7E04-4BDC-A282-6689CDEF039C}"/>
              </a:ext>
            </a:extLst>
          </p:cNvPr>
          <p:cNvSpPr>
            <a:spLocks noGrp="1"/>
          </p:cNvSpPr>
          <p:nvPr>
            <p:ph type="title"/>
          </p:nvPr>
        </p:nvSpPr>
        <p:spPr>
          <a:xfrm>
            <a:off x="4152793" y="-8899"/>
            <a:ext cx="5351524" cy="1286160"/>
          </a:xfrm>
        </p:spPr>
        <p:txBody>
          <a:bodyPr anchor="b">
            <a:normAutofit/>
          </a:bodyPr>
          <a:lstStyle/>
          <a:p>
            <a:pPr>
              <a:lnSpc>
                <a:spcPct val="90000"/>
              </a:lnSpc>
            </a:pPr>
            <a:r>
              <a:rPr lang="en-IN" sz="4100" dirty="0"/>
              <a:t>Competence of the Permanent Faculty</a:t>
            </a:r>
          </a:p>
        </p:txBody>
      </p:sp>
      <p:sp>
        <p:nvSpPr>
          <p:cNvPr id="3" name="Content Placeholder 2">
            <a:extLst>
              <a:ext uri="{FF2B5EF4-FFF2-40B4-BE49-F238E27FC236}">
                <a16:creationId xmlns:a16="http://schemas.microsoft.com/office/drawing/2014/main" id="{718DDE3F-B36C-405D-9AF9-6B3CC6A57072}"/>
              </a:ext>
            </a:extLst>
          </p:cNvPr>
          <p:cNvSpPr>
            <a:spLocks noGrp="1"/>
          </p:cNvSpPr>
          <p:nvPr>
            <p:ph idx="1"/>
          </p:nvPr>
        </p:nvSpPr>
        <p:spPr>
          <a:xfrm>
            <a:off x="3944888" y="1277261"/>
            <a:ext cx="5760640" cy="5444213"/>
          </a:xfrm>
        </p:spPr>
        <p:txBody>
          <a:bodyPr>
            <a:normAutofit/>
          </a:bodyPr>
          <a:lstStyle/>
          <a:p>
            <a:pPr marL="457200" indent="-457200">
              <a:lnSpc>
                <a:spcPct val="90000"/>
              </a:lnSpc>
              <a:spcBef>
                <a:spcPts val="0"/>
              </a:spcBef>
              <a:spcAft>
                <a:spcPts val="600"/>
              </a:spcAft>
            </a:pPr>
            <a:r>
              <a:rPr lang="en-US" sz="1000" b="1" dirty="0">
                <a:effectLst/>
                <a:latin typeface="Tahoma" panose="020B0604030504040204" pitchFamily="34" charset="0"/>
                <a:ea typeface="Calibri" panose="020F0502020204030204" pitchFamily="34" charset="0"/>
                <a:cs typeface="Mangal" panose="02040503050203030202" pitchFamily="18" charset="0"/>
              </a:rPr>
              <a:t>Awarded Best Oral Paper Presentation: </a:t>
            </a:r>
            <a:r>
              <a:rPr lang="en-US" sz="1000" dirty="0">
                <a:effectLst/>
                <a:latin typeface="Tahoma" panose="020B0604030504040204" pitchFamily="34" charset="0"/>
                <a:ea typeface="Calibri" panose="020F0502020204030204" pitchFamily="34" charset="0"/>
                <a:cs typeface="Mangal" panose="02040503050203030202" pitchFamily="18" charset="0"/>
              </a:rPr>
              <a:t>Third Global Sustainable Biotech Congress, 2014. Dec 1-5, for Wound Healing by soluble plant biopolymer of </a:t>
            </a:r>
            <a:r>
              <a:rPr lang="en-US" sz="1000" i="1" dirty="0">
                <a:effectLst/>
                <a:latin typeface="Tahoma" panose="020B0604030504040204" pitchFamily="34" charset="0"/>
                <a:ea typeface="Calibri" panose="020F0502020204030204" pitchFamily="34" charset="0"/>
                <a:cs typeface="Mangal" panose="02040503050203030202" pitchFamily="18" charset="0"/>
              </a:rPr>
              <a:t>Moringa oleifera</a:t>
            </a:r>
            <a:r>
              <a:rPr lang="en-US" sz="1000" dirty="0">
                <a:effectLst/>
                <a:latin typeface="Tahoma" panose="020B0604030504040204" pitchFamily="34" charset="0"/>
                <a:ea typeface="Calibri" panose="020F0502020204030204" pitchFamily="34" charset="0"/>
                <a:cs typeface="Mangal" panose="02040503050203030202" pitchFamily="18" charset="0"/>
              </a:rPr>
              <a:t> organized by North Maharashtra University, Jalgaon, Global Biotech Forum, Nagpur and </a:t>
            </a:r>
            <a:r>
              <a:rPr lang="en-US" sz="1000" dirty="0" err="1">
                <a:effectLst/>
                <a:latin typeface="Tahoma" panose="020B0604030504040204" pitchFamily="34" charset="0"/>
                <a:ea typeface="Calibri" panose="020F0502020204030204" pitchFamily="34" charset="0"/>
                <a:cs typeface="Mangal" panose="02040503050203030202" pitchFamily="18" charset="0"/>
              </a:rPr>
              <a:t>Cetys</a:t>
            </a:r>
            <a:r>
              <a:rPr lang="en-US" sz="1000" dirty="0">
                <a:effectLst/>
                <a:latin typeface="Tahoma" panose="020B0604030504040204" pitchFamily="34" charset="0"/>
                <a:ea typeface="Calibri" panose="020F0502020204030204" pitchFamily="34" charset="0"/>
                <a:cs typeface="Mangal" panose="02040503050203030202" pitchFamily="18" charset="0"/>
              </a:rPr>
              <a:t> University, Mexico.</a:t>
            </a:r>
            <a:endParaRPr lang="en-IN" sz="1000" dirty="0">
              <a:effectLst/>
              <a:latin typeface="Calibri" panose="020F0502020204030204" pitchFamily="34" charset="0"/>
              <a:ea typeface="Calibri" panose="020F0502020204030204" pitchFamily="34" charset="0"/>
              <a:cs typeface="Mangal" panose="02040503050203030202" pitchFamily="18" charset="0"/>
            </a:endParaRPr>
          </a:p>
          <a:p>
            <a:pPr marL="457200" indent="-457200">
              <a:lnSpc>
                <a:spcPct val="90000"/>
              </a:lnSpc>
              <a:spcBef>
                <a:spcPts val="0"/>
              </a:spcBef>
              <a:spcAft>
                <a:spcPts val="600"/>
              </a:spcAft>
            </a:pPr>
            <a:r>
              <a:rPr lang="en-US" sz="1000" b="1" dirty="0">
                <a:effectLst/>
                <a:latin typeface="Tahoma" panose="020B0604030504040204" pitchFamily="34" charset="0"/>
                <a:ea typeface="Calibri" panose="020F0502020204030204" pitchFamily="34" charset="0"/>
                <a:cs typeface="Mangal" panose="02040503050203030202" pitchFamily="18" charset="0"/>
              </a:rPr>
              <a:t>2nd best poster award </a:t>
            </a:r>
            <a:r>
              <a:rPr lang="en-US" sz="1000" dirty="0">
                <a:effectLst/>
                <a:latin typeface="Tahoma" panose="020B0604030504040204" pitchFamily="34" charset="0"/>
                <a:ea typeface="Calibri" panose="020F0502020204030204" pitchFamily="34" charset="0"/>
                <a:cs typeface="Mangal" panose="02040503050203030202" pitchFamily="18" charset="0"/>
              </a:rPr>
              <a:t>to Neetu </a:t>
            </a:r>
            <a:r>
              <a:rPr lang="en-US" sz="1000" dirty="0" err="1">
                <a:effectLst/>
                <a:latin typeface="Tahoma" panose="020B0604030504040204" pitchFamily="34" charset="0"/>
                <a:ea typeface="Calibri" panose="020F0502020204030204" pitchFamily="34" charset="0"/>
                <a:cs typeface="Mangal" panose="02040503050203030202" pitchFamily="18" charset="0"/>
              </a:rPr>
              <a:t>Manglani</a:t>
            </a:r>
            <a:r>
              <a:rPr lang="en-US" sz="1000" dirty="0">
                <a:effectLst/>
                <a:latin typeface="Tahoma" panose="020B0604030504040204" pitchFamily="34" charset="0"/>
                <a:ea typeface="Calibri" panose="020F0502020204030204" pitchFamily="34" charset="0"/>
                <a:cs typeface="Mangal" panose="02040503050203030202" pitchFamily="18" charset="0"/>
              </a:rPr>
              <a:t> for the poster paper titled Production and optimization of alkaline serine keratinase exhibiting potential dehairing activity. Neetu </a:t>
            </a:r>
            <a:r>
              <a:rPr lang="en-US" sz="1000" dirty="0" err="1">
                <a:effectLst/>
                <a:latin typeface="Tahoma" panose="020B0604030504040204" pitchFamily="34" charset="0"/>
                <a:ea typeface="Calibri" panose="020F0502020204030204" pitchFamily="34" charset="0"/>
                <a:cs typeface="Mangal" panose="02040503050203030202" pitchFamily="18" charset="0"/>
              </a:rPr>
              <a:t>Mangalani</a:t>
            </a:r>
            <a:r>
              <a:rPr lang="en-US" sz="1000" dirty="0">
                <a:effectLst/>
                <a:latin typeface="Tahoma" panose="020B0604030504040204" pitchFamily="34" charset="0"/>
                <a:ea typeface="Calibri" panose="020F0502020204030204" pitchFamily="34" charset="0"/>
                <a:cs typeface="Mangal" panose="02040503050203030202" pitchFamily="18" charset="0"/>
              </a:rPr>
              <a:t>, </a:t>
            </a:r>
            <a:r>
              <a:rPr lang="en-US" sz="1000" b="1" dirty="0">
                <a:effectLst/>
                <a:latin typeface="Tahoma" panose="020B0604030504040204" pitchFamily="34" charset="0"/>
                <a:ea typeface="Calibri" panose="020F0502020204030204" pitchFamily="34" charset="0"/>
                <a:cs typeface="Mangal" panose="02040503050203030202" pitchFamily="18" charset="0"/>
              </a:rPr>
              <a:t>Monica Bhatnagar</a:t>
            </a:r>
            <a:r>
              <a:rPr lang="en-US" sz="1000" dirty="0">
                <a:effectLst/>
                <a:latin typeface="Tahoma" panose="020B0604030504040204" pitchFamily="34" charset="0"/>
                <a:ea typeface="Calibri" panose="020F0502020204030204" pitchFamily="34" charset="0"/>
                <a:cs typeface="Mangal" panose="02040503050203030202" pitchFamily="18" charset="0"/>
              </a:rPr>
              <a:t>, Ashish Bhatnagar in the International Conference on Biotechnology: A rendezvous with Basic Sciences for Global Prosperity. 26-27 Dec 2012, New Delhi.  Society for Plant Research, New Delhi </a:t>
            </a:r>
            <a:endParaRPr lang="en-IN" sz="1000" dirty="0">
              <a:effectLst/>
              <a:latin typeface="Calibri" panose="020F0502020204030204" pitchFamily="34" charset="0"/>
              <a:ea typeface="Calibri" panose="020F0502020204030204" pitchFamily="34" charset="0"/>
              <a:cs typeface="Mangal" panose="02040503050203030202" pitchFamily="18" charset="0"/>
            </a:endParaRPr>
          </a:p>
          <a:p>
            <a:pPr marL="457200" indent="-457200">
              <a:lnSpc>
                <a:spcPct val="90000"/>
              </a:lnSpc>
              <a:spcBef>
                <a:spcPts val="0"/>
              </a:spcBef>
              <a:spcAft>
                <a:spcPts val="600"/>
              </a:spcAft>
            </a:pPr>
            <a:r>
              <a:rPr lang="en-US" sz="1000" b="1" dirty="0">
                <a:effectLst/>
                <a:latin typeface="Tahoma" panose="020B0604030504040204" pitchFamily="34" charset="0"/>
                <a:ea typeface="Calibri" panose="020F0502020204030204" pitchFamily="34" charset="0"/>
                <a:cs typeface="Mangal" panose="02040503050203030202" pitchFamily="18" charset="0"/>
              </a:rPr>
              <a:t>Third Best Poster Award </a:t>
            </a:r>
            <a:r>
              <a:rPr lang="en-US" sz="1000" dirty="0">
                <a:effectLst/>
                <a:latin typeface="Tahoma" panose="020B0604030504040204" pitchFamily="34" charset="0"/>
                <a:ea typeface="Calibri" panose="020F0502020204030204" pitchFamily="34" charset="0"/>
                <a:cs typeface="Mangal" panose="02040503050203030202" pitchFamily="18" charset="0"/>
              </a:rPr>
              <a:t>to Laxmi Parwani in the International Conference on Biotechnology: A Rendezvous with Basic Sciences for Global Prosperity for the Poster paper titled Potential of Gum Acacia in wound management: A new approach by Laxmi Parwani, </a:t>
            </a:r>
            <a:r>
              <a:rPr lang="en-US" sz="1000" b="1" dirty="0">
                <a:effectLst/>
                <a:latin typeface="Tahoma" panose="020B0604030504040204" pitchFamily="34" charset="0"/>
                <a:ea typeface="Calibri" panose="020F0502020204030204" pitchFamily="34" charset="0"/>
                <a:cs typeface="Mangal" panose="02040503050203030202" pitchFamily="18" charset="0"/>
              </a:rPr>
              <a:t>Monica Bhatnagar</a:t>
            </a:r>
            <a:r>
              <a:rPr lang="en-US" sz="1000" dirty="0">
                <a:effectLst/>
                <a:latin typeface="Tahoma" panose="020B0604030504040204" pitchFamily="34" charset="0"/>
                <a:ea typeface="Calibri" panose="020F0502020204030204" pitchFamily="34" charset="0"/>
                <a:cs typeface="Mangal" panose="02040503050203030202" pitchFamily="18" charset="0"/>
              </a:rPr>
              <a:t>, Ashish Bhatnagar held at NASC Complex, New Delhi December 26-27, 2012</a:t>
            </a:r>
            <a:endParaRPr lang="en-IN" sz="1000" dirty="0">
              <a:effectLst/>
              <a:latin typeface="Calibri" panose="020F0502020204030204" pitchFamily="34" charset="0"/>
              <a:ea typeface="Calibri" panose="020F0502020204030204" pitchFamily="34" charset="0"/>
              <a:cs typeface="Mangal" panose="02040503050203030202" pitchFamily="18" charset="0"/>
            </a:endParaRPr>
          </a:p>
          <a:p>
            <a:pPr marL="457200" indent="-457200">
              <a:lnSpc>
                <a:spcPct val="90000"/>
              </a:lnSpc>
              <a:spcBef>
                <a:spcPts val="0"/>
              </a:spcBef>
              <a:spcAft>
                <a:spcPts val="600"/>
              </a:spcAft>
            </a:pPr>
            <a:r>
              <a:rPr lang="en-US" sz="1000" b="1" dirty="0">
                <a:effectLst/>
                <a:latin typeface="Tahoma" panose="020B0604030504040204" pitchFamily="34" charset="0"/>
                <a:ea typeface="Calibri" panose="020F0502020204030204" pitchFamily="34" charset="0"/>
                <a:cs typeface="Mangal" panose="02040503050203030202" pitchFamily="18" charset="0"/>
              </a:rPr>
              <a:t>Third position for Young Scientist Award</a:t>
            </a:r>
            <a:r>
              <a:rPr lang="en-US" sz="1000" dirty="0">
                <a:effectLst/>
                <a:latin typeface="Tahoma" panose="020B0604030504040204" pitchFamily="34" charset="0"/>
                <a:ea typeface="Calibri" panose="020F0502020204030204" pitchFamily="34" charset="0"/>
                <a:cs typeface="Mangal" panose="02040503050203030202" pitchFamily="18" charset="0"/>
              </a:rPr>
              <a:t> to Laxmi Parwani in the International Conference on Microorganisms in Environmental Management and Biotechnology for the oral presentation titled Biocompatible polymers from desert cyanobacteria for wound management by </a:t>
            </a:r>
            <a:r>
              <a:rPr lang="en-US" sz="1000" dirty="0">
                <a:effectLst/>
                <a:latin typeface="Tahoma" panose="020B0604030504040204" pitchFamily="34" charset="0"/>
                <a:ea typeface="Times New Roman" panose="02020603050405020304" pitchFamily="18" charset="0"/>
                <a:cs typeface="Mangal" panose="02040503050203030202" pitchFamily="18" charset="0"/>
              </a:rPr>
              <a:t>Laxmi Parwani, </a:t>
            </a:r>
            <a:r>
              <a:rPr lang="en-US" sz="1000" b="1" dirty="0">
                <a:effectLst/>
                <a:latin typeface="Tahoma" panose="020B0604030504040204" pitchFamily="34" charset="0"/>
                <a:ea typeface="Times New Roman" panose="02020603050405020304" pitchFamily="18" charset="0"/>
                <a:cs typeface="Mangal" panose="02040503050203030202" pitchFamily="18" charset="0"/>
              </a:rPr>
              <a:t>Monica Bhatnagar</a:t>
            </a:r>
            <a:r>
              <a:rPr lang="en-US" sz="1000" dirty="0">
                <a:effectLst/>
                <a:latin typeface="Tahoma" panose="020B0604030504040204" pitchFamily="34" charset="0"/>
                <a:ea typeface="Times New Roman" panose="02020603050405020304" pitchFamily="18" charset="0"/>
                <a:cs typeface="Mangal" panose="02040503050203030202" pitchFamily="18" charset="0"/>
              </a:rPr>
              <a:t>, Ashish Bhatnagar, Vinay Sharma </a:t>
            </a:r>
            <a:r>
              <a:rPr lang="en-US" sz="1000" dirty="0">
                <a:effectLst/>
                <a:latin typeface="Tahoma" panose="020B0604030504040204" pitchFamily="34" charset="0"/>
                <a:ea typeface="Calibri" panose="020F0502020204030204" pitchFamily="34" charset="0"/>
                <a:cs typeface="Mangal" panose="02040503050203030202" pitchFamily="18" charset="0"/>
              </a:rPr>
              <a:t>held at Barkatullah University Bhopal July 1-3, 2011</a:t>
            </a:r>
            <a:endParaRPr lang="en-IN" sz="1000" dirty="0">
              <a:effectLst/>
              <a:latin typeface="Calibri" panose="020F0502020204030204" pitchFamily="34" charset="0"/>
              <a:ea typeface="Calibri" panose="020F0502020204030204" pitchFamily="34" charset="0"/>
              <a:cs typeface="Mangal" panose="02040503050203030202" pitchFamily="18" charset="0"/>
            </a:endParaRPr>
          </a:p>
          <a:p>
            <a:pPr marL="457200" indent="-457200">
              <a:lnSpc>
                <a:spcPct val="90000"/>
              </a:lnSpc>
              <a:spcBef>
                <a:spcPts val="0"/>
              </a:spcBef>
              <a:spcAft>
                <a:spcPts val="600"/>
              </a:spcAft>
            </a:pPr>
            <a:r>
              <a:rPr lang="en-US" sz="1000" b="1" dirty="0">
                <a:effectLst/>
                <a:latin typeface="Tahoma" panose="020B0604030504040204" pitchFamily="34" charset="0"/>
                <a:ea typeface="Calibri" panose="020F0502020204030204" pitchFamily="34" charset="0"/>
                <a:cs typeface="Mangal" panose="02040503050203030202" pitchFamily="18" charset="0"/>
              </a:rPr>
              <a:t>Third Best Poster Award</a:t>
            </a:r>
            <a:r>
              <a:rPr lang="en-US" sz="1000" dirty="0">
                <a:effectLst/>
                <a:latin typeface="Tahoma" panose="020B0604030504040204" pitchFamily="34" charset="0"/>
                <a:ea typeface="Calibri" panose="020F0502020204030204" pitchFamily="34" charset="0"/>
                <a:cs typeface="Mangal" panose="02040503050203030202" pitchFamily="18" charset="0"/>
              </a:rPr>
              <a:t> to Laxmi Parwani for the poster paper titled A novel biocompatible wound dressing based on gum Acacia by </a:t>
            </a:r>
            <a:r>
              <a:rPr lang="en-US" sz="1000" dirty="0">
                <a:effectLst/>
                <a:latin typeface="Tahoma" panose="020B0604030504040204" pitchFamily="34" charset="0"/>
                <a:ea typeface="Times New Roman" panose="02020603050405020304" pitchFamily="18" charset="0"/>
                <a:cs typeface="Mangal" panose="02040503050203030202" pitchFamily="18" charset="0"/>
              </a:rPr>
              <a:t>Laxmi Parwani, </a:t>
            </a:r>
            <a:r>
              <a:rPr lang="en-US" sz="1000" b="1" dirty="0">
                <a:effectLst/>
                <a:latin typeface="Tahoma" panose="020B0604030504040204" pitchFamily="34" charset="0"/>
                <a:ea typeface="Times New Roman" panose="02020603050405020304" pitchFamily="18" charset="0"/>
                <a:cs typeface="Mangal" panose="02040503050203030202" pitchFamily="18" charset="0"/>
              </a:rPr>
              <a:t>Monica Bhatnagar</a:t>
            </a:r>
            <a:r>
              <a:rPr lang="en-US" sz="1000" dirty="0">
                <a:effectLst/>
                <a:latin typeface="Tahoma" panose="020B0604030504040204" pitchFamily="34" charset="0"/>
                <a:ea typeface="Times New Roman" panose="02020603050405020304" pitchFamily="18" charset="0"/>
                <a:cs typeface="Mangal" panose="02040503050203030202" pitchFamily="18" charset="0"/>
              </a:rPr>
              <a:t>, Ashish Bhatnagar, Vinay Sharma </a:t>
            </a:r>
            <a:r>
              <a:rPr lang="en-US" sz="1000" dirty="0">
                <a:effectLst/>
                <a:latin typeface="Tahoma" panose="020B0604030504040204" pitchFamily="34" charset="0"/>
                <a:ea typeface="Calibri" panose="020F0502020204030204" pitchFamily="34" charset="0"/>
                <a:cs typeface="Mangal" panose="02040503050203030202" pitchFamily="18" charset="0"/>
              </a:rPr>
              <a:t>in the International Conference on Green Chemistry at Jaipur organized by Central University of Rajasthan December 7-9, 2011</a:t>
            </a:r>
            <a:endParaRPr lang="en-IN" sz="1000" dirty="0">
              <a:effectLst/>
              <a:latin typeface="Calibri" panose="020F0502020204030204" pitchFamily="34" charset="0"/>
              <a:ea typeface="Calibri" panose="020F0502020204030204" pitchFamily="34" charset="0"/>
              <a:cs typeface="Mangal" panose="02040503050203030202" pitchFamily="18" charset="0"/>
            </a:endParaRPr>
          </a:p>
          <a:p>
            <a:pPr marL="457200" indent="-457200">
              <a:lnSpc>
                <a:spcPct val="90000"/>
              </a:lnSpc>
              <a:spcBef>
                <a:spcPts val="0"/>
              </a:spcBef>
              <a:spcAft>
                <a:spcPts val="600"/>
              </a:spcAft>
            </a:pPr>
            <a:r>
              <a:rPr lang="en-GB" sz="1000" b="1" dirty="0">
                <a:effectLst/>
                <a:latin typeface="Tahoma" panose="020B0604030504040204" pitchFamily="34" charset="0"/>
                <a:ea typeface="Calibri" panose="020F0502020204030204" pitchFamily="34" charset="0"/>
                <a:cs typeface="Mangal" panose="02040503050203030202" pitchFamily="18" charset="0"/>
              </a:rPr>
              <a:t>IARI Senior Research Fellow</a:t>
            </a:r>
            <a:r>
              <a:rPr lang="en-US" sz="1000" dirty="0">
                <a:effectLst/>
                <a:latin typeface="Tahoma" panose="020B0604030504040204" pitchFamily="34" charset="0"/>
                <a:ea typeface="Times New Roman" panose="02020603050405020304" pitchFamily="18" charset="0"/>
                <a:cs typeface="Mangal" panose="02040503050203030202" pitchFamily="18" charset="0"/>
              </a:rPr>
              <a:t>1993-1997</a:t>
            </a:r>
            <a:endParaRPr lang="en-IN" sz="1000" dirty="0">
              <a:effectLst/>
              <a:latin typeface="Calibri" panose="020F0502020204030204" pitchFamily="34" charset="0"/>
              <a:ea typeface="Calibri" panose="020F0502020204030204" pitchFamily="34" charset="0"/>
              <a:cs typeface="Mangal" panose="02040503050203030202" pitchFamily="18" charset="0"/>
            </a:endParaRPr>
          </a:p>
          <a:p>
            <a:pPr marL="457200" indent="-457200">
              <a:lnSpc>
                <a:spcPct val="90000"/>
              </a:lnSpc>
              <a:spcBef>
                <a:spcPts val="0"/>
              </a:spcBef>
              <a:spcAft>
                <a:spcPts val="600"/>
              </a:spcAft>
            </a:pPr>
            <a:r>
              <a:rPr lang="en-GB" sz="1000" dirty="0">
                <a:effectLst/>
                <a:latin typeface="Tahoma" panose="020B0604030504040204" pitchFamily="34" charset="0"/>
                <a:ea typeface="Calibri" panose="020F0502020204030204" pitchFamily="34" charset="0"/>
                <a:cs typeface="Mangal" panose="02040503050203030202" pitchFamily="18" charset="0"/>
              </a:rPr>
              <a:t>Qualified Council for Scientific &amp;Industrial Research &amp; University Grants Commission </a:t>
            </a:r>
            <a:r>
              <a:rPr lang="en-US" sz="1000" b="1" dirty="0">
                <a:effectLst/>
                <a:latin typeface="Tahoma" panose="020B0604030504040204" pitchFamily="34" charset="0"/>
                <a:ea typeface="Times New Roman" panose="02020603050405020304" pitchFamily="18" charset="0"/>
                <a:cs typeface="Mangal" panose="02040503050203030202" pitchFamily="18" charset="0"/>
              </a:rPr>
              <a:t>National Eligibility Test for Junior Research Fellowship</a:t>
            </a:r>
            <a:r>
              <a:rPr lang="en-GB" sz="1000" dirty="0">
                <a:effectLst/>
                <a:latin typeface="Tahoma" panose="020B0604030504040204" pitchFamily="34" charset="0"/>
                <a:ea typeface="Calibri" panose="020F0502020204030204" pitchFamily="34" charset="0"/>
                <a:cs typeface="Mangal" panose="02040503050203030202" pitchFamily="18" charset="0"/>
              </a:rPr>
              <a:t> in Life Science 1997</a:t>
            </a:r>
            <a:endParaRPr lang="en-IN" sz="1000" dirty="0">
              <a:effectLst/>
              <a:latin typeface="Calibri" panose="020F0502020204030204" pitchFamily="34" charset="0"/>
              <a:ea typeface="Calibri" panose="020F0502020204030204" pitchFamily="34" charset="0"/>
              <a:cs typeface="Mangal" panose="02040503050203030202" pitchFamily="18" charset="0"/>
            </a:endParaRPr>
          </a:p>
          <a:p>
            <a:pPr marL="457200" indent="-457200">
              <a:lnSpc>
                <a:spcPct val="90000"/>
              </a:lnSpc>
              <a:spcBef>
                <a:spcPts val="0"/>
              </a:spcBef>
              <a:spcAft>
                <a:spcPts val="600"/>
              </a:spcAft>
            </a:pPr>
            <a:r>
              <a:rPr lang="en-US" sz="1000" dirty="0">
                <a:effectLst/>
                <a:latin typeface="Tahoma" panose="020B0604030504040204" pitchFamily="34" charset="0"/>
                <a:ea typeface="Times New Roman" panose="02020603050405020304" pitchFamily="18" charset="0"/>
                <a:cs typeface="Mangal" panose="02040503050203030202" pitchFamily="18" charset="0"/>
              </a:rPr>
              <a:t>Qualified-Indian Council for </a:t>
            </a:r>
            <a:r>
              <a:rPr lang="en-US" sz="1000" b="1" dirty="0">
                <a:effectLst/>
                <a:latin typeface="Tahoma" panose="020B0604030504040204" pitchFamily="34" charset="0"/>
                <a:ea typeface="Times New Roman" panose="02020603050405020304" pitchFamily="18" charset="0"/>
                <a:cs typeface="Mangal" panose="02040503050203030202" pitchFamily="18" charset="0"/>
              </a:rPr>
              <a:t>Agricultural Research National Eligibility Test for Senior Research Fellowship and </a:t>
            </a:r>
            <a:r>
              <a:rPr lang="en-US" sz="1000" b="1" dirty="0" err="1">
                <a:effectLst/>
                <a:latin typeface="Tahoma" panose="020B0604030504040204" pitchFamily="34" charset="0"/>
                <a:ea typeface="Times New Roman" panose="02020603050405020304" pitchFamily="18" charset="0"/>
                <a:cs typeface="Mangal" panose="02040503050203030202" pitchFamily="18" charset="0"/>
              </a:rPr>
              <a:t>Lecturership</a:t>
            </a:r>
            <a:r>
              <a:rPr lang="en-US" sz="1000" dirty="0">
                <a:effectLst/>
                <a:latin typeface="Tahoma" panose="020B0604030504040204" pitchFamily="34" charset="0"/>
                <a:ea typeface="Times New Roman" panose="02020603050405020304" pitchFamily="18" charset="0"/>
                <a:cs typeface="Mangal" panose="02040503050203030202" pitchFamily="18" charset="0"/>
              </a:rPr>
              <a:t> in Microbiology 1994</a:t>
            </a:r>
            <a:endParaRPr lang="en-IN" sz="1000" dirty="0">
              <a:effectLst/>
              <a:latin typeface="Calibri" panose="020F0502020204030204" pitchFamily="34" charset="0"/>
              <a:ea typeface="Calibri" panose="020F0502020204030204" pitchFamily="34" charset="0"/>
              <a:cs typeface="Mangal" panose="02040503050203030202" pitchFamily="18" charset="0"/>
            </a:endParaRPr>
          </a:p>
          <a:p>
            <a:pPr marL="457200" indent="-457200">
              <a:lnSpc>
                <a:spcPct val="90000"/>
              </a:lnSpc>
              <a:spcBef>
                <a:spcPts val="0"/>
              </a:spcBef>
              <a:spcAft>
                <a:spcPts val="600"/>
              </a:spcAft>
            </a:pPr>
            <a:r>
              <a:rPr lang="en-GB" sz="1000" b="1" dirty="0">
                <a:effectLst/>
                <a:latin typeface="Tahoma" panose="020B0604030504040204" pitchFamily="34" charset="0"/>
                <a:ea typeface="Calibri" panose="020F0502020204030204" pitchFamily="34" charset="0"/>
                <a:cs typeface="Mangal" panose="02040503050203030202" pitchFamily="18" charset="0"/>
              </a:rPr>
              <a:t>IARI Gold medal </a:t>
            </a:r>
            <a:r>
              <a:rPr lang="en-US" sz="1000" dirty="0">
                <a:effectLst/>
                <a:latin typeface="Tahoma" panose="020B0604030504040204" pitchFamily="34" charset="0"/>
                <a:ea typeface="Times New Roman" panose="02020603050405020304" pitchFamily="18" charset="0"/>
                <a:cs typeface="Mangal" panose="02040503050203030202" pitchFamily="18" charset="0"/>
              </a:rPr>
              <a:t>1993</a:t>
            </a:r>
            <a:endParaRPr lang="en-IN" sz="1000" dirty="0">
              <a:effectLst/>
              <a:latin typeface="Calibri" panose="020F0502020204030204" pitchFamily="34" charset="0"/>
              <a:ea typeface="Calibri" panose="020F0502020204030204" pitchFamily="34" charset="0"/>
              <a:cs typeface="Mangal" panose="02040503050203030202" pitchFamily="18" charset="0"/>
            </a:endParaRPr>
          </a:p>
          <a:p>
            <a:pPr marL="457200" indent="-457200">
              <a:lnSpc>
                <a:spcPct val="90000"/>
              </a:lnSpc>
              <a:spcBef>
                <a:spcPts val="0"/>
              </a:spcBef>
              <a:spcAft>
                <a:spcPts val="600"/>
              </a:spcAft>
            </a:pPr>
            <a:r>
              <a:rPr lang="en-US" sz="1000" b="1" dirty="0">
                <a:effectLst/>
                <a:latin typeface="Tahoma" panose="020B0604030504040204" pitchFamily="34" charset="0"/>
                <a:ea typeface="Calibri" panose="020F0502020204030204" pitchFamily="34" charset="0"/>
                <a:cs typeface="Mangal" panose="02040503050203030202" pitchFamily="18" charset="0"/>
              </a:rPr>
              <a:t>IARI Junior Research Fellow</a:t>
            </a:r>
            <a:r>
              <a:rPr lang="en-US" sz="1000" dirty="0">
                <a:effectLst/>
                <a:latin typeface="Tahoma" panose="020B0604030504040204" pitchFamily="34" charset="0"/>
                <a:ea typeface="Times New Roman" panose="02020603050405020304" pitchFamily="18" charset="0"/>
                <a:cs typeface="Mangal" panose="02040503050203030202" pitchFamily="18" charset="0"/>
              </a:rPr>
              <a:t>1991-1993</a:t>
            </a:r>
            <a:endParaRPr lang="en-IN" sz="1000" dirty="0">
              <a:effectLst/>
              <a:latin typeface="Calibri" panose="020F0502020204030204" pitchFamily="34" charset="0"/>
              <a:ea typeface="Calibri" panose="020F0502020204030204" pitchFamily="34" charset="0"/>
              <a:cs typeface="Mangal" panose="02040503050203030202" pitchFamily="18" charset="0"/>
            </a:endParaRPr>
          </a:p>
          <a:p>
            <a:pPr marL="457200" indent="-457200">
              <a:lnSpc>
                <a:spcPct val="90000"/>
              </a:lnSpc>
              <a:spcBef>
                <a:spcPts val="0"/>
              </a:spcBef>
              <a:spcAft>
                <a:spcPts val="600"/>
              </a:spcAft>
            </a:pPr>
            <a:r>
              <a:rPr lang="en-US" sz="1000" dirty="0">
                <a:effectLst/>
                <a:latin typeface="Tahoma" panose="020B0604030504040204" pitchFamily="34" charset="0"/>
                <a:ea typeface="Times New Roman" panose="02020603050405020304" pitchFamily="18" charset="0"/>
                <a:cs typeface="Mangal" panose="02040503050203030202" pitchFamily="18" charset="0"/>
              </a:rPr>
              <a:t>Qualified National Talent Search Contest of the Central Institute of General Knowledge Learning, 1986</a:t>
            </a:r>
            <a:endParaRPr lang="en-IN" sz="1000" dirty="0">
              <a:effectLst/>
              <a:latin typeface="Calibri" panose="020F0502020204030204" pitchFamily="34" charset="0"/>
              <a:ea typeface="Calibri" panose="020F0502020204030204" pitchFamily="34" charset="0"/>
              <a:cs typeface="Mangal" panose="02040503050203030202" pitchFamily="18" charset="0"/>
            </a:endParaRPr>
          </a:p>
          <a:p>
            <a:pPr>
              <a:lnSpc>
                <a:spcPct val="90000"/>
              </a:lnSpc>
            </a:pPr>
            <a:endParaRPr lang="en-IN" sz="1000" dirty="0"/>
          </a:p>
        </p:txBody>
      </p:sp>
      <p:pic>
        <p:nvPicPr>
          <p:cNvPr id="5" name="Picture 4">
            <a:extLst>
              <a:ext uri="{FF2B5EF4-FFF2-40B4-BE49-F238E27FC236}">
                <a16:creationId xmlns:a16="http://schemas.microsoft.com/office/drawing/2014/main" id="{BA7880D2-BF81-49F3-8304-CC2F1A96C5A5}"/>
              </a:ext>
            </a:extLst>
          </p:cNvPr>
          <p:cNvPicPr>
            <a:picLocks noChangeAspect="1"/>
          </p:cNvPicPr>
          <p:nvPr/>
        </p:nvPicPr>
        <p:blipFill rotWithShape="1">
          <a:blip r:embed="rId2"/>
          <a:srcRect l="14173" r="28580"/>
          <a:stretch/>
        </p:blipFill>
        <p:spPr>
          <a:xfrm>
            <a:off x="20" y="10"/>
            <a:ext cx="3766397"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28258" y="2115117"/>
            <a:ext cx="5126355" cy="0"/>
          </a:xfrm>
          <a:prstGeom prst="line">
            <a:avLst/>
          </a:prstGeom>
          <a:ln w="19050">
            <a:solidFill>
              <a:srgbClr val="C06149"/>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787F1FDF-33CC-4E78-A17C-C9D2E07F1457}"/>
              </a:ext>
            </a:extLst>
          </p:cNvPr>
          <p:cNvSpPr>
            <a:spLocks noGrp="1"/>
          </p:cNvSpPr>
          <p:nvPr>
            <p:ph type="sldNum" sz="quarter" idx="12"/>
          </p:nvPr>
        </p:nvSpPr>
        <p:spPr>
          <a:xfrm>
            <a:off x="8260721" y="6356350"/>
            <a:ext cx="964241" cy="365125"/>
          </a:xfrm>
        </p:spPr>
        <p:txBody>
          <a:bodyPr>
            <a:normAutofit/>
          </a:bodyPr>
          <a:lstStyle/>
          <a:p>
            <a:pPr>
              <a:spcAft>
                <a:spcPts val="600"/>
              </a:spcAft>
            </a:pPr>
            <a:fld id="{451C0E1C-24F6-42DF-81BA-93E878B603BE}" type="slidenum">
              <a:rPr lang="en-US" smtClean="0"/>
              <a:pPr>
                <a:spcAft>
                  <a:spcPts val="600"/>
                </a:spcAft>
              </a:pPr>
              <a:t>52</a:t>
            </a:fld>
            <a:endParaRPr lang="en-US"/>
          </a:p>
        </p:txBody>
      </p:sp>
      <p:sp>
        <p:nvSpPr>
          <p:cNvPr id="7" name="TextBox 6">
            <a:extLst>
              <a:ext uri="{FF2B5EF4-FFF2-40B4-BE49-F238E27FC236}">
                <a16:creationId xmlns:a16="http://schemas.microsoft.com/office/drawing/2014/main" id="{B79787C2-CD90-431A-B629-AA858AC085F4}"/>
              </a:ext>
            </a:extLst>
          </p:cNvPr>
          <p:cNvSpPr txBox="1"/>
          <p:nvPr/>
        </p:nvSpPr>
        <p:spPr>
          <a:xfrm>
            <a:off x="1609589" y="6224359"/>
            <a:ext cx="2246064" cy="646331"/>
          </a:xfrm>
          <a:prstGeom prst="rect">
            <a:avLst/>
          </a:prstGeom>
          <a:noFill/>
        </p:spPr>
        <p:txBody>
          <a:bodyPr wrap="none" rtlCol="0">
            <a:spAutoFit/>
          </a:bodyPr>
          <a:lstStyle/>
          <a:p>
            <a:r>
              <a:rPr lang="en-IN" dirty="0" err="1"/>
              <a:t>Dr.</a:t>
            </a:r>
            <a:r>
              <a:rPr lang="en-IN" dirty="0"/>
              <a:t> Monica Bhatnagar,</a:t>
            </a:r>
          </a:p>
          <a:p>
            <a:r>
              <a:rPr lang="en-IN" dirty="0"/>
              <a:t>Professor</a:t>
            </a:r>
          </a:p>
        </p:txBody>
      </p:sp>
    </p:spTree>
    <p:extLst>
      <p:ext uri="{BB962C8B-B14F-4D97-AF65-F5344CB8AC3E}">
        <p14:creationId xmlns:p14="http://schemas.microsoft.com/office/powerpoint/2010/main" val="8231107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0" y="214290"/>
            <a:ext cx="3296817" cy="857232"/>
          </a:xfrm>
        </p:spPr>
        <p:txBody>
          <a:bodyPr>
            <a:noAutofit/>
          </a:bodyPr>
          <a:lstStyle/>
          <a:p>
            <a:r>
              <a:rPr lang="en-IN" sz="2000" dirty="0"/>
              <a:t>Research &amp; Innovation</a:t>
            </a:r>
            <a:endParaRPr lang="en-US" sz="2000" dirty="0"/>
          </a:p>
        </p:txBody>
      </p:sp>
      <p:sp>
        <p:nvSpPr>
          <p:cNvPr id="7" name="Content Placeholder 2"/>
          <p:cNvSpPr>
            <a:spLocks noGrp="1"/>
          </p:cNvSpPr>
          <p:nvPr>
            <p:ph idx="1"/>
          </p:nvPr>
        </p:nvSpPr>
        <p:spPr>
          <a:xfrm>
            <a:off x="1" y="1500174"/>
            <a:ext cx="2792760" cy="5143536"/>
          </a:xfrm>
        </p:spPr>
        <p:txBody>
          <a:bodyPr>
            <a:normAutofit fontScale="92500" lnSpcReduction="10000"/>
          </a:bodyPr>
          <a:lstStyle/>
          <a:p>
            <a:r>
              <a:rPr lang="en-IN" dirty="0">
                <a:solidFill>
                  <a:srgbClr val="FF0000"/>
                </a:solidFill>
              </a:rPr>
              <a:t>Only faculty members to bring the University on Internationally the most renowned journal “Nature” with Journal Impact Factor of 43</a:t>
            </a:r>
          </a:p>
        </p:txBody>
      </p:sp>
      <p:sp>
        <p:nvSpPr>
          <p:cNvPr id="4" name="Slide Number Placeholder 3"/>
          <p:cNvSpPr>
            <a:spLocks noGrp="1"/>
          </p:cNvSpPr>
          <p:nvPr>
            <p:ph type="sldNum" sz="quarter" idx="12"/>
          </p:nvPr>
        </p:nvSpPr>
        <p:spPr/>
        <p:txBody>
          <a:bodyPr/>
          <a:lstStyle/>
          <a:p>
            <a:fld id="{451C0E1C-24F6-42DF-81BA-93E878B603BE}" type="slidenum">
              <a:rPr lang="en-US" smtClean="0"/>
              <a:pPr/>
              <a:t>53</a:t>
            </a:fld>
            <a:endParaRPr lang="en-US"/>
          </a:p>
        </p:txBody>
      </p:sp>
      <p:pic>
        <p:nvPicPr>
          <p:cNvPr id="1026" name="Picture 2"/>
          <p:cNvPicPr>
            <a:picLocks noChangeAspect="1" noChangeArrowheads="1"/>
          </p:cNvPicPr>
          <p:nvPr/>
        </p:nvPicPr>
        <p:blipFill>
          <a:blip r:embed="rId3"/>
          <a:srcRect/>
          <a:stretch>
            <a:fillRect/>
          </a:stretch>
        </p:blipFill>
        <p:spPr bwMode="auto">
          <a:xfrm>
            <a:off x="3304593" y="27062"/>
            <a:ext cx="6609184" cy="6858000"/>
          </a:xfrm>
          <a:prstGeom prst="rect">
            <a:avLst/>
          </a:prstGeom>
          <a:noFill/>
          <a:ln w="9525">
            <a:noFill/>
            <a:miter lim="800000"/>
            <a:headEnd/>
            <a:tailEnd/>
          </a:ln>
          <a:effectLst/>
        </p:spPr>
      </p:pic>
      <p:sp>
        <p:nvSpPr>
          <p:cNvPr id="8" name="TextBox 7"/>
          <p:cNvSpPr txBox="1"/>
          <p:nvPr/>
        </p:nvSpPr>
        <p:spPr>
          <a:xfrm rot="20764952">
            <a:off x="971540" y="3427425"/>
            <a:ext cx="9615891" cy="400110"/>
          </a:xfrm>
          <a:prstGeom prst="rect">
            <a:avLst/>
          </a:prstGeom>
          <a:noFill/>
        </p:spPr>
        <p:txBody>
          <a:bodyPr wrap="square" rtlCol="0">
            <a:spAutoFit/>
          </a:bodyPr>
          <a:lstStyle/>
          <a:p>
            <a:pPr algn="ctr"/>
            <a:r>
              <a:rPr lang="en-IN" sz="2000" b="1" dirty="0"/>
              <a:t>Rare for the faculty in the State Universities of Rajasthan to have this distinction  </a:t>
            </a:r>
            <a:endParaRPr lang="en-US" sz="2000" b="1"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0" y="214290"/>
            <a:ext cx="9906000" cy="857232"/>
          </a:xfrm>
        </p:spPr>
        <p:txBody>
          <a:bodyPr>
            <a:noAutofit/>
          </a:bodyPr>
          <a:lstStyle/>
          <a:p>
            <a:r>
              <a:rPr lang="en-IN" sz="3200" dirty="0"/>
              <a:t>Research and Innovation</a:t>
            </a:r>
            <a:endParaRPr lang="en-US" sz="3200" dirty="0"/>
          </a:p>
        </p:txBody>
      </p:sp>
      <p:sp>
        <p:nvSpPr>
          <p:cNvPr id="3" name="Content Placeholder 2"/>
          <p:cNvSpPr>
            <a:spLocks noGrp="1"/>
          </p:cNvSpPr>
          <p:nvPr>
            <p:ph idx="1"/>
          </p:nvPr>
        </p:nvSpPr>
        <p:spPr>
          <a:xfrm>
            <a:off x="495300" y="1643050"/>
            <a:ext cx="8915400" cy="5000660"/>
          </a:xfrm>
        </p:spPr>
        <p:txBody>
          <a:bodyPr>
            <a:normAutofit/>
          </a:bodyPr>
          <a:lstStyle/>
          <a:p>
            <a:r>
              <a:rPr lang="en-IN" sz="4000" dirty="0">
                <a:solidFill>
                  <a:srgbClr val="FF0000"/>
                </a:solidFill>
              </a:rPr>
              <a:t>Only faculty in University that filed 4 US patents out of which 1 has been granted. </a:t>
            </a:r>
          </a:p>
        </p:txBody>
      </p:sp>
      <p:sp>
        <p:nvSpPr>
          <p:cNvPr id="4" name="Slide Number Placeholder 3"/>
          <p:cNvSpPr>
            <a:spLocks noGrp="1"/>
          </p:cNvSpPr>
          <p:nvPr>
            <p:ph type="sldNum" sz="quarter" idx="12"/>
          </p:nvPr>
        </p:nvSpPr>
        <p:spPr/>
        <p:txBody>
          <a:bodyPr/>
          <a:lstStyle/>
          <a:p>
            <a:fld id="{451C0E1C-24F6-42DF-81BA-93E878B603BE}" type="slidenum">
              <a:rPr lang="en-US" smtClean="0"/>
              <a:pPr/>
              <a:t>54</a:t>
            </a:fld>
            <a:endParaRPr lang="en-US"/>
          </a:p>
        </p:txBody>
      </p:sp>
      <p:sp>
        <p:nvSpPr>
          <p:cNvPr id="5" name="TextBox 4"/>
          <p:cNvSpPr txBox="1"/>
          <p:nvPr/>
        </p:nvSpPr>
        <p:spPr>
          <a:xfrm rot="20496545">
            <a:off x="-154059" y="3820215"/>
            <a:ext cx="10264297" cy="646331"/>
          </a:xfrm>
          <a:prstGeom prst="rect">
            <a:avLst/>
          </a:prstGeom>
          <a:noFill/>
        </p:spPr>
        <p:txBody>
          <a:bodyPr wrap="square" rtlCol="0">
            <a:spAutoFit/>
          </a:bodyPr>
          <a:lstStyle/>
          <a:p>
            <a:pPr algn="ctr"/>
            <a:r>
              <a:rPr lang="en-IN" sz="3600" b="1" dirty="0"/>
              <a:t>Difficult to obtain patent in Life Sciences</a:t>
            </a:r>
            <a:endParaRPr lang="en-US" sz="3600" b="1"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0" y="214290"/>
            <a:ext cx="9906000" cy="857232"/>
          </a:xfrm>
          <a:solidFill>
            <a:schemeClr val="tx2"/>
          </a:solidFill>
        </p:spPr>
        <p:txBody>
          <a:bodyPr>
            <a:noAutofit/>
          </a:bodyPr>
          <a:lstStyle/>
          <a:p>
            <a:r>
              <a:rPr lang="en-IN" sz="3200" dirty="0">
                <a:solidFill>
                  <a:schemeClr val="bg1"/>
                </a:solidFill>
              </a:rPr>
              <a:t>Research and Innovation</a:t>
            </a:r>
            <a:endParaRPr lang="en-US" sz="3200" dirty="0">
              <a:solidFill>
                <a:schemeClr val="bg1"/>
              </a:solidFill>
            </a:endParaRPr>
          </a:p>
        </p:txBody>
      </p:sp>
      <p:sp>
        <p:nvSpPr>
          <p:cNvPr id="3" name="Content Placeholder 2"/>
          <p:cNvSpPr>
            <a:spLocks noGrp="1"/>
          </p:cNvSpPr>
          <p:nvPr>
            <p:ph idx="1"/>
          </p:nvPr>
        </p:nvSpPr>
        <p:spPr>
          <a:xfrm>
            <a:off x="0" y="1428736"/>
            <a:ext cx="9906000" cy="5214974"/>
          </a:xfrm>
          <a:solidFill>
            <a:schemeClr val="accent1">
              <a:lumMod val="20000"/>
              <a:lumOff val="80000"/>
            </a:schemeClr>
          </a:solidFill>
        </p:spPr>
        <p:txBody>
          <a:bodyPr>
            <a:normAutofit/>
          </a:bodyPr>
          <a:lstStyle/>
          <a:p>
            <a:r>
              <a:rPr lang="en-IN" dirty="0">
                <a:solidFill>
                  <a:srgbClr val="FF0000"/>
                </a:solidFill>
              </a:rPr>
              <a:t>Faculty with no close peer in University in terms of citations</a:t>
            </a:r>
          </a:p>
          <a:p>
            <a:endParaRPr lang="en-IN" dirty="0">
              <a:solidFill>
                <a:srgbClr val="FF0000"/>
              </a:solidFill>
            </a:endParaRPr>
          </a:p>
        </p:txBody>
      </p:sp>
      <p:sp>
        <p:nvSpPr>
          <p:cNvPr id="4" name="Slide Number Placeholder 3"/>
          <p:cNvSpPr>
            <a:spLocks noGrp="1"/>
          </p:cNvSpPr>
          <p:nvPr>
            <p:ph type="sldNum" sz="quarter" idx="12"/>
          </p:nvPr>
        </p:nvSpPr>
        <p:spPr/>
        <p:txBody>
          <a:bodyPr/>
          <a:lstStyle/>
          <a:p>
            <a:fld id="{451C0E1C-24F6-42DF-81BA-93E878B603BE}" type="slidenum">
              <a:rPr lang="en-US" smtClean="0">
                <a:solidFill>
                  <a:schemeClr val="tx1"/>
                </a:solidFill>
              </a:rPr>
              <a:pPr/>
              <a:t>55</a:t>
            </a:fld>
            <a:endParaRPr lang="en-US">
              <a:solidFill>
                <a:schemeClr val="tx1"/>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4271282233"/>
              </p:ext>
            </p:extLst>
          </p:nvPr>
        </p:nvGraphicFramePr>
        <p:xfrm>
          <a:off x="309530" y="2428868"/>
          <a:ext cx="8891943" cy="1524000"/>
        </p:xfrm>
        <a:graphic>
          <a:graphicData uri="http://schemas.openxmlformats.org/drawingml/2006/table">
            <a:tbl>
              <a:tblPr/>
              <a:tblGrid>
                <a:gridCol w="2963981">
                  <a:extLst>
                    <a:ext uri="{9D8B030D-6E8A-4147-A177-3AD203B41FA5}">
                      <a16:colId xmlns:a16="http://schemas.microsoft.com/office/drawing/2014/main" val="20000"/>
                    </a:ext>
                  </a:extLst>
                </a:gridCol>
                <a:gridCol w="2963981">
                  <a:extLst>
                    <a:ext uri="{9D8B030D-6E8A-4147-A177-3AD203B41FA5}">
                      <a16:colId xmlns:a16="http://schemas.microsoft.com/office/drawing/2014/main" val="20001"/>
                    </a:ext>
                  </a:extLst>
                </a:gridCol>
                <a:gridCol w="2963981">
                  <a:extLst>
                    <a:ext uri="{9D8B030D-6E8A-4147-A177-3AD203B41FA5}">
                      <a16:colId xmlns:a16="http://schemas.microsoft.com/office/drawing/2014/main" val="20002"/>
                    </a:ext>
                  </a:extLst>
                </a:gridCol>
              </a:tblGrid>
              <a:tr h="0">
                <a:tc>
                  <a:txBody>
                    <a:bodyPr/>
                    <a:lstStyle/>
                    <a:p>
                      <a:pPr algn="r"/>
                      <a:r>
                        <a:rPr lang="en-IN" b="0" dirty="0" err="1"/>
                        <a:t>Ashish</a:t>
                      </a:r>
                      <a:r>
                        <a:rPr lang="en-IN" b="0" dirty="0"/>
                        <a:t> </a:t>
                      </a:r>
                      <a:r>
                        <a:rPr lang="en-IN" b="0" dirty="0" err="1"/>
                        <a:t>Bhatnagar</a:t>
                      </a:r>
                      <a:endParaRPr lang="en-US" b="0" dirty="0"/>
                    </a:p>
                  </a:txBody>
                  <a:tcPr marL="99060" marR="82550" marT="76200" marB="76200" anchor="ctr">
                    <a:lnL>
                      <a:noFill/>
                    </a:lnL>
                    <a:lnR>
                      <a:noFill/>
                    </a:lnR>
                    <a:lnT>
                      <a:noFill/>
                    </a:lnT>
                    <a:lnB w="9525" cap="flat" cmpd="sng" algn="ctr">
                      <a:solidFill>
                        <a:srgbClr val="E5E5E5"/>
                      </a:solidFill>
                      <a:prstDash val="solid"/>
                      <a:round/>
                      <a:headEnd type="none" w="med" len="med"/>
                      <a:tailEnd type="none" w="med" len="med"/>
                    </a:lnB>
                  </a:tcPr>
                </a:tc>
                <a:tc>
                  <a:txBody>
                    <a:bodyPr/>
                    <a:lstStyle/>
                    <a:p>
                      <a:pPr algn="r"/>
                      <a:r>
                        <a:rPr lang="en-US" b="0"/>
                        <a:t>All</a:t>
                      </a:r>
                    </a:p>
                  </a:txBody>
                  <a:tcPr marL="99060" marR="82550" marT="76200" marB="76200" anchor="ctr">
                    <a:lnL>
                      <a:noFill/>
                    </a:lnL>
                    <a:lnR>
                      <a:noFill/>
                    </a:lnR>
                    <a:lnT>
                      <a:noFill/>
                    </a:lnT>
                    <a:lnB w="9525" cap="flat" cmpd="sng" algn="ctr">
                      <a:solidFill>
                        <a:srgbClr val="E5E5E5"/>
                      </a:solidFill>
                      <a:prstDash val="solid"/>
                      <a:round/>
                      <a:headEnd type="none" w="med" len="med"/>
                      <a:tailEnd type="none" w="med" len="med"/>
                    </a:lnB>
                  </a:tcPr>
                </a:tc>
                <a:tc>
                  <a:txBody>
                    <a:bodyPr/>
                    <a:lstStyle/>
                    <a:p>
                      <a:pPr algn="r"/>
                      <a:r>
                        <a:rPr lang="en-US" b="0" dirty="0"/>
                        <a:t>Since 2016 till 30.11.2021</a:t>
                      </a:r>
                    </a:p>
                  </a:txBody>
                  <a:tcPr marL="99060" marR="82550" marT="76200" marB="76200" anchor="ctr">
                    <a:lnL>
                      <a:noFill/>
                    </a:lnL>
                    <a:lnR>
                      <a:noFill/>
                    </a:lnR>
                    <a:lnT>
                      <a:noFill/>
                    </a:lnT>
                    <a:lnB w="9525" cap="flat" cmpd="sng" algn="ctr">
                      <a:solidFill>
                        <a:srgbClr val="E5E5E5"/>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gn="l"/>
                      <a:r>
                        <a:rPr lang="en-US" u="sng" dirty="0">
                          <a:solidFill>
                            <a:srgbClr val="222222"/>
                          </a:solidFill>
                          <a:latin typeface="Arial"/>
                        </a:rPr>
                        <a:t>Citations</a:t>
                      </a:r>
                      <a:endParaRPr lang="en-US" dirty="0">
                        <a:latin typeface="Arial"/>
                      </a:endParaRPr>
                    </a:p>
                  </a:txBody>
                  <a:tcPr marL="82550" marR="82550" marT="19050" marB="19050" anchor="ctr">
                    <a:lnL>
                      <a:noFill/>
                    </a:lnL>
                    <a:lnR>
                      <a:noFill/>
                    </a:lnR>
                    <a:lnT w="9525" cap="flat" cmpd="sng" algn="ctr">
                      <a:solidFill>
                        <a:srgbClr val="E5E5E5"/>
                      </a:solidFill>
                      <a:prstDash val="solid"/>
                      <a:round/>
                      <a:headEnd type="none" w="med" len="med"/>
                      <a:tailEnd type="none" w="med" len="med"/>
                    </a:lnT>
                    <a:lnB>
                      <a:noFill/>
                    </a:lnB>
                  </a:tcPr>
                </a:tc>
                <a:tc>
                  <a:txBody>
                    <a:bodyPr/>
                    <a:lstStyle/>
                    <a:p>
                      <a:pPr algn="r"/>
                      <a:r>
                        <a:rPr lang="en-US" dirty="0">
                          <a:latin typeface="Arial"/>
                        </a:rPr>
                        <a:t>4150</a:t>
                      </a:r>
                    </a:p>
                  </a:txBody>
                  <a:tcPr marL="99060" marR="82550" anchor="ctr">
                    <a:lnL>
                      <a:noFill/>
                    </a:lnL>
                    <a:lnR>
                      <a:noFill/>
                    </a:lnR>
                    <a:lnT w="9525" cap="flat" cmpd="sng" algn="ctr">
                      <a:solidFill>
                        <a:srgbClr val="E5E5E5"/>
                      </a:solidFill>
                      <a:prstDash val="solid"/>
                      <a:round/>
                      <a:headEnd type="none" w="med" len="med"/>
                      <a:tailEnd type="none" w="med" len="med"/>
                    </a:lnT>
                    <a:lnB>
                      <a:noFill/>
                    </a:lnB>
                  </a:tcPr>
                </a:tc>
                <a:tc>
                  <a:txBody>
                    <a:bodyPr/>
                    <a:lstStyle/>
                    <a:p>
                      <a:pPr algn="r"/>
                      <a:r>
                        <a:rPr lang="en-US" dirty="0">
                          <a:latin typeface="Arial"/>
                        </a:rPr>
                        <a:t>2945</a:t>
                      </a:r>
                    </a:p>
                  </a:txBody>
                  <a:tcPr marL="99060" marR="82550" anchor="ctr">
                    <a:lnL>
                      <a:noFill/>
                    </a:lnL>
                    <a:lnR>
                      <a:noFill/>
                    </a:lnR>
                    <a:lnT w="9525" cap="flat" cmpd="sng" algn="ctr">
                      <a:solidFill>
                        <a:srgbClr val="E5E5E5"/>
                      </a:solidFill>
                      <a:prstDash val="solid"/>
                      <a:round/>
                      <a:headEnd type="none" w="med" len="med"/>
                      <a:tailEnd type="none" w="med" len="med"/>
                    </a:lnT>
                    <a:lnB>
                      <a:noFill/>
                    </a:lnB>
                  </a:tcPr>
                </a:tc>
                <a:extLst>
                  <a:ext uri="{0D108BD9-81ED-4DB2-BD59-A6C34878D82A}">
                    <a16:rowId xmlns:a16="http://schemas.microsoft.com/office/drawing/2014/main" val="10001"/>
                  </a:ext>
                </a:extLst>
              </a:tr>
              <a:tr h="0">
                <a:tc>
                  <a:txBody>
                    <a:bodyPr/>
                    <a:lstStyle/>
                    <a:p>
                      <a:pPr algn="l"/>
                      <a:r>
                        <a:rPr lang="en-US" u="none" strike="noStrike">
                          <a:solidFill>
                            <a:srgbClr val="222222"/>
                          </a:solidFill>
                          <a:latin typeface="Arial"/>
                        </a:rPr>
                        <a:t>h-index</a:t>
                      </a:r>
                      <a:endParaRPr lang="en-US">
                        <a:latin typeface="Arial"/>
                      </a:endParaRPr>
                    </a:p>
                  </a:txBody>
                  <a:tcPr marL="82550" marR="82550" marT="19050" marB="19050" anchor="ctr">
                    <a:lnL>
                      <a:noFill/>
                    </a:lnL>
                    <a:lnR>
                      <a:noFill/>
                    </a:lnR>
                    <a:lnT>
                      <a:noFill/>
                    </a:lnT>
                    <a:lnB>
                      <a:noFill/>
                    </a:lnB>
                  </a:tcPr>
                </a:tc>
                <a:tc>
                  <a:txBody>
                    <a:bodyPr/>
                    <a:lstStyle/>
                    <a:p>
                      <a:pPr algn="r"/>
                      <a:r>
                        <a:rPr lang="en-US" dirty="0">
                          <a:latin typeface="Arial"/>
                        </a:rPr>
                        <a:t>18</a:t>
                      </a:r>
                    </a:p>
                  </a:txBody>
                  <a:tcPr marL="99060" marR="82550" anchor="ctr">
                    <a:lnL>
                      <a:noFill/>
                    </a:lnL>
                    <a:lnR>
                      <a:noFill/>
                    </a:lnR>
                    <a:lnT>
                      <a:noFill/>
                    </a:lnT>
                    <a:lnB>
                      <a:noFill/>
                    </a:lnB>
                  </a:tcPr>
                </a:tc>
                <a:tc>
                  <a:txBody>
                    <a:bodyPr/>
                    <a:lstStyle/>
                    <a:p>
                      <a:pPr algn="r"/>
                      <a:r>
                        <a:rPr lang="en-US" dirty="0">
                          <a:latin typeface="Arial"/>
                        </a:rPr>
                        <a:t>17</a:t>
                      </a:r>
                    </a:p>
                  </a:txBody>
                  <a:tcPr marL="99060" marR="82550" anchor="ctr">
                    <a:lnL>
                      <a:noFill/>
                    </a:lnL>
                    <a:lnR>
                      <a:noFill/>
                    </a:lnR>
                    <a:lnT>
                      <a:noFill/>
                    </a:lnT>
                    <a:lnB>
                      <a:noFill/>
                    </a:lnB>
                  </a:tcPr>
                </a:tc>
                <a:extLst>
                  <a:ext uri="{0D108BD9-81ED-4DB2-BD59-A6C34878D82A}">
                    <a16:rowId xmlns:a16="http://schemas.microsoft.com/office/drawing/2014/main" val="10002"/>
                  </a:ext>
                </a:extLst>
              </a:tr>
              <a:tr h="0">
                <a:tc>
                  <a:txBody>
                    <a:bodyPr/>
                    <a:lstStyle/>
                    <a:p>
                      <a:pPr algn="l"/>
                      <a:r>
                        <a:rPr lang="en-US" u="none" strike="noStrike">
                          <a:solidFill>
                            <a:srgbClr val="222222"/>
                          </a:solidFill>
                          <a:latin typeface="Arial"/>
                        </a:rPr>
                        <a:t>i10-index</a:t>
                      </a:r>
                      <a:endParaRPr lang="en-US">
                        <a:latin typeface="Arial"/>
                      </a:endParaRPr>
                    </a:p>
                  </a:txBody>
                  <a:tcPr marL="82550" marR="82550" marT="19050" marB="19050" anchor="ctr">
                    <a:lnL>
                      <a:noFill/>
                    </a:lnL>
                    <a:lnR>
                      <a:noFill/>
                    </a:lnR>
                    <a:lnT>
                      <a:noFill/>
                    </a:lnT>
                    <a:lnB>
                      <a:noFill/>
                    </a:lnB>
                  </a:tcPr>
                </a:tc>
                <a:tc>
                  <a:txBody>
                    <a:bodyPr/>
                    <a:lstStyle/>
                    <a:p>
                      <a:pPr algn="r"/>
                      <a:r>
                        <a:rPr lang="en-US" dirty="0">
                          <a:latin typeface="Arial"/>
                        </a:rPr>
                        <a:t>28</a:t>
                      </a:r>
                    </a:p>
                  </a:txBody>
                  <a:tcPr marL="99060" marR="82550" anchor="ctr">
                    <a:lnL>
                      <a:noFill/>
                    </a:lnL>
                    <a:lnR>
                      <a:noFill/>
                    </a:lnR>
                    <a:lnT>
                      <a:noFill/>
                    </a:lnT>
                    <a:lnB>
                      <a:noFill/>
                    </a:lnB>
                  </a:tcPr>
                </a:tc>
                <a:tc>
                  <a:txBody>
                    <a:bodyPr/>
                    <a:lstStyle/>
                    <a:p>
                      <a:pPr algn="r"/>
                      <a:r>
                        <a:rPr lang="en-IN" dirty="0">
                          <a:latin typeface="Arial"/>
                        </a:rPr>
                        <a:t>22</a:t>
                      </a:r>
                      <a:endParaRPr lang="en-US" dirty="0">
                        <a:latin typeface="Arial"/>
                      </a:endParaRPr>
                    </a:p>
                  </a:txBody>
                  <a:tcPr marL="99060" marR="82550" anchor="ctr">
                    <a:lnL>
                      <a:noFill/>
                    </a:lnL>
                    <a:lnR>
                      <a:noFill/>
                    </a:lnR>
                    <a:lnT>
                      <a:noFill/>
                    </a:lnT>
                    <a:lnB>
                      <a:noFill/>
                    </a:lnB>
                  </a:tcPr>
                </a:tc>
                <a:extLst>
                  <a:ext uri="{0D108BD9-81ED-4DB2-BD59-A6C34878D82A}">
                    <a16:rowId xmlns:a16="http://schemas.microsoft.com/office/drawing/2014/main" val="10003"/>
                  </a:ext>
                </a:extLst>
              </a:tr>
            </a:tbl>
          </a:graphicData>
        </a:graphic>
      </p:graphicFrame>
      <p:sp>
        <p:nvSpPr>
          <p:cNvPr id="8" name="TextBox 7"/>
          <p:cNvSpPr txBox="1"/>
          <p:nvPr/>
        </p:nvSpPr>
        <p:spPr>
          <a:xfrm>
            <a:off x="5262530" y="2000241"/>
            <a:ext cx="4643470"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IN" sz="2400" dirty="0"/>
              <a:t>9 papers with &gt;100 citations</a:t>
            </a:r>
            <a:endParaRPr lang="en-US" sz="2400" dirty="0"/>
          </a:p>
        </p:txBody>
      </p:sp>
      <p:graphicFrame>
        <p:nvGraphicFramePr>
          <p:cNvPr id="9" name="Table 8"/>
          <p:cNvGraphicFramePr>
            <a:graphicFrameLocks noGrp="1"/>
          </p:cNvGraphicFramePr>
          <p:nvPr>
            <p:extLst>
              <p:ext uri="{D42A27DB-BD31-4B8C-83A1-F6EECF244321}">
                <p14:modId xmlns:p14="http://schemas.microsoft.com/office/powerpoint/2010/main" val="4056574765"/>
              </p:ext>
            </p:extLst>
          </p:nvPr>
        </p:nvGraphicFramePr>
        <p:xfrm>
          <a:off x="386921" y="4071942"/>
          <a:ext cx="8814552" cy="1524000"/>
        </p:xfrm>
        <a:graphic>
          <a:graphicData uri="http://schemas.openxmlformats.org/drawingml/2006/table">
            <a:tbl>
              <a:tblPr/>
              <a:tblGrid>
                <a:gridCol w="2938184">
                  <a:extLst>
                    <a:ext uri="{9D8B030D-6E8A-4147-A177-3AD203B41FA5}">
                      <a16:colId xmlns:a16="http://schemas.microsoft.com/office/drawing/2014/main" val="20000"/>
                    </a:ext>
                  </a:extLst>
                </a:gridCol>
                <a:gridCol w="2938184">
                  <a:extLst>
                    <a:ext uri="{9D8B030D-6E8A-4147-A177-3AD203B41FA5}">
                      <a16:colId xmlns:a16="http://schemas.microsoft.com/office/drawing/2014/main" val="20001"/>
                    </a:ext>
                  </a:extLst>
                </a:gridCol>
                <a:gridCol w="2938184">
                  <a:extLst>
                    <a:ext uri="{9D8B030D-6E8A-4147-A177-3AD203B41FA5}">
                      <a16:colId xmlns:a16="http://schemas.microsoft.com/office/drawing/2014/main" val="20002"/>
                    </a:ext>
                  </a:extLst>
                </a:gridCol>
              </a:tblGrid>
              <a:tr h="0">
                <a:tc>
                  <a:txBody>
                    <a:bodyPr/>
                    <a:lstStyle/>
                    <a:p>
                      <a:pPr algn="r"/>
                      <a:r>
                        <a:rPr lang="en-IN" b="0" dirty="0"/>
                        <a:t>Monica </a:t>
                      </a:r>
                      <a:r>
                        <a:rPr lang="en-IN" b="0" dirty="0" err="1"/>
                        <a:t>Bhatnagar</a:t>
                      </a:r>
                      <a:endParaRPr lang="en-US" b="0" dirty="0"/>
                    </a:p>
                  </a:txBody>
                  <a:tcPr marL="99060" marR="82550" marT="76200" marB="76200" anchor="ctr">
                    <a:lnL>
                      <a:noFill/>
                    </a:lnL>
                    <a:lnR>
                      <a:noFill/>
                    </a:lnR>
                    <a:lnT>
                      <a:noFill/>
                    </a:lnT>
                    <a:lnB w="9525" cap="flat" cmpd="sng" algn="ctr">
                      <a:solidFill>
                        <a:srgbClr val="E5E5E5"/>
                      </a:solidFill>
                      <a:prstDash val="solid"/>
                      <a:round/>
                      <a:headEnd type="none" w="med" len="med"/>
                      <a:tailEnd type="none" w="med" len="med"/>
                    </a:lnB>
                  </a:tcPr>
                </a:tc>
                <a:tc>
                  <a:txBody>
                    <a:bodyPr/>
                    <a:lstStyle/>
                    <a:p>
                      <a:pPr algn="r"/>
                      <a:r>
                        <a:rPr lang="en-US" b="0"/>
                        <a:t>All</a:t>
                      </a:r>
                    </a:p>
                  </a:txBody>
                  <a:tcPr marL="99060" marR="82550" marT="76200" marB="76200" anchor="ctr">
                    <a:lnL>
                      <a:noFill/>
                    </a:lnL>
                    <a:lnR>
                      <a:noFill/>
                    </a:lnR>
                    <a:lnT>
                      <a:noFill/>
                    </a:lnT>
                    <a:lnB w="9525" cap="flat" cmpd="sng" algn="ctr">
                      <a:solidFill>
                        <a:srgbClr val="E5E5E5"/>
                      </a:solidFill>
                      <a:prstDash val="solid"/>
                      <a:round/>
                      <a:headEnd type="none" w="med" len="med"/>
                      <a:tailEnd type="none" w="med" len="med"/>
                    </a:lnB>
                  </a:tcPr>
                </a:tc>
                <a:tc>
                  <a:txBody>
                    <a:bodyPr/>
                    <a:lstStyle/>
                    <a:p>
                      <a:pPr algn="r"/>
                      <a:r>
                        <a:rPr lang="en-US" b="0" dirty="0"/>
                        <a:t>Since 2016till 30.11.2021</a:t>
                      </a:r>
                    </a:p>
                  </a:txBody>
                  <a:tcPr marL="99060" marR="82550" marT="76200" marB="76200" anchor="ctr">
                    <a:lnL>
                      <a:noFill/>
                    </a:lnL>
                    <a:lnR>
                      <a:noFill/>
                    </a:lnR>
                    <a:lnT>
                      <a:noFill/>
                    </a:lnT>
                    <a:lnB w="9525" cap="flat" cmpd="sng" algn="ctr">
                      <a:solidFill>
                        <a:srgbClr val="E5E5E5"/>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gn="l"/>
                      <a:r>
                        <a:rPr lang="en-US" u="sng">
                          <a:solidFill>
                            <a:srgbClr val="222222"/>
                          </a:solidFill>
                          <a:latin typeface="Arial"/>
                        </a:rPr>
                        <a:t>Citations</a:t>
                      </a:r>
                      <a:endParaRPr lang="en-US">
                        <a:latin typeface="Arial"/>
                      </a:endParaRPr>
                    </a:p>
                  </a:txBody>
                  <a:tcPr marL="82550" marR="82550" marT="19050" marB="19050" anchor="ctr">
                    <a:lnL>
                      <a:noFill/>
                    </a:lnL>
                    <a:lnR>
                      <a:noFill/>
                    </a:lnR>
                    <a:lnT w="9525" cap="flat" cmpd="sng" algn="ctr">
                      <a:solidFill>
                        <a:srgbClr val="E5E5E5"/>
                      </a:solidFill>
                      <a:prstDash val="solid"/>
                      <a:round/>
                      <a:headEnd type="none" w="med" len="med"/>
                      <a:tailEnd type="none" w="med" len="med"/>
                    </a:lnT>
                    <a:lnB>
                      <a:noFill/>
                    </a:lnB>
                  </a:tcPr>
                </a:tc>
                <a:tc>
                  <a:txBody>
                    <a:bodyPr/>
                    <a:lstStyle/>
                    <a:p>
                      <a:pPr algn="r"/>
                      <a:r>
                        <a:rPr lang="en-US" dirty="0">
                          <a:latin typeface="Arial"/>
                        </a:rPr>
                        <a:t>1980</a:t>
                      </a:r>
                    </a:p>
                  </a:txBody>
                  <a:tcPr marL="99060" marR="82550" anchor="ctr">
                    <a:lnL>
                      <a:noFill/>
                    </a:lnL>
                    <a:lnR>
                      <a:noFill/>
                    </a:lnR>
                    <a:lnT w="9525" cap="flat" cmpd="sng" algn="ctr">
                      <a:solidFill>
                        <a:srgbClr val="E5E5E5"/>
                      </a:solidFill>
                      <a:prstDash val="solid"/>
                      <a:round/>
                      <a:headEnd type="none" w="med" len="med"/>
                      <a:tailEnd type="none" w="med" len="med"/>
                    </a:lnT>
                    <a:lnB>
                      <a:noFill/>
                    </a:lnB>
                  </a:tcPr>
                </a:tc>
                <a:tc>
                  <a:txBody>
                    <a:bodyPr/>
                    <a:lstStyle/>
                    <a:p>
                      <a:pPr algn="r"/>
                      <a:r>
                        <a:rPr lang="en-IN" dirty="0">
                          <a:latin typeface="Arial"/>
                        </a:rPr>
                        <a:t>1634</a:t>
                      </a:r>
                      <a:endParaRPr lang="en-US" dirty="0">
                        <a:latin typeface="Arial"/>
                      </a:endParaRPr>
                    </a:p>
                  </a:txBody>
                  <a:tcPr marL="99060" marR="82550" anchor="ctr">
                    <a:lnL>
                      <a:noFill/>
                    </a:lnL>
                    <a:lnR>
                      <a:noFill/>
                    </a:lnR>
                    <a:lnT w="9525" cap="flat" cmpd="sng" algn="ctr">
                      <a:solidFill>
                        <a:srgbClr val="E5E5E5"/>
                      </a:solidFill>
                      <a:prstDash val="solid"/>
                      <a:round/>
                      <a:headEnd type="none" w="med" len="med"/>
                      <a:tailEnd type="none" w="med" len="med"/>
                    </a:lnT>
                    <a:lnB>
                      <a:noFill/>
                    </a:lnB>
                  </a:tcPr>
                </a:tc>
                <a:extLst>
                  <a:ext uri="{0D108BD9-81ED-4DB2-BD59-A6C34878D82A}">
                    <a16:rowId xmlns:a16="http://schemas.microsoft.com/office/drawing/2014/main" val="10001"/>
                  </a:ext>
                </a:extLst>
              </a:tr>
              <a:tr h="0">
                <a:tc>
                  <a:txBody>
                    <a:bodyPr/>
                    <a:lstStyle/>
                    <a:p>
                      <a:pPr algn="l"/>
                      <a:r>
                        <a:rPr lang="en-US" u="none" strike="noStrike">
                          <a:solidFill>
                            <a:srgbClr val="222222"/>
                          </a:solidFill>
                          <a:latin typeface="Arial"/>
                        </a:rPr>
                        <a:t>h-index</a:t>
                      </a:r>
                      <a:endParaRPr lang="en-US">
                        <a:latin typeface="Arial"/>
                      </a:endParaRPr>
                    </a:p>
                  </a:txBody>
                  <a:tcPr marL="82550" marR="82550" marT="19050" marB="19050" anchor="ctr">
                    <a:lnL>
                      <a:noFill/>
                    </a:lnL>
                    <a:lnR>
                      <a:noFill/>
                    </a:lnR>
                    <a:lnT>
                      <a:noFill/>
                    </a:lnT>
                    <a:lnB>
                      <a:noFill/>
                    </a:lnB>
                  </a:tcPr>
                </a:tc>
                <a:tc>
                  <a:txBody>
                    <a:bodyPr/>
                    <a:lstStyle/>
                    <a:p>
                      <a:pPr algn="r"/>
                      <a:r>
                        <a:rPr lang="en-US" dirty="0">
                          <a:latin typeface="Arial"/>
                        </a:rPr>
                        <a:t>12</a:t>
                      </a:r>
                    </a:p>
                  </a:txBody>
                  <a:tcPr marL="99060" marR="82550" anchor="ctr">
                    <a:lnL>
                      <a:noFill/>
                    </a:lnL>
                    <a:lnR>
                      <a:noFill/>
                    </a:lnR>
                    <a:lnT>
                      <a:noFill/>
                    </a:lnT>
                    <a:lnB>
                      <a:noFill/>
                    </a:lnB>
                  </a:tcPr>
                </a:tc>
                <a:tc>
                  <a:txBody>
                    <a:bodyPr/>
                    <a:lstStyle/>
                    <a:p>
                      <a:pPr algn="r"/>
                      <a:r>
                        <a:rPr lang="en-US" dirty="0">
                          <a:latin typeface="Arial"/>
                        </a:rPr>
                        <a:t>11</a:t>
                      </a:r>
                    </a:p>
                  </a:txBody>
                  <a:tcPr marL="99060" marR="82550" anchor="ctr">
                    <a:lnL>
                      <a:noFill/>
                    </a:lnL>
                    <a:lnR>
                      <a:noFill/>
                    </a:lnR>
                    <a:lnT>
                      <a:noFill/>
                    </a:lnT>
                    <a:lnB>
                      <a:noFill/>
                    </a:lnB>
                  </a:tcPr>
                </a:tc>
                <a:extLst>
                  <a:ext uri="{0D108BD9-81ED-4DB2-BD59-A6C34878D82A}">
                    <a16:rowId xmlns:a16="http://schemas.microsoft.com/office/drawing/2014/main" val="10002"/>
                  </a:ext>
                </a:extLst>
              </a:tr>
              <a:tr h="0">
                <a:tc>
                  <a:txBody>
                    <a:bodyPr/>
                    <a:lstStyle/>
                    <a:p>
                      <a:pPr algn="l"/>
                      <a:r>
                        <a:rPr lang="en-US" u="none" strike="noStrike">
                          <a:solidFill>
                            <a:srgbClr val="222222"/>
                          </a:solidFill>
                          <a:latin typeface="Arial"/>
                        </a:rPr>
                        <a:t>i10-index</a:t>
                      </a:r>
                      <a:endParaRPr lang="en-US">
                        <a:latin typeface="Arial"/>
                      </a:endParaRPr>
                    </a:p>
                  </a:txBody>
                  <a:tcPr marL="82550" marR="82550" marT="19050" marB="19050" anchor="ctr">
                    <a:lnL>
                      <a:noFill/>
                    </a:lnL>
                    <a:lnR>
                      <a:noFill/>
                    </a:lnR>
                    <a:lnT>
                      <a:noFill/>
                    </a:lnT>
                    <a:lnB>
                      <a:noFill/>
                    </a:lnB>
                  </a:tcPr>
                </a:tc>
                <a:tc>
                  <a:txBody>
                    <a:bodyPr/>
                    <a:lstStyle/>
                    <a:p>
                      <a:pPr algn="r"/>
                      <a:r>
                        <a:rPr lang="en-US" dirty="0">
                          <a:latin typeface="Arial"/>
                        </a:rPr>
                        <a:t>15</a:t>
                      </a:r>
                    </a:p>
                  </a:txBody>
                  <a:tcPr marL="99060" marR="82550" anchor="ctr">
                    <a:lnL>
                      <a:noFill/>
                    </a:lnL>
                    <a:lnR>
                      <a:noFill/>
                    </a:lnR>
                    <a:lnT>
                      <a:noFill/>
                    </a:lnT>
                    <a:lnB>
                      <a:noFill/>
                    </a:lnB>
                  </a:tcPr>
                </a:tc>
                <a:tc>
                  <a:txBody>
                    <a:bodyPr/>
                    <a:lstStyle/>
                    <a:p>
                      <a:pPr algn="r"/>
                      <a:r>
                        <a:rPr lang="en-IN" dirty="0">
                          <a:latin typeface="Arial"/>
                        </a:rPr>
                        <a:t>14</a:t>
                      </a:r>
                      <a:endParaRPr lang="en-US" dirty="0">
                        <a:latin typeface="Arial"/>
                      </a:endParaRPr>
                    </a:p>
                  </a:txBody>
                  <a:tcPr marL="99060" marR="82550" anchor="ctr">
                    <a:lnL>
                      <a:noFill/>
                    </a:lnL>
                    <a:lnR>
                      <a:noFill/>
                    </a:lnR>
                    <a:lnT>
                      <a:noFill/>
                    </a:lnT>
                    <a:lnB>
                      <a:noFill/>
                    </a:lnB>
                  </a:tcPr>
                </a:tc>
                <a:extLst>
                  <a:ext uri="{0D108BD9-81ED-4DB2-BD59-A6C34878D82A}">
                    <a16:rowId xmlns:a16="http://schemas.microsoft.com/office/drawing/2014/main" val="10003"/>
                  </a:ext>
                </a:extLst>
              </a:tr>
            </a:tbl>
          </a:graphicData>
        </a:graphic>
      </p:graphicFrame>
      <p:sp>
        <p:nvSpPr>
          <p:cNvPr id="2" name="TextBox 1">
            <a:extLst>
              <a:ext uri="{FF2B5EF4-FFF2-40B4-BE49-F238E27FC236}">
                <a16:creationId xmlns:a16="http://schemas.microsoft.com/office/drawing/2014/main" id="{129F9800-C70F-470A-88CB-84E9228FDB93}"/>
              </a:ext>
            </a:extLst>
          </p:cNvPr>
          <p:cNvSpPr txBox="1"/>
          <p:nvPr/>
        </p:nvSpPr>
        <p:spPr>
          <a:xfrm>
            <a:off x="6537176" y="6313262"/>
            <a:ext cx="2507418" cy="369332"/>
          </a:xfrm>
          <a:prstGeom prst="rect">
            <a:avLst/>
          </a:prstGeom>
          <a:noFill/>
        </p:spPr>
        <p:txBody>
          <a:bodyPr wrap="none" rtlCol="0">
            <a:spAutoFit/>
          </a:bodyPr>
          <a:lstStyle/>
          <a:p>
            <a:r>
              <a:rPr lang="en-IN" dirty="0"/>
              <a:t>Based on Google Scholar</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6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3523"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788631" y="1788629"/>
            <a:ext cx="6858000" cy="3280742"/>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788631" y="1798766"/>
            <a:ext cx="6857999" cy="3280744"/>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89377" y="3966633"/>
            <a:ext cx="2501979" cy="3280746"/>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407661" y="969718"/>
            <a:ext cx="3169039"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Rectangle 2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788638" y="1778490"/>
            <a:ext cx="6858003" cy="3280741"/>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379211" y="586855"/>
            <a:ext cx="2601110" cy="3387497"/>
          </a:xfrm>
        </p:spPr>
        <p:txBody>
          <a:bodyPr anchor="b">
            <a:normAutofit/>
          </a:bodyPr>
          <a:lstStyle/>
          <a:p>
            <a:pPr algn="r"/>
            <a:r>
              <a:rPr lang="en-US" sz="3600">
                <a:solidFill>
                  <a:srgbClr val="FFFFFF"/>
                </a:solidFill>
              </a:rPr>
              <a:t>Research &amp; Innovation</a:t>
            </a:r>
          </a:p>
        </p:txBody>
      </p:sp>
      <p:sp>
        <p:nvSpPr>
          <p:cNvPr id="3" name="Content Placeholder 2"/>
          <p:cNvSpPr>
            <a:spLocks noGrp="1"/>
          </p:cNvSpPr>
          <p:nvPr>
            <p:ph idx="1"/>
          </p:nvPr>
        </p:nvSpPr>
        <p:spPr>
          <a:xfrm>
            <a:off x="3907107" y="909617"/>
            <a:ext cx="5326219" cy="5546047"/>
          </a:xfrm>
        </p:spPr>
        <p:txBody>
          <a:bodyPr anchor="ctr">
            <a:normAutofit lnSpcReduction="10000"/>
          </a:bodyPr>
          <a:lstStyle/>
          <a:p>
            <a:pPr lvl="0"/>
            <a:r>
              <a:rPr lang="en-US" sz="2400" b="1" dirty="0"/>
              <a:t>Listed amongst Top 25 hottest of Science Direct </a:t>
            </a:r>
            <a:r>
              <a:rPr lang="en-US" sz="2400" u="sng" dirty="0">
                <a:hlinkClick r:id="rId3"/>
              </a:rPr>
              <a:t>Microalgae cultivation in a wastewater dominated by carpet mill effluents for biofuel applications</a:t>
            </a:r>
            <a:r>
              <a:rPr lang="en-US" sz="2400" b="1" dirty="0"/>
              <a:t>. </a:t>
            </a:r>
            <a:r>
              <a:rPr lang="en-US" sz="2400" dirty="0"/>
              <a:t>By </a:t>
            </a:r>
            <a:r>
              <a:rPr lang="en-US" sz="2400" dirty="0" err="1"/>
              <a:t>Chinnasamy</a:t>
            </a:r>
            <a:r>
              <a:rPr lang="en-US" sz="2400" dirty="0"/>
              <a:t>, S.; </a:t>
            </a:r>
            <a:r>
              <a:rPr lang="en-US" sz="2400" b="1" dirty="0"/>
              <a:t>Bhatnagar, A.;</a:t>
            </a:r>
            <a:r>
              <a:rPr lang="en-US" sz="2400" dirty="0"/>
              <a:t> Hunt, R.W.; Das, K.C. </a:t>
            </a:r>
            <a:r>
              <a:rPr lang="en-US" sz="2400" i="1" dirty="0"/>
              <a:t>Bioresource Technology,101 (9): 2010:3097-3105</a:t>
            </a:r>
            <a:r>
              <a:rPr lang="en-US" sz="2400" dirty="0"/>
              <a:t> </a:t>
            </a:r>
          </a:p>
          <a:p>
            <a:r>
              <a:rPr lang="en-US" sz="2400" b="1" dirty="0"/>
              <a:t>Science Direct: </a:t>
            </a:r>
            <a:r>
              <a:rPr lang="en-US" sz="2400" dirty="0"/>
              <a:t>A service for Elsevier Journals with a database of 2500 journals and 11 million users worldwide. Updates its list of top 25 hottest Articles based on number of downloads of an article. It has 236 journals in Agricultural and Biological Sciences</a:t>
            </a:r>
          </a:p>
        </p:txBody>
      </p:sp>
      <p:sp>
        <p:nvSpPr>
          <p:cNvPr id="4" name="Slide Number Placeholder 3"/>
          <p:cNvSpPr>
            <a:spLocks noGrp="1"/>
          </p:cNvSpPr>
          <p:nvPr>
            <p:ph type="sldNum" sz="quarter" idx="12"/>
          </p:nvPr>
        </p:nvSpPr>
        <p:spPr>
          <a:xfrm>
            <a:off x="9509760" y="6455664"/>
            <a:ext cx="364045" cy="365125"/>
          </a:xfrm>
        </p:spPr>
        <p:txBody>
          <a:bodyPr>
            <a:normAutofit/>
          </a:bodyPr>
          <a:lstStyle/>
          <a:p>
            <a:pPr>
              <a:spcAft>
                <a:spcPts val="600"/>
              </a:spcAft>
            </a:pPr>
            <a:fld id="{451C0E1C-24F6-42DF-81BA-93E878B603BE}" type="slidenum">
              <a:rPr lang="en-US" sz="1000">
                <a:solidFill>
                  <a:schemeClr val="tx1">
                    <a:lumMod val="50000"/>
                    <a:lumOff val="50000"/>
                  </a:schemeClr>
                </a:solidFill>
              </a:rPr>
              <a:pPr>
                <a:spcAft>
                  <a:spcPts val="600"/>
                </a:spcAft>
              </a:pPr>
              <a:t>56</a:t>
            </a:fld>
            <a:endParaRPr lang="en-US" sz="1000">
              <a:solidFill>
                <a:schemeClr val="tx1">
                  <a:lumMod val="50000"/>
                  <a:lumOff val="50000"/>
                </a:schemeClr>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51C0E1C-24F6-42DF-81BA-93E878B603BE}" type="slidenum">
              <a:rPr lang="en-US" smtClean="0"/>
              <a:pPr/>
              <a:t>57</a:t>
            </a:fld>
            <a:endParaRPr lang="en-US"/>
          </a:p>
        </p:txBody>
      </p:sp>
      <p:sp>
        <p:nvSpPr>
          <p:cNvPr id="5" name="TextBox 4"/>
          <p:cNvSpPr txBox="1"/>
          <p:nvPr/>
        </p:nvSpPr>
        <p:spPr>
          <a:xfrm>
            <a:off x="0" y="0"/>
            <a:ext cx="9906000" cy="954107"/>
          </a:xfrm>
          <a:prstGeom prst="rect">
            <a:avLst/>
          </a:prstGeom>
          <a:noFill/>
        </p:spPr>
        <p:txBody>
          <a:bodyPr wrap="square" rtlCol="0">
            <a:spAutoFit/>
          </a:bodyPr>
          <a:lstStyle/>
          <a:p>
            <a:pPr algn="ctr"/>
            <a:r>
              <a:rPr lang="en-IN" sz="2800" dirty="0"/>
              <a:t>Ashish Bhatnagar is a reviewer on few of the best journals of the world and has reviewed 43 papers</a:t>
            </a:r>
            <a:endParaRPr lang="en-US" sz="2800" dirty="0"/>
          </a:p>
        </p:txBody>
      </p:sp>
      <p:pic>
        <p:nvPicPr>
          <p:cNvPr id="3" name="Picture 2">
            <a:extLst>
              <a:ext uri="{FF2B5EF4-FFF2-40B4-BE49-F238E27FC236}">
                <a16:creationId xmlns:a16="http://schemas.microsoft.com/office/drawing/2014/main" id="{5C9F9533-6AB3-4819-9BFA-9BB1F18BB332}"/>
              </a:ext>
            </a:extLst>
          </p:cNvPr>
          <p:cNvPicPr>
            <a:picLocks noChangeAspect="1"/>
          </p:cNvPicPr>
          <p:nvPr/>
        </p:nvPicPr>
        <p:blipFill rotWithShape="1">
          <a:blip r:embed="rId2"/>
          <a:srcRect t="12647" b="5634"/>
          <a:stretch/>
        </p:blipFill>
        <p:spPr>
          <a:xfrm>
            <a:off x="24730" y="1196752"/>
            <a:ext cx="9906000" cy="5524726"/>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C2696-9CDA-41AF-9D80-F0976600BD29}"/>
              </a:ext>
            </a:extLst>
          </p:cNvPr>
          <p:cNvSpPr>
            <a:spLocks noGrp="1"/>
          </p:cNvSpPr>
          <p:nvPr>
            <p:ph type="title"/>
          </p:nvPr>
        </p:nvSpPr>
        <p:spPr/>
        <p:txBody>
          <a:bodyPr/>
          <a:lstStyle/>
          <a:p>
            <a:r>
              <a:rPr lang="en-IN" dirty="0"/>
              <a:t>International Presentations</a:t>
            </a:r>
          </a:p>
        </p:txBody>
      </p:sp>
      <p:sp>
        <p:nvSpPr>
          <p:cNvPr id="3" name="Content Placeholder 2">
            <a:extLst>
              <a:ext uri="{FF2B5EF4-FFF2-40B4-BE49-F238E27FC236}">
                <a16:creationId xmlns:a16="http://schemas.microsoft.com/office/drawing/2014/main" id="{CE3F9C17-393A-426A-9759-8B2A3A3DCC82}"/>
              </a:ext>
            </a:extLst>
          </p:cNvPr>
          <p:cNvSpPr>
            <a:spLocks noGrp="1"/>
          </p:cNvSpPr>
          <p:nvPr>
            <p:ph idx="1"/>
          </p:nvPr>
        </p:nvSpPr>
        <p:spPr/>
        <p:txBody>
          <a:bodyPr>
            <a:normAutofit fontScale="85000" lnSpcReduction="20000"/>
          </a:bodyPr>
          <a:lstStyle/>
          <a:p>
            <a:pPr marL="0" indent="0">
              <a:buNone/>
            </a:pPr>
            <a:r>
              <a:rPr lang="en-US" sz="28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Fuel algae cultivation in municipal wastewater: Some strategic lessons from </a:t>
            </a:r>
            <a:r>
              <a:rPr lang="en-US" sz="2800" i="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Chlorella </a:t>
            </a:r>
            <a:r>
              <a:rPr lang="en-US" sz="2800" i="1"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minutissima</a:t>
            </a:r>
            <a:r>
              <a:rPr lang="en-US" sz="28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3200" kern="1200" dirty="0">
                <a:latin typeface="+mj-lt"/>
                <a:ea typeface="+mj-ea"/>
                <a:cs typeface="+mj-cs"/>
              </a:rPr>
              <a:t>31</a:t>
            </a:r>
            <a:r>
              <a:rPr lang="en-US" sz="3200" kern="1200" baseline="30000" dirty="0">
                <a:latin typeface="+mj-lt"/>
                <a:ea typeface="+mj-ea"/>
                <a:cs typeface="+mj-cs"/>
              </a:rPr>
              <a:t>st</a:t>
            </a:r>
            <a:r>
              <a:rPr lang="en-US" sz="3200" kern="1200" dirty="0">
                <a:latin typeface="+mj-lt"/>
                <a:ea typeface="+mj-ea"/>
                <a:cs typeface="+mj-cs"/>
              </a:rPr>
              <a:t> Symposium on Biotechnology for </a:t>
            </a:r>
            <a:r>
              <a:rPr lang="en-US" sz="3200" dirty="0"/>
              <a:t>F</a:t>
            </a:r>
            <a:r>
              <a:rPr lang="en-US" sz="3200" kern="1200" dirty="0">
                <a:latin typeface="+mj-lt"/>
                <a:ea typeface="+mj-ea"/>
                <a:cs typeface="+mj-cs"/>
              </a:rPr>
              <a:t>uels &amp; Chemicals 3-6 May 2009 San </a:t>
            </a:r>
            <a:r>
              <a:rPr lang="en-US" sz="3200" kern="1200" dirty="0" err="1">
                <a:latin typeface="+mj-lt"/>
                <a:ea typeface="+mj-ea"/>
                <a:cs typeface="+mj-cs"/>
              </a:rPr>
              <a:t>Fransisco</a:t>
            </a:r>
            <a:r>
              <a:rPr lang="en-US" sz="3200" kern="1200" dirty="0">
                <a:latin typeface="+mj-lt"/>
                <a:ea typeface="+mj-ea"/>
                <a:cs typeface="+mj-cs"/>
              </a:rPr>
              <a:t> (USA) (Society for Industrial Microbiology)</a:t>
            </a:r>
            <a:br>
              <a:rPr lang="en-US" sz="3200" kern="1200" dirty="0">
                <a:latin typeface="+mj-lt"/>
                <a:ea typeface="+mj-ea"/>
                <a:cs typeface="+mj-cs"/>
              </a:rPr>
            </a:br>
            <a:br>
              <a:rPr lang="en-US" sz="3200" kern="1200" dirty="0">
                <a:latin typeface="+mj-lt"/>
                <a:ea typeface="+mj-ea"/>
                <a:cs typeface="+mj-cs"/>
              </a:rPr>
            </a:br>
            <a:r>
              <a:rPr lang="en-GB" sz="28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Revisiting Biofuel Options for a thirsty, hungry and dark earth </a:t>
            </a:r>
            <a:r>
              <a:rPr lang="en-US" sz="3200" kern="1200" dirty="0">
                <a:latin typeface="+mj-lt"/>
                <a:ea typeface="+mj-ea"/>
                <a:cs typeface="+mj-cs"/>
              </a:rPr>
              <a:t>Fall Seminar Extension Lecture </a:t>
            </a:r>
            <a:r>
              <a:rPr lang="en-US" dirty="0">
                <a:latin typeface="+mj-lt"/>
                <a:ea typeface="+mj-ea"/>
                <a:cs typeface="+mj-cs"/>
              </a:rPr>
              <a:t>27 August 2009 , </a:t>
            </a:r>
            <a:r>
              <a:rPr lang="en-US" sz="3200" kern="1200" dirty="0">
                <a:latin typeface="+mj-lt"/>
                <a:ea typeface="+mj-ea"/>
                <a:cs typeface="+mj-cs"/>
              </a:rPr>
              <a:t>Faculty of Engineering, University of Georgia, Athens (USA)</a:t>
            </a:r>
            <a:br>
              <a:rPr lang="en-US" sz="3200" kern="1200" dirty="0">
                <a:latin typeface="+mj-lt"/>
                <a:ea typeface="+mj-ea"/>
                <a:cs typeface="+mj-cs"/>
              </a:rPr>
            </a:br>
            <a:br>
              <a:rPr lang="en-US" sz="3200" kern="1200" dirty="0">
                <a:latin typeface="+mj-lt"/>
                <a:ea typeface="+mj-ea"/>
                <a:cs typeface="+mj-cs"/>
              </a:rPr>
            </a:br>
            <a:r>
              <a:rPr lang="en-US" sz="2800" dirty="0">
                <a:solidFill>
                  <a:srgbClr val="000000"/>
                </a:solidFill>
                <a:effectLst/>
                <a:highlight>
                  <a:srgbClr val="FFFF00"/>
                </a:highlight>
                <a:latin typeface="Times New Roman" panose="02020603050405020304" pitchFamily="18" charset="0"/>
                <a:ea typeface="SimSun" panose="02010600030101010101" pitchFamily="2" charset="-122"/>
              </a:rPr>
              <a:t>Wound management using </a:t>
            </a:r>
            <a:r>
              <a:rPr lang="en-US" sz="2800" i="1" dirty="0">
                <a:solidFill>
                  <a:srgbClr val="000000"/>
                </a:solidFill>
                <a:effectLst/>
                <a:highlight>
                  <a:srgbClr val="FFFF00"/>
                </a:highlight>
                <a:latin typeface="Times New Roman" panose="02020603050405020304" pitchFamily="18" charset="0"/>
                <a:ea typeface="SimSun" panose="02010600030101010101" pitchFamily="2" charset="-122"/>
              </a:rPr>
              <a:t>Moringa oleifera</a:t>
            </a:r>
            <a:r>
              <a:rPr lang="en-US" sz="2800" b="1" i="1" dirty="0">
                <a:solidFill>
                  <a:srgbClr val="000000"/>
                </a:solidFill>
                <a:effectLst/>
                <a:highlight>
                  <a:srgbClr val="FFFF00"/>
                </a:highlight>
                <a:latin typeface="Times New Roman" panose="02020603050405020304" pitchFamily="18" charset="0"/>
                <a:ea typeface="SimSun" panose="02010600030101010101" pitchFamily="2" charset="-122"/>
              </a:rPr>
              <a:t> </a:t>
            </a:r>
            <a:r>
              <a:rPr lang="en-US" sz="2800" dirty="0">
                <a:solidFill>
                  <a:srgbClr val="000000"/>
                </a:solidFill>
                <a:effectLst/>
                <a:highlight>
                  <a:srgbClr val="FFFF00"/>
                </a:highlight>
                <a:latin typeface="Times New Roman" panose="02020603050405020304" pitchFamily="18" charset="0"/>
                <a:ea typeface="SimSun" panose="02010600030101010101" pitchFamily="2" charset="-122"/>
              </a:rPr>
              <a:t>seed polymer.</a:t>
            </a:r>
            <a:r>
              <a:rPr lang="en-US" sz="2800" b="1" i="1" dirty="0">
                <a:solidFill>
                  <a:srgbClr val="000000"/>
                </a:solidFill>
                <a:effectLst/>
                <a:highlight>
                  <a:srgbClr val="FFFF00"/>
                </a:highlight>
                <a:latin typeface="Times New Roman" panose="02020603050405020304" pitchFamily="18" charset="0"/>
                <a:ea typeface="SimSun" panose="02010600030101010101" pitchFamily="2" charset="-122"/>
              </a:rPr>
              <a:t> </a:t>
            </a:r>
            <a:r>
              <a:rPr lang="en-US" dirty="0">
                <a:effectLst/>
                <a:ea typeface="SimSun" panose="02010600030101010101" pitchFamily="2" charset="-122"/>
              </a:rPr>
              <a:t>First International Symposium on Moringa held at Manila (Philippines)15-18 November 2015. International Society for Horticultural Sciences</a:t>
            </a:r>
            <a:endParaRPr lang="en-IN" dirty="0"/>
          </a:p>
        </p:txBody>
      </p:sp>
      <p:sp>
        <p:nvSpPr>
          <p:cNvPr id="4" name="Slide Number Placeholder 3">
            <a:extLst>
              <a:ext uri="{FF2B5EF4-FFF2-40B4-BE49-F238E27FC236}">
                <a16:creationId xmlns:a16="http://schemas.microsoft.com/office/drawing/2014/main" id="{A2C54B06-4A73-4107-9DE1-0CDF10B6147E}"/>
              </a:ext>
            </a:extLst>
          </p:cNvPr>
          <p:cNvSpPr>
            <a:spLocks noGrp="1"/>
          </p:cNvSpPr>
          <p:nvPr>
            <p:ph type="sldNum" sz="quarter" idx="12"/>
          </p:nvPr>
        </p:nvSpPr>
        <p:spPr/>
        <p:txBody>
          <a:bodyPr/>
          <a:lstStyle/>
          <a:p>
            <a:fld id="{451C0E1C-24F6-42DF-81BA-93E878B603BE}" type="slidenum">
              <a:rPr lang="en-US" smtClean="0"/>
              <a:pPr/>
              <a:t>58</a:t>
            </a:fld>
            <a:endParaRPr lang="en-US"/>
          </a:p>
        </p:txBody>
      </p:sp>
    </p:spTree>
    <p:extLst>
      <p:ext uri="{BB962C8B-B14F-4D97-AF65-F5344CB8AC3E}">
        <p14:creationId xmlns:p14="http://schemas.microsoft.com/office/powerpoint/2010/main" val="42145843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37542" y="1819384"/>
            <a:ext cx="3333749" cy="2843021"/>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4772A3-D542-472E-8E3A-9EE414231BAB}"/>
              </a:ext>
            </a:extLst>
          </p:cNvPr>
          <p:cNvSpPr>
            <a:spLocks noGrp="1"/>
          </p:cNvSpPr>
          <p:nvPr>
            <p:ph type="title"/>
          </p:nvPr>
        </p:nvSpPr>
        <p:spPr>
          <a:xfrm>
            <a:off x="652996" y="1546693"/>
            <a:ext cx="2477552" cy="2547257"/>
          </a:xfrm>
          <a:noFill/>
        </p:spPr>
        <p:txBody>
          <a:bodyPr vert="horz" lIns="91440" tIns="45720" rIns="91440" bIns="45720" rtlCol="0" anchor="ctr">
            <a:normAutofit/>
          </a:bodyPr>
          <a:lstStyle/>
          <a:p>
            <a:pPr>
              <a:lnSpc>
                <a:spcPct val="90000"/>
              </a:lnSpc>
            </a:pPr>
            <a:br>
              <a:rPr lang="en-US" sz="2000" kern="1200" dirty="0">
                <a:solidFill>
                  <a:srgbClr val="FFFFFF"/>
                </a:solidFill>
                <a:latin typeface="+mj-lt"/>
                <a:ea typeface="+mj-ea"/>
                <a:cs typeface="+mj-cs"/>
              </a:rPr>
            </a:br>
            <a:br>
              <a:rPr lang="en-US" sz="2000" kern="1200" dirty="0">
                <a:solidFill>
                  <a:srgbClr val="FFFFFF"/>
                </a:solidFill>
                <a:latin typeface="+mj-lt"/>
                <a:ea typeface="+mj-ea"/>
                <a:cs typeface="+mj-cs"/>
              </a:rPr>
            </a:br>
            <a:br>
              <a:rPr lang="en-US" sz="2000" kern="1200" dirty="0">
                <a:solidFill>
                  <a:srgbClr val="FFFFFF"/>
                </a:solidFill>
                <a:latin typeface="+mj-lt"/>
                <a:ea typeface="+mj-ea"/>
                <a:cs typeface="+mj-cs"/>
              </a:rPr>
            </a:br>
            <a:endParaRPr lang="en-US" sz="2000" kern="1200" dirty="0">
              <a:solidFill>
                <a:srgbClr val="FFFFFF"/>
              </a:solidFill>
              <a:latin typeface="+mj-lt"/>
              <a:ea typeface="+mj-ea"/>
              <a:cs typeface="+mj-cs"/>
            </a:endParaRPr>
          </a:p>
        </p:txBody>
      </p:sp>
      <p:pic>
        <p:nvPicPr>
          <p:cNvPr id="3" name="Picture 2">
            <a:extLst>
              <a:ext uri="{FF2B5EF4-FFF2-40B4-BE49-F238E27FC236}">
                <a16:creationId xmlns:a16="http://schemas.microsoft.com/office/drawing/2014/main" id="{74BCE706-039A-4EEA-AD29-B6087E4F6BA7}"/>
              </a:ext>
            </a:extLst>
          </p:cNvPr>
          <p:cNvPicPr>
            <a:picLocks noChangeAspect="1"/>
          </p:cNvPicPr>
          <p:nvPr/>
        </p:nvPicPr>
        <p:blipFill>
          <a:blip r:embed="rId2"/>
          <a:stretch>
            <a:fillRect/>
          </a:stretch>
        </p:blipFill>
        <p:spPr>
          <a:xfrm>
            <a:off x="4290397" y="643466"/>
            <a:ext cx="4691662" cy="5568739"/>
          </a:xfrm>
          <a:prstGeom prst="rect">
            <a:avLst/>
          </a:prstGeom>
        </p:spPr>
      </p:pic>
      <p:sp>
        <p:nvSpPr>
          <p:cNvPr id="4" name="Slide Number Placeholder 3">
            <a:extLst>
              <a:ext uri="{FF2B5EF4-FFF2-40B4-BE49-F238E27FC236}">
                <a16:creationId xmlns:a16="http://schemas.microsoft.com/office/drawing/2014/main" id="{74E32CCC-9170-47F3-8D07-5BB0A463D153}"/>
              </a:ext>
            </a:extLst>
          </p:cNvPr>
          <p:cNvSpPr>
            <a:spLocks noGrp="1"/>
          </p:cNvSpPr>
          <p:nvPr>
            <p:ph type="sldNum" sz="quarter" idx="12"/>
          </p:nvPr>
        </p:nvSpPr>
        <p:spPr>
          <a:xfrm>
            <a:off x="8965274" y="6356350"/>
            <a:ext cx="417909" cy="365125"/>
          </a:xfrm>
        </p:spPr>
        <p:txBody>
          <a:bodyPr vert="horz" lIns="91440" tIns="45720" rIns="91440" bIns="45720" rtlCol="0" anchor="ctr">
            <a:normAutofit/>
          </a:bodyPr>
          <a:lstStyle/>
          <a:p>
            <a:pPr>
              <a:spcAft>
                <a:spcPts val="600"/>
              </a:spcAft>
            </a:pPr>
            <a:fld id="{451C0E1C-24F6-42DF-81BA-93E878B603BE}" type="slidenum">
              <a:rPr lang="en-US">
                <a:solidFill>
                  <a:schemeClr val="tx1">
                    <a:alpha val="80000"/>
                  </a:schemeClr>
                </a:solidFill>
              </a:rPr>
              <a:pPr>
                <a:spcAft>
                  <a:spcPts val="600"/>
                </a:spcAft>
              </a:pPr>
              <a:t>59</a:t>
            </a:fld>
            <a:endParaRPr lang="en-US">
              <a:solidFill>
                <a:schemeClr val="tx1">
                  <a:alpha val="80000"/>
                </a:schemeClr>
              </a:solidFill>
            </a:endParaRPr>
          </a:p>
        </p:txBody>
      </p:sp>
      <p:sp>
        <p:nvSpPr>
          <p:cNvPr id="5" name="TextBox 4">
            <a:extLst>
              <a:ext uri="{FF2B5EF4-FFF2-40B4-BE49-F238E27FC236}">
                <a16:creationId xmlns:a16="http://schemas.microsoft.com/office/drawing/2014/main" id="{5BA3838B-901C-4A6A-B986-B0DF579AEF42}"/>
              </a:ext>
            </a:extLst>
          </p:cNvPr>
          <p:cNvSpPr txBox="1"/>
          <p:nvPr/>
        </p:nvSpPr>
        <p:spPr>
          <a:xfrm flipH="1">
            <a:off x="1568625" y="836595"/>
            <a:ext cx="3384376" cy="1754326"/>
          </a:xfrm>
          <a:prstGeom prst="rect">
            <a:avLst/>
          </a:prstGeom>
          <a:noFill/>
        </p:spPr>
        <p:txBody>
          <a:bodyPr wrap="square" rtlCol="0">
            <a:spAutoFit/>
          </a:bodyPr>
          <a:lstStyle/>
          <a:p>
            <a:pPr algn="r"/>
            <a:r>
              <a:rPr lang="en-IN" sz="1200" dirty="0"/>
              <a:t>BISR, Jaipur</a:t>
            </a:r>
          </a:p>
          <a:p>
            <a:pPr algn="r"/>
            <a:r>
              <a:rPr lang="en-IN" sz="1200" dirty="0"/>
              <a:t>Rajasthan University, Jaipur</a:t>
            </a:r>
          </a:p>
          <a:p>
            <a:pPr algn="r"/>
            <a:r>
              <a:rPr lang="en-IN" sz="1200" dirty="0"/>
              <a:t>JNV University Jodhpur</a:t>
            </a:r>
          </a:p>
          <a:p>
            <a:pPr algn="r"/>
            <a:r>
              <a:rPr lang="en-IN" sz="1200" dirty="0"/>
              <a:t>IIS University, Jaipur</a:t>
            </a:r>
          </a:p>
          <a:p>
            <a:pPr algn="r"/>
            <a:r>
              <a:rPr lang="en-IN" sz="1200" dirty="0" err="1"/>
              <a:t>Banasthali</a:t>
            </a:r>
            <a:r>
              <a:rPr lang="en-IN" sz="1200" dirty="0"/>
              <a:t> Vidyapeeth, </a:t>
            </a:r>
            <a:r>
              <a:rPr lang="en-IN" sz="1200" dirty="0" err="1"/>
              <a:t>Banasthali</a:t>
            </a:r>
            <a:endParaRPr lang="en-IN" sz="1200" dirty="0"/>
          </a:p>
          <a:p>
            <a:pPr algn="r"/>
            <a:r>
              <a:rPr lang="en-IN" sz="1200" dirty="0"/>
              <a:t>MLS University, Udaipur </a:t>
            </a:r>
          </a:p>
          <a:p>
            <a:pPr algn="r"/>
            <a:r>
              <a:rPr lang="en-IN" sz="1200" dirty="0"/>
              <a:t>Central University of Rajasthan, Jaipur</a:t>
            </a:r>
          </a:p>
          <a:p>
            <a:pPr algn="r"/>
            <a:r>
              <a:rPr lang="en-IN" sz="1200" dirty="0"/>
              <a:t>MGS University, Bikaner</a:t>
            </a:r>
          </a:p>
          <a:p>
            <a:pPr algn="r"/>
            <a:r>
              <a:rPr lang="en-IN" sz="1200" dirty="0"/>
              <a:t>JJT University, Jhunjhunu</a:t>
            </a:r>
          </a:p>
        </p:txBody>
      </p:sp>
      <p:sp>
        <p:nvSpPr>
          <p:cNvPr id="7" name="TextBox 6">
            <a:extLst>
              <a:ext uri="{FF2B5EF4-FFF2-40B4-BE49-F238E27FC236}">
                <a16:creationId xmlns:a16="http://schemas.microsoft.com/office/drawing/2014/main" id="{5F79AD96-A08A-4BA5-9ED9-70CBB6A64546}"/>
              </a:ext>
            </a:extLst>
          </p:cNvPr>
          <p:cNvSpPr txBox="1"/>
          <p:nvPr/>
        </p:nvSpPr>
        <p:spPr>
          <a:xfrm flipH="1">
            <a:off x="6300593" y="786579"/>
            <a:ext cx="3582482" cy="646331"/>
          </a:xfrm>
          <a:prstGeom prst="rect">
            <a:avLst/>
          </a:prstGeom>
          <a:solidFill>
            <a:schemeClr val="bg1"/>
          </a:solidFill>
        </p:spPr>
        <p:txBody>
          <a:bodyPr wrap="square" rtlCol="0">
            <a:spAutoFit/>
          </a:bodyPr>
          <a:lstStyle/>
          <a:p>
            <a:r>
              <a:rPr lang="en-IN" sz="1200" dirty="0"/>
              <a:t>Punjab University Chandigarh</a:t>
            </a:r>
          </a:p>
          <a:p>
            <a:r>
              <a:rPr lang="en-IN" sz="1200" dirty="0"/>
              <a:t>Guru Nanak Dev University, Amritsar</a:t>
            </a:r>
          </a:p>
          <a:p>
            <a:r>
              <a:rPr lang="en-IN" sz="1200" dirty="0"/>
              <a:t>Thapar Institute of Engineering &amp; technology, Patiala </a:t>
            </a:r>
          </a:p>
        </p:txBody>
      </p:sp>
      <p:sp>
        <p:nvSpPr>
          <p:cNvPr id="10" name="TextBox 9">
            <a:extLst>
              <a:ext uri="{FF2B5EF4-FFF2-40B4-BE49-F238E27FC236}">
                <a16:creationId xmlns:a16="http://schemas.microsoft.com/office/drawing/2014/main" id="{6BD64ACA-A503-47DF-8F4F-80323F079D54}"/>
              </a:ext>
            </a:extLst>
          </p:cNvPr>
          <p:cNvSpPr txBox="1"/>
          <p:nvPr/>
        </p:nvSpPr>
        <p:spPr>
          <a:xfrm flipH="1">
            <a:off x="5998807" y="1505601"/>
            <a:ext cx="3384376" cy="461665"/>
          </a:xfrm>
          <a:prstGeom prst="rect">
            <a:avLst/>
          </a:prstGeom>
          <a:noFill/>
        </p:spPr>
        <p:txBody>
          <a:bodyPr wrap="square" rtlCol="0">
            <a:spAutoFit/>
          </a:bodyPr>
          <a:lstStyle/>
          <a:p>
            <a:r>
              <a:rPr lang="en-IN" sz="1200" dirty="0"/>
              <a:t>GB Pant University of Agriculture &amp; Technology, </a:t>
            </a:r>
            <a:r>
              <a:rPr lang="en-IN" sz="1200" dirty="0" err="1"/>
              <a:t>Pantnagar</a:t>
            </a:r>
            <a:endParaRPr lang="en-IN" sz="1200" dirty="0"/>
          </a:p>
        </p:txBody>
      </p:sp>
      <p:sp>
        <p:nvSpPr>
          <p:cNvPr id="13" name="TextBox 12">
            <a:extLst>
              <a:ext uri="{FF2B5EF4-FFF2-40B4-BE49-F238E27FC236}">
                <a16:creationId xmlns:a16="http://schemas.microsoft.com/office/drawing/2014/main" id="{38223E0D-3877-425D-9DB4-FD06DC5F4D3C}"/>
              </a:ext>
            </a:extLst>
          </p:cNvPr>
          <p:cNvSpPr txBox="1"/>
          <p:nvPr/>
        </p:nvSpPr>
        <p:spPr>
          <a:xfrm flipH="1">
            <a:off x="2436869" y="3686454"/>
            <a:ext cx="3384376" cy="276999"/>
          </a:xfrm>
          <a:prstGeom prst="rect">
            <a:avLst/>
          </a:prstGeom>
          <a:noFill/>
        </p:spPr>
        <p:txBody>
          <a:bodyPr wrap="square" rtlCol="0">
            <a:spAutoFit/>
          </a:bodyPr>
          <a:lstStyle/>
          <a:p>
            <a:pPr algn="r"/>
            <a:r>
              <a:rPr lang="en-IN" sz="1200" dirty="0"/>
              <a:t>North Maharashtra University, Jalgaon</a:t>
            </a:r>
          </a:p>
        </p:txBody>
      </p:sp>
      <p:sp>
        <p:nvSpPr>
          <p:cNvPr id="15" name="TextBox 14">
            <a:extLst>
              <a:ext uri="{FF2B5EF4-FFF2-40B4-BE49-F238E27FC236}">
                <a16:creationId xmlns:a16="http://schemas.microsoft.com/office/drawing/2014/main" id="{F3DDD3F7-4412-4FA1-973F-25241E393BD0}"/>
              </a:ext>
            </a:extLst>
          </p:cNvPr>
          <p:cNvSpPr txBox="1"/>
          <p:nvPr/>
        </p:nvSpPr>
        <p:spPr>
          <a:xfrm flipH="1">
            <a:off x="2405683" y="2956149"/>
            <a:ext cx="3384376" cy="461665"/>
          </a:xfrm>
          <a:prstGeom prst="rect">
            <a:avLst/>
          </a:prstGeom>
          <a:noFill/>
        </p:spPr>
        <p:txBody>
          <a:bodyPr wrap="square" rtlCol="0">
            <a:spAutoFit/>
          </a:bodyPr>
          <a:lstStyle/>
          <a:p>
            <a:pPr algn="r"/>
            <a:r>
              <a:rPr lang="en-IN" sz="1200" dirty="0"/>
              <a:t>Barkatullah University, Bhopal</a:t>
            </a:r>
          </a:p>
          <a:p>
            <a:pPr algn="r"/>
            <a:r>
              <a:rPr lang="en-IN" sz="1200" dirty="0"/>
              <a:t>RD University, Jabalpur</a:t>
            </a:r>
          </a:p>
        </p:txBody>
      </p:sp>
      <p:sp>
        <p:nvSpPr>
          <p:cNvPr id="16" name="TextBox 15">
            <a:extLst>
              <a:ext uri="{FF2B5EF4-FFF2-40B4-BE49-F238E27FC236}">
                <a16:creationId xmlns:a16="http://schemas.microsoft.com/office/drawing/2014/main" id="{4283651C-FEB0-468E-A307-A0F9757035CF}"/>
              </a:ext>
            </a:extLst>
          </p:cNvPr>
          <p:cNvSpPr txBox="1"/>
          <p:nvPr/>
        </p:nvSpPr>
        <p:spPr>
          <a:xfrm flipH="1">
            <a:off x="6534932" y="3289335"/>
            <a:ext cx="3384376" cy="276999"/>
          </a:xfrm>
          <a:prstGeom prst="rect">
            <a:avLst/>
          </a:prstGeom>
          <a:noFill/>
        </p:spPr>
        <p:txBody>
          <a:bodyPr wrap="square" rtlCol="0">
            <a:spAutoFit/>
          </a:bodyPr>
          <a:lstStyle/>
          <a:p>
            <a:r>
              <a:rPr lang="en-IN" sz="1200" dirty="0"/>
              <a:t>Indira Gandhi Agriculture University, Raipur</a:t>
            </a:r>
          </a:p>
        </p:txBody>
      </p:sp>
      <p:sp>
        <p:nvSpPr>
          <p:cNvPr id="17" name="TextBox 16">
            <a:extLst>
              <a:ext uri="{FF2B5EF4-FFF2-40B4-BE49-F238E27FC236}">
                <a16:creationId xmlns:a16="http://schemas.microsoft.com/office/drawing/2014/main" id="{5704EFBF-696A-496E-9CDF-F4920B3C7CD6}"/>
              </a:ext>
            </a:extLst>
          </p:cNvPr>
          <p:cNvSpPr txBox="1"/>
          <p:nvPr/>
        </p:nvSpPr>
        <p:spPr>
          <a:xfrm flipH="1">
            <a:off x="5821245" y="5099802"/>
            <a:ext cx="3384376" cy="276999"/>
          </a:xfrm>
          <a:prstGeom prst="rect">
            <a:avLst/>
          </a:prstGeom>
          <a:noFill/>
        </p:spPr>
        <p:txBody>
          <a:bodyPr wrap="square" rtlCol="0">
            <a:spAutoFit/>
          </a:bodyPr>
          <a:lstStyle/>
          <a:p>
            <a:r>
              <a:rPr lang="en-IN" sz="1200" dirty="0"/>
              <a:t>Madras Christian College, Chennai</a:t>
            </a:r>
          </a:p>
        </p:txBody>
      </p:sp>
      <p:sp>
        <p:nvSpPr>
          <p:cNvPr id="18" name="TextBox 17">
            <a:extLst>
              <a:ext uri="{FF2B5EF4-FFF2-40B4-BE49-F238E27FC236}">
                <a16:creationId xmlns:a16="http://schemas.microsoft.com/office/drawing/2014/main" id="{402D983E-3B6F-4B6C-A536-2045D9539F5C}"/>
              </a:ext>
            </a:extLst>
          </p:cNvPr>
          <p:cNvSpPr txBox="1"/>
          <p:nvPr/>
        </p:nvSpPr>
        <p:spPr>
          <a:xfrm flipH="1">
            <a:off x="6645188" y="1687922"/>
            <a:ext cx="3384376" cy="646331"/>
          </a:xfrm>
          <a:prstGeom prst="rect">
            <a:avLst/>
          </a:prstGeom>
          <a:noFill/>
        </p:spPr>
        <p:txBody>
          <a:bodyPr wrap="square" rtlCol="0">
            <a:spAutoFit/>
          </a:bodyPr>
          <a:lstStyle/>
          <a:p>
            <a:r>
              <a:rPr lang="en-IN" sz="1200" dirty="0"/>
              <a:t>Indian Agricultural Research Institute, New Delhi</a:t>
            </a:r>
          </a:p>
          <a:p>
            <a:r>
              <a:rPr lang="en-IN" sz="1200" dirty="0"/>
              <a:t>Delhi University South Campus</a:t>
            </a:r>
          </a:p>
          <a:p>
            <a:r>
              <a:rPr lang="en-IN" sz="1200" dirty="0" err="1"/>
              <a:t>Bhaskaracharya</a:t>
            </a:r>
            <a:r>
              <a:rPr lang="en-IN" sz="1200" dirty="0"/>
              <a:t> College of Applied Sciences</a:t>
            </a:r>
          </a:p>
        </p:txBody>
      </p:sp>
      <p:sp>
        <p:nvSpPr>
          <p:cNvPr id="19" name="TextBox 18">
            <a:extLst>
              <a:ext uri="{FF2B5EF4-FFF2-40B4-BE49-F238E27FC236}">
                <a16:creationId xmlns:a16="http://schemas.microsoft.com/office/drawing/2014/main" id="{598EEBFD-9BFD-489B-A9B2-0663B6FAD70A}"/>
              </a:ext>
            </a:extLst>
          </p:cNvPr>
          <p:cNvSpPr txBox="1"/>
          <p:nvPr/>
        </p:nvSpPr>
        <p:spPr>
          <a:xfrm flipH="1">
            <a:off x="6676519" y="3608917"/>
            <a:ext cx="3384376" cy="276999"/>
          </a:xfrm>
          <a:prstGeom prst="rect">
            <a:avLst/>
          </a:prstGeom>
          <a:noFill/>
        </p:spPr>
        <p:txBody>
          <a:bodyPr wrap="square" rtlCol="0">
            <a:spAutoFit/>
          </a:bodyPr>
          <a:lstStyle/>
          <a:p>
            <a:r>
              <a:rPr lang="en-IN" sz="1200" dirty="0"/>
              <a:t>Central Rice Research Institute, Cuttack</a:t>
            </a:r>
          </a:p>
        </p:txBody>
      </p:sp>
      <p:sp>
        <p:nvSpPr>
          <p:cNvPr id="20" name="TextBox 19">
            <a:extLst>
              <a:ext uri="{FF2B5EF4-FFF2-40B4-BE49-F238E27FC236}">
                <a16:creationId xmlns:a16="http://schemas.microsoft.com/office/drawing/2014/main" id="{C44ED2AF-DA49-4349-9E45-56FA225E9901}"/>
              </a:ext>
            </a:extLst>
          </p:cNvPr>
          <p:cNvSpPr txBox="1"/>
          <p:nvPr/>
        </p:nvSpPr>
        <p:spPr>
          <a:xfrm flipH="1">
            <a:off x="7500317" y="3036803"/>
            <a:ext cx="3384376" cy="276999"/>
          </a:xfrm>
          <a:prstGeom prst="rect">
            <a:avLst/>
          </a:prstGeom>
          <a:noFill/>
        </p:spPr>
        <p:txBody>
          <a:bodyPr wrap="square" rtlCol="0">
            <a:spAutoFit/>
          </a:bodyPr>
          <a:lstStyle/>
          <a:p>
            <a:r>
              <a:rPr lang="en-IN" sz="1200" dirty="0"/>
              <a:t>IIT Kharagpur</a:t>
            </a:r>
          </a:p>
        </p:txBody>
      </p:sp>
      <p:sp>
        <p:nvSpPr>
          <p:cNvPr id="21" name="TextBox 20">
            <a:extLst>
              <a:ext uri="{FF2B5EF4-FFF2-40B4-BE49-F238E27FC236}">
                <a16:creationId xmlns:a16="http://schemas.microsoft.com/office/drawing/2014/main" id="{FB720F66-2F5D-45C8-8BD5-60B6F5A435CA}"/>
              </a:ext>
            </a:extLst>
          </p:cNvPr>
          <p:cNvSpPr txBox="1"/>
          <p:nvPr/>
        </p:nvSpPr>
        <p:spPr>
          <a:xfrm flipH="1">
            <a:off x="6114908" y="2384102"/>
            <a:ext cx="3384376" cy="461665"/>
          </a:xfrm>
          <a:prstGeom prst="rect">
            <a:avLst/>
          </a:prstGeom>
          <a:noFill/>
        </p:spPr>
        <p:txBody>
          <a:bodyPr wrap="square" rtlCol="0">
            <a:spAutoFit/>
          </a:bodyPr>
          <a:lstStyle/>
          <a:p>
            <a:r>
              <a:rPr lang="en-IN" sz="1200" dirty="0"/>
              <a:t>ICAR-NABAIM </a:t>
            </a:r>
            <a:r>
              <a:rPr lang="en-IN" sz="1200" dirty="0" err="1"/>
              <a:t>Kushmaur</a:t>
            </a:r>
            <a:r>
              <a:rPr lang="en-IN" sz="1200" dirty="0"/>
              <a:t>, Mau</a:t>
            </a:r>
          </a:p>
          <a:p>
            <a:r>
              <a:rPr lang="en-IN" sz="1200" dirty="0"/>
              <a:t>Meerut University, Meerut</a:t>
            </a:r>
          </a:p>
        </p:txBody>
      </p:sp>
      <p:sp>
        <p:nvSpPr>
          <p:cNvPr id="23" name="TextBox 22">
            <a:extLst>
              <a:ext uri="{FF2B5EF4-FFF2-40B4-BE49-F238E27FC236}">
                <a16:creationId xmlns:a16="http://schemas.microsoft.com/office/drawing/2014/main" id="{899E81A8-CF9E-42A8-8BBE-D826A517007E}"/>
              </a:ext>
            </a:extLst>
          </p:cNvPr>
          <p:cNvSpPr txBox="1"/>
          <p:nvPr/>
        </p:nvSpPr>
        <p:spPr>
          <a:xfrm>
            <a:off x="806438" y="2703294"/>
            <a:ext cx="2233105" cy="646331"/>
          </a:xfrm>
          <a:prstGeom prst="rect">
            <a:avLst/>
          </a:prstGeom>
          <a:noFill/>
        </p:spPr>
        <p:txBody>
          <a:bodyPr wrap="square">
            <a:spAutoFit/>
          </a:bodyPr>
          <a:lstStyle/>
          <a:p>
            <a:r>
              <a:rPr lang="en-US" sz="1800" kern="1200" dirty="0">
                <a:solidFill>
                  <a:schemeClr val="bg1"/>
                </a:solidFill>
                <a:latin typeface="+mj-lt"/>
                <a:ea typeface="+mj-ea"/>
                <a:cs typeface="+mj-cs"/>
              </a:rPr>
              <a:t>Invited Speaker/</a:t>
            </a:r>
          </a:p>
          <a:p>
            <a:r>
              <a:rPr lang="en-US" sz="1800" kern="1200" dirty="0">
                <a:solidFill>
                  <a:schemeClr val="bg1"/>
                </a:solidFill>
                <a:latin typeface="+mj-lt"/>
                <a:ea typeface="+mj-ea"/>
                <a:cs typeface="+mj-cs"/>
              </a:rPr>
              <a:t>Resource Person</a:t>
            </a:r>
            <a:endParaRPr lang="en-IN" dirty="0">
              <a:solidFill>
                <a:schemeClr val="bg1"/>
              </a:solidFill>
            </a:endParaRPr>
          </a:p>
        </p:txBody>
      </p:sp>
    </p:spTree>
    <p:extLst>
      <p:ext uri="{BB962C8B-B14F-4D97-AF65-F5344CB8AC3E}">
        <p14:creationId xmlns:p14="http://schemas.microsoft.com/office/powerpoint/2010/main" val="162946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6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9905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593685"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93680" y="-1"/>
            <a:ext cx="3312317"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221" y="-1"/>
            <a:ext cx="953277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7F5D67-D727-459A-94C3-3BF724A74BA8}"/>
              </a:ext>
            </a:extLst>
          </p:cNvPr>
          <p:cNvSpPr>
            <a:spLocks noGrp="1"/>
          </p:cNvSpPr>
          <p:nvPr>
            <p:ph type="title"/>
          </p:nvPr>
        </p:nvSpPr>
        <p:spPr>
          <a:xfrm>
            <a:off x="1114424" y="294538"/>
            <a:ext cx="8040460" cy="1033669"/>
          </a:xfrm>
        </p:spPr>
        <p:txBody>
          <a:bodyPr>
            <a:normAutofit/>
          </a:bodyPr>
          <a:lstStyle/>
          <a:p>
            <a:r>
              <a:rPr lang="en-IN" sz="3600">
                <a:solidFill>
                  <a:srgbClr val="FFFFFF"/>
                </a:solidFill>
              </a:rPr>
              <a:t>Employment</a:t>
            </a:r>
          </a:p>
        </p:txBody>
      </p:sp>
      <p:sp>
        <p:nvSpPr>
          <p:cNvPr id="3" name="Content Placeholder 2">
            <a:extLst>
              <a:ext uri="{FF2B5EF4-FFF2-40B4-BE49-F238E27FC236}">
                <a16:creationId xmlns:a16="http://schemas.microsoft.com/office/drawing/2014/main" id="{FCB26F88-B130-45F4-A29D-B8489C26F11E}"/>
              </a:ext>
            </a:extLst>
          </p:cNvPr>
          <p:cNvSpPr>
            <a:spLocks noGrp="1"/>
          </p:cNvSpPr>
          <p:nvPr>
            <p:ph idx="1"/>
          </p:nvPr>
        </p:nvSpPr>
        <p:spPr>
          <a:xfrm>
            <a:off x="0" y="1622744"/>
            <a:ext cx="9872064" cy="5197811"/>
          </a:xfrm>
        </p:spPr>
        <p:txBody>
          <a:bodyPr anchor="ctr">
            <a:normAutofit/>
          </a:bodyPr>
          <a:lstStyle/>
          <a:p>
            <a:pPr marL="270510">
              <a:lnSpc>
                <a:spcPct val="90000"/>
              </a:lnSpc>
              <a:spcAft>
                <a:spcPts val="1000"/>
              </a:spcAft>
            </a:pPr>
            <a:r>
              <a:rPr lang="en-US" sz="1600">
                <a:effectLst/>
                <a:latin typeface="Tahoma" panose="020B0604030504040204" pitchFamily="34" charset="0"/>
                <a:ea typeface="Tahoma" panose="020B0604030504040204" pitchFamily="34" charset="0"/>
                <a:cs typeface="Tahoma" panose="020B0604030504040204" pitchFamily="34" charset="0"/>
              </a:rPr>
              <a:t>The alumni of the Department are Entrepreneurs, Regulatory and Quality Specialists, Operation specialists, managers, research and development officers, quality controllers and microbiologists in reputed biotechnology, microbiology, food and dairy, biopolymer, beverage and hospitality industries viz. Ortho Clinical Diagnostics, Melbourne Australia, Biobig Healthcare Solutions Pvt Ltd, Chandigarh, Shankarpack Poland, </a:t>
            </a:r>
            <a:r>
              <a:rPr lang="en-IN" sz="1600">
                <a:effectLst/>
                <a:latin typeface="Tahoma" panose="020B0604030504040204" pitchFamily="34" charset="0"/>
                <a:ea typeface="Tahoma" panose="020B0604030504040204" pitchFamily="34" charset="0"/>
                <a:cs typeface="Tahoma" panose="020B0604030504040204" pitchFamily="34" charset="0"/>
              </a:rPr>
              <a:t>Ranbaxy, Reliance Life Science, J Mitra Diagnostics, Thermo Fisher Scientific, Glaxo, Dominos, Redico, Cadila Pharma, CottonConnect, Sun Pharma, Dabur Pharma, IPCA,  Usha Remedies, SABMiller, Zydus Cadila, Vikas WSP, Coke, Bisleri and Pepsi.</a:t>
            </a:r>
          </a:p>
          <a:p>
            <a:pPr marL="270510">
              <a:lnSpc>
                <a:spcPct val="90000"/>
              </a:lnSpc>
              <a:spcAft>
                <a:spcPts val="1000"/>
              </a:spcAft>
              <a:tabLst>
                <a:tab pos="457200" algn="l"/>
              </a:tabLst>
            </a:pPr>
            <a:r>
              <a:rPr lang="en-IN" sz="1600">
                <a:effectLst/>
                <a:latin typeface="Tahoma" panose="020B0604030504040204" pitchFamily="34" charset="0"/>
                <a:ea typeface="Tahoma" panose="020B0604030504040204" pitchFamily="34" charset="0"/>
                <a:cs typeface="Tahoma" panose="020B0604030504040204" pitchFamily="34" charset="0"/>
              </a:rPr>
              <a:t>Many are scientists and professors in renowned institutes such as the National Institute of Virology Pune, </a:t>
            </a:r>
            <a:r>
              <a:rPr lang="en-US" sz="1600">
                <a:effectLst/>
                <a:latin typeface="Tahoma" panose="020B0604030504040204" pitchFamily="34" charset="0"/>
                <a:ea typeface="Tahoma" panose="020B0604030504040204" pitchFamily="34" charset="0"/>
                <a:cs typeface="Tahoma" panose="020B0604030504040204" pitchFamily="34" charset="0"/>
              </a:rPr>
              <a:t>All India Institute of Medical Sciences, New Delhi, </a:t>
            </a:r>
            <a:r>
              <a:rPr lang="en-IN" sz="1600">
                <a:effectLst/>
                <a:latin typeface="Tahoma" panose="020B0604030504040204" pitchFamily="34" charset="0"/>
                <a:ea typeface="Tahoma" panose="020B0604030504040204" pitchFamily="34" charset="0"/>
                <a:cs typeface="Tahoma" panose="020B0604030504040204" pitchFamily="34" charset="0"/>
              </a:rPr>
              <a:t>Central University of Rajasthan Bandarsindari, </a:t>
            </a:r>
            <a:r>
              <a:rPr lang="en-US" sz="1600" b="1">
                <a:effectLst/>
                <a:latin typeface="Tahoma" panose="020B0604030504040204" pitchFamily="34" charset="0"/>
                <a:ea typeface="Tahoma" panose="020B0604030504040204" pitchFamily="34" charset="0"/>
                <a:cs typeface="Tahoma" panose="020B0604030504040204" pitchFamily="34" charset="0"/>
              </a:rPr>
              <a:t>Duke University Medical Centre Durham USA</a:t>
            </a:r>
            <a:r>
              <a:rPr lang="en-IN" sz="1600" b="1">
                <a:effectLst/>
                <a:latin typeface="Tahoma" panose="020B0604030504040204" pitchFamily="34" charset="0"/>
                <a:ea typeface="Tahoma" panose="020B0604030504040204" pitchFamily="34" charset="0"/>
                <a:cs typeface="Tahoma" panose="020B0604030504040204" pitchFamily="34" charset="0"/>
              </a:rPr>
              <a:t> , </a:t>
            </a:r>
            <a:r>
              <a:rPr lang="en-US" sz="1600" b="1">
                <a:effectLst/>
                <a:latin typeface="Tahoma" panose="020B0604030504040204" pitchFamily="34" charset="0"/>
                <a:ea typeface="Tahoma" panose="020B0604030504040204" pitchFamily="34" charset="0"/>
                <a:cs typeface="Tahoma" panose="020B0604030504040204" pitchFamily="34" charset="0"/>
              </a:rPr>
              <a:t>Texas State University, </a:t>
            </a:r>
            <a:r>
              <a:rPr lang="en-IN" sz="1600" b="1">
                <a:effectLst/>
                <a:latin typeface="Tahoma" panose="020B0604030504040204" pitchFamily="34" charset="0"/>
                <a:ea typeface="Tahoma" panose="020B0604030504040204" pitchFamily="34" charset="0"/>
                <a:cs typeface="Tahoma" panose="020B0604030504040204" pitchFamily="34" charset="0"/>
              </a:rPr>
              <a:t>University of Texas</a:t>
            </a:r>
            <a:r>
              <a:rPr lang="en-US" sz="1600" b="1">
                <a:effectLst/>
                <a:latin typeface="Tahoma" panose="020B0604030504040204" pitchFamily="34" charset="0"/>
                <a:ea typeface="Tahoma" panose="020B0604030504040204" pitchFamily="34" charset="0"/>
                <a:cs typeface="Tahoma" panose="020B0604030504040204" pitchFamily="34" charset="0"/>
              </a:rPr>
              <a:t>, RMIT University Melbourne Australia</a:t>
            </a:r>
            <a:r>
              <a:rPr lang="en-US" sz="1600">
                <a:effectLst/>
                <a:latin typeface="Tahoma" panose="020B0604030504040204" pitchFamily="34" charset="0"/>
                <a:ea typeface="Tahoma" panose="020B0604030504040204" pitchFamily="34" charset="0"/>
                <a:cs typeface="Tahoma" panose="020B0604030504040204" pitchFamily="34" charset="0"/>
              </a:rPr>
              <a:t>, </a:t>
            </a:r>
            <a:r>
              <a:rPr lang="en-IN" sz="1600">
                <a:effectLst/>
                <a:latin typeface="Tahoma" panose="020B0604030504040204" pitchFamily="34" charset="0"/>
                <a:ea typeface="Tahoma" panose="020B0604030504040204" pitchFamily="34" charset="0"/>
                <a:cs typeface="Tahoma" panose="020B0604030504040204" pitchFamily="34" charset="0"/>
              </a:rPr>
              <a:t>Central University of Haryana Mahendragarh, MGS University Bikaner, College of Horticulture &amp; Forestry Jhalawar, CDFST, MP University of Ag &amp; Tech, Udaipur, Agriculture University Jodhpur, Defence Research lab Tezpur, </a:t>
            </a:r>
            <a:r>
              <a:rPr lang="en-US" sz="1600">
                <a:effectLst/>
                <a:latin typeface="Tahoma" panose="020B0604030504040204" pitchFamily="34" charset="0"/>
                <a:ea typeface="Tahoma" panose="020B0604030504040204" pitchFamily="34" charset="0"/>
                <a:cs typeface="Tahoma" panose="020B0604030504040204" pitchFamily="34" charset="0"/>
              </a:rPr>
              <a:t>National Center for Polar and Ocean Research, Vasco da Gama</a:t>
            </a:r>
            <a:r>
              <a:rPr lang="en-IN" sz="1600">
                <a:effectLst/>
                <a:latin typeface="Tahoma" panose="020B0604030504040204" pitchFamily="34" charset="0"/>
                <a:ea typeface="Tahoma" panose="020B0604030504040204" pitchFamily="34" charset="0"/>
                <a:cs typeface="Tahoma" panose="020B0604030504040204" pitchFamily="34" charset="0"/>
              </a:rPr>
              <a:t>, </a:t>
            </a:r>
            <a:r>
              <a:rPr lang="en-US" sz="1600">
                <a:effectLst/>
                <a:latin typeface="Tahoma" panose="020B0604030504040204" pitchFamily="34" charset="0"/>
                <a:ea typeface="Tahoma" panose="020B0604030504040204" pitchFamily="34" charset="0"/>
                <a:cs typeface="Tahoma" panose="020B0604030504040204" pitchFamily="34" charset="0"/>
              </a:rPr>
              <a:t>Ministry of Food Processing Industries, GOI, New Delhi and Forensic Science Department, Kota.</a:t>
            </a:r>
            <a:endParaRPr lang="en-IN" sz="1600">
              <a:effectLst/>
              <a:latin typeface="Tahoma" panose="020B0604030504040204" pitchFamily="34" charset="0"/>
              <a:ea typeface="Tahoma" panose="020B0604030504040204" pitchFamily="34" charset="0"/>
              <a:cs typeface="Tahoma" panose="020B0604030504040204" pitchFamily="34" charset="0"/>
            </a:endParaRPr>
          </a:p>
          <a:p>
            <a:pPr marL="270510">
              <a:lnSpc>
                <a:spcPct val="90000"/>
              </a:lnSpc>
              <a:spcAft>
                <a:spcPts val="1000"/>
              </a:spcAft>
              <a:tabLst>
                <a:tab pos="270510" algn="l"/>
              </a:tabLst>
            </a:pPr>
            <a:r>
              <a:rPr lang="en-US" sz="1600">
                <a:effectLst/>
                <a:latin typeface="Tahoma" panose="020B0604030504040204" pitchFamily="34" charset="0"/>
                <a:ea typeface="Tahoma" panose="020B0604030504040204" pitchFamily="34" charset="0"/>
                <a:cs typeface="Tahoma" panose="020B0604030504040204" pitchFamily="34" charset="0"/>
              </a:rPr>
              <a:t>Two alumni joined Indian Air Force, some opted for Rajasthan Public Services while many others are managers in banks viz. </a:t>
            </a:r>
            <a:r>
              <a:rPr lang="en-IN" sz="1600">
                <a:effectLst/>
                <a:latin typeface="Tahoma" panose="020B0604030504040204" pitchFamily="34" charset="0"/>
                <a:ea typeface="Tahoma" panose="020B0604030504040204" pitchFamily="34" charset="0"/>
                <a:cs typeface="Tahoma" panose="020B0604030504040204" pitchFamily="34" charset="0"/>
              </a:rPr>
              <a:t>Canara Bank, Central Bank of India, Bank of Baroda, Union Bank of India, Rajasthan Gramin Bank, Rajasthan Cooperative Bank, Indian Bank, Sarv Haryana Gramin Bank and SBI.</a:t>
            </a:r>
          </a:p>
        </p:txBody>
      </p:sp>
      <p:sp>
        <p:nvSpPr>
          <p:cNvPr id="4" name="Slide Number Placeholder 3">
            <a:extLst>
              <a:ext uri="{FF2B5EF4-FFF2-40B4-BE49-F238E27FC236}">
                <a16:creationId xmlns:a16="http://schemas.microsoft.com/office/drawing/2014/main" id="{0F925FA2-1BFC-4483-9F23-6444CD8E71D3}"/>
              </a:ext>
            </a:extLst>
          </p:cNvPr>
          <p:cNvSpPr>
            <a:spLocks noGrp="1"/>
          </p:cNvSpPr>
          <p:nvPr>
            <p:ph type="sldNum" sz="quarter" idx="12"/>
          </p:nvPr>
        </p:nvSpPr>
        <p:spPr>
          <a:xfrm>
            <a:off x="9509760" y="6455431"/>
            <a:ext cx="362304" cy="365125"/>
          </a:xfrm>
        </p:spPr>
        <p:txBody>
          <a:bodyPr>
            <a:normAutofit/>
          </a:bodyPr>
          <a:lstStyle/>
          <a:p>
            <a:pPr>
              <a:spcAft>
                <a:spcPts val="600"/>
              </a:spcAft>
            </a:pPr>
            <a:fld id="{451C0E1C-24F6-42DF-81BA-93E878B603BE}" type="slidenum">
              <a:rPr lang="en-US" sz="1000">
                <a:solidFill>
                  <a:schemeClr val="tx1">
                    <a:lumMod val="50000"/>
                    <a:lumOff val="50000"/>
                  </a:schemeClr>
                </a:solidFill>
              </a:rPr>
              <a:pPr>
                <a:spcAft>
                  <a:spcPts val="600"/>
                </a:spcAft>
              </a:pPr>
              <a:t>6</a:t>
            </a:fld>
            <a:endParaRPr lang="en-US" sz="1000">
              <a:solidFill>
                <a:schemeClr val="tx1">
                  <a:lumMod val="50000"/>
                  <a:lumOff val="50000"/>
                </a:schemeClr>
              </a:solidFill>
            </a:endParaRPr>
          </a:p>
        </p:txBody>
      </p:sp>
    </p:spTree>
    <p:extLst>
      <p:ext uri="{BB962C8B-B14F-4D97-AF65-F5344CB8AC3E}">
        <p14:creationId xmlns:p14="http://schemas.microsoft.com/office/powerpoint/2010/main" val="18842247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37542" y="1819384"/>
            <a:ext cx="3333749" cy="2843021"/>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4772A3-D542-472E-8E3A-9EE414231BAB}"/>
              </a:ext>
            </a:extLst>
          </p:cNvPr>
          <p:cNvSpPr>
            <a:spLocks noGrp="1"/>
          </p:cNvSpPr>
          <p:nvPr>
            <p:ph type="title"/>
          </p:nvPr>
        </p:nvSpPr>
        <p:spPr>
          <a:xfrm>
            <a:off x="835818" y="1967266"/>
            <a:ext cx="2135982" cy="2547257"/>
          </a:xfrm>
          <a:noFill/>
        </p:spPr>
        <p:txBody>
          <a:bodyPr vert="horz" lIns="91440" tIns="45720" rIns="91440" bIns="45720" rtlCol="0" anchor="ctr">
            <a:normAutofit/>
          </a:bodyPr>
          <a:lstStyle/>
          <a:p>
            <a:pPr>
              <a:lnSpc>
                <a:spcPct val="90000"/>
              </a:lnSpc>
            </a:pPr>
            <a:r>
              <a:rPr lang="en-US" sz="2000" kern="1200" dirty="0">
                <a:solidFill>
                  <a:srgbClr val="FFFFFF"/>
                </a:solidFill>
                <a:latin typeface="+mj-lt"/>
                <a:ea typeface="+mj-ea"/>
                <a:cs typeface="+mj-cs"/>
              </a:rPr>
              <a:t>Thesis/</a:t>
            </a:r>
            <a:br>
              <a:rPr lang="en-US" sz="2000" kern="1200" dirty="0">
                <a:solidFill>
                  <a:srgbClr val="FFFFFF"/>
                </a:solidFill>
                <a:latin typeface="+mj-lt"/>
                <a:ea typeface="+mj-ea"/>
                <a:cs typeface="+mj-cs"/>
              </a:rPr>
            </a:br>
            <a:r>
              <a:rPr lang="en-US" sz="2000" kern="1200" dirty="0">
                <a:solidFill>
                  <a:srgbClr val="FFFFFF"/>
                </a:solidFill>
                <a:latin typeface="+mj-lt"/>
                <a:ea typeface="+mj-ea"/>
                <a:cs typeface="+mj-cs"/>
              </a:rPr>
              <a:t>Project report Evaluations</a:t>
            </a:r>
          </a:p>
        </p:txBody>
      </p:sp>
      <p:pic>
        <p:nvPicPr>
          <p:cNvPr id="3" name="Picture 2">
            <a:extLst>
              <a:ext uri="{FF2B5EF4-FFF2-40B4-BE49-F238E27FC236}">
                <a16:creationId xmlns:a16="http://schemas.microsoft.com/office/drawing/2014/main" id="{74BCE706-039A-4EEA-AD29-B6087E4F6BA7}"/>
              </a:ext>
            </a:extLst>
          </p:cNvPr>
          <p:cNvPicPr>
            <a:picLocks noChangeAspect="1"/>
          </p:cNvPicPr>
          <p:nvPr/>
        </p:nvPicPr>
        <p:blipFill>
          <a:blip r:embed="rId2"/>
          <a:stretch>
            <a:fillRect/>
          </a:stretch>
        </p:blipFill>
        <p:spPr>
          <a:xfrm>
            <a:off x="4290397" y="643466"/>
            <a:ext cx="4691662" cy="5568739"/>
          </a:xfrm>
          <a:prstGeom prst="rect">
            <a:avLst/>
          </a:prstGeom>
        </p:spPr>
      </p:pic>
      <p:sp>
        <p:nvSpPr>
          <p:cNvPr id="4" name="Slide Number Placeholder 3">
            <a:extLst>
              <a:ext uri="{FF2B5EF4-FFF2-40B4-BE49-F238E27FC236}">
                <a16:creationId xmlns:a16="http://schemas.microsoft.com/office/drawing/2014/main" id="{74E32CCC-9170-47F3-8D07-5BB0A463D153}"/>
              </a:ext>
            </a:extLst>
          </p:cNvPr>
          <p:cNvSpPr>
            <a:spLocks noGrp="1"/>
          </p:cNvSpPr>
          <p:nvPr>
            <p:ph type="sldNum" sz="quarter" idx="12"/>
          </p:nvPr>
        </p:nvSpPr>
        <p:spPr>
          <a:xfrm>
            <a:off x="8965274" y="6356350"/>
            <a:ext cx="417909" cy="365125"/>
          </a:xfrm>
        </p:spPr>
        <p:txBody>
          <a:bodyPr vert="horz" lIns="91440" tIns="45720" rIns="91440" bIns="45720" rtlCol="0" anchor="ctr">
            <a:normAutofit/>
          </a:bodyPr>
          <a:lstStyle/>
          <a:p>
            <a:pPr>
              <a:spcAft>
                <a:spcPts val="600"/>
              </a:spcAft>
            </a:pPr>
            <a:fld id="{451C0E1C-24F6-42DF-81BA-93E878B603BE}" type="slidenum">
              <a:rPr lang="en-US">
                <a:solidFill>
                  <a:schemeClr val="tx1">
                    <a:alpha val="80000"/>
                  </a:schemeClr>
                </a:solidFill>
              </a:rPr>
              <a:pPr>
                <a:spcAft>
                  <a:spcPts val="600"/>
                </a:spcAft>
              </a:pPr>
              <a:t>60</a:t>
            </a:fld>
            <a:endParaRPr lang="en-US">
              <a:solidFill>
                <a:schemeClr val="tx1">
                  <a:alpha val="80000"/>
                </a:schemeClr>
              </a:solidFill>
            </a:endParaRPr>
          </a:p>
        </p:txBody>
      </p:sp>
      <p:sp>
        <p:nvSpPr>
          <p:cNvPr id="5" name="TextBox 4">
            <a:extLst>
              <a:ext uri="{FF2B5EF4-FFF2-40B4-BE49-F238E27FC236}">
                <a16:creationId xmlns:a16="http://schemas.microsoft.com/office/drawing/2014/main" id="{5BA3838B-901C-4A6A-B986-B0DF579AEF42}"/>
              </a:ext>
            </a:extLst>
          </p:cNvPr>
          <p:cNvSpPr txBox="1"/>
          <p:nvPr/>
        </p:nvSpPr>
        <p:spPr>
          <a:xfrm flipH="1">
            <a:off x="2576735" y="1711159"/>
            <a:ext cx="2643727" cy="646331"/>
          </a:xfrm>
          <a:prstGeom prst="rect">
            <a:avLst/>
          </a:prstGeom>
          <a:solidFill>
            <a:schemeClr val="bg1"/>
          </a:solidFill>
        </p:spPr>
        <p:txBody>
          <a:bodyPr wrap="square" rtlCol="0">
            <a:spAutoFit/>
          </a:bodyPr>
          <a:lstStyle/>
          <a:p>
            <a:pPr algn="r"/>
            <a:r>
              <a:rPr lang="en-IN" sz="1200" dirty="0"/>
              <a:t>Rajasthan University, Jaipur</a:t>
            </a:r>
          </a:p>
          <a:p>
            <a:pPr algn="r"/>
            <a:r>
              <a:rPr lang="en-IN" sz="1200" dirty="0"/>
              <a:t>JNV University Jodhpur</a:t>
            </a:r>
          </a:p>
          <a:p>
            <a:pPr algn="r"/>
            <a:r>
              <a:rPr lang="en-IN" sz="1200" dirty="0"/>
              <a:t>Central University of Rajasthan, Jaipur</a:t>
            </a:r>
          </a:p>
        </p:txBody>
      </p:sp>
      <p:sp>
        <p:nvSpPr>
          <p:cNvPr id="10" name="TextBox 9">
            <a:extLst>
              <a:ext uri="{FF2B5EF4-FFF2-40B4-BE49-F238E27FC236}">
                <a16:creationId xmlns:a16="http://schemas.microsoft.com/office/drawing/2014/main" id="{6BD64ACA-A503-47DF-8F4F-80323F079D54}"/>
              </a:ext>
            </a:extLst>
          </p:cNvPr>
          <p:cNvSpPr txBox="1"/>
          <p:nvPr/>
        </p:nvSpPr>
        <p:spPr>
          <a:xfrm flipH="1">
            <a:off x="5998807" y="1505601"/>
            <a:ext cx="3384376" cy="461665"/>
          </a:xfrm>
          <a:prstGeom prst="rect">
            <a:avLst/>
          </a:prstGeom>
          <a:noFill/>
        </p:spPr>
        <p:txBody>
          <a:bodyPr wrap="square" rtlCol="0">
            <a:spAutoFit/>
          </a:bodyPr>
          <a:lstStyle/>
          <a:p>
            <a:r>
              <a:rPr lang="en-IN" sz="1200" dirty="0"/>
              <a:t>GB Pant University of Agriculture &amp; Technology, </a:t>
            </a:r>
            <a:r>
              <a:rPr lang="en-IN" sz="1200" dirty="0" err="1"/>
              <a:t>Pantnagar</a:t>
            </a:r>
            <a:endParaRPr lang="en-IN" sz="1200" dirty="0"/>
          </a:p>
        </p:txBody>
      </p:sp>
      <p:sp>
        <p:nvSpPr>
          <p:cNvPr id="11" name="TextBox 10">
            <a:extLst>
              <a:ext uri="{FF2B5EF4-FFF2-40B4-BE49-F238E27FC236}">
                <a16:creationId xmlns:a16="http://schemas.microsoft.com/office/drawing/2014/main" id="{55F0C894-D8AB-4474-B353-C6EE9E086F83}"/>
              </a:ext>
            </a:extLst>
          </p:cNvPr>
          <p:cNvSpPr txBox="1"/>
          <p:nvPr/>
        </p:nvSpPr>
        <p:spPr>
          <a:xfrm flipH="1">
            <a:off x="2457804" y="2543485"/>
            <a:ext cx="2066120" cy="600164"/>
          </a:xfrm>
          <a:prstGeom prst="rect">
            <a:avLst/>
          </a:prstGeom>
          <a:solidFill>
            <a:schemeClr val="bg1"/>
          </a:solidFill>
        </p:spPr>
        <p:txBody>
          <a:bodyPr wrap="square" rtlCol="0">
            <a:spAutoFit/>
          </a:bodyPr>
          <a:lstStyle/>
          <a:p>
            <a:pPr algn="r"/>
            <a:r>
              <a:rPr lang="en-IN" sz="1100" dirty="0"/>
              <a:t>Gujarat University, Ahmedabad</a:t>
            </a:r>
          </a:p>
          <a:p>
            <a:pPr algn="r"/>
            <a:r>
              <a:rPr lang="en-IN" sz="1100" dirty="0"/>
              <a:t>North Gujarat University, Patan</a:t>
            </a:r>
          </a:p>
          <a:p>
            <a:pPr algn="r"/>
            <a:r>
              <a:rPr lang="en-IN" sz="1100" dirty="0"/>
              <a:t>Saurashtra University, Rajkot</a:t>
            </a:r>
          </a:p>
        </p:txBody>
      </p:sp>
      <p:sp>
        <p:nvSpPr>
          <p:cNvPr id="13" name="TextBox 12">
            <a:extLst>
              <a:ext uri="{FF2B5EF4-FFF2-40B4-BE49-F238E27FC236}">
                <a16:creationId xmlns:a16="http://schemas.microsoft.com/office/drawing/2014/main" id="{38223E0D-3877-425D-9DB4-FD06DC5F4D3C}"/>
              </a:ext>
            </a:extLst>
          </p:cNvPr>
          <p:cNvSpPr txBox="1"/>
          <p:nvPr/>
        </p:nvSpPr>
        <p:spPr>
          <a:xfrm flipH="1">
            <a:off x="2230929" y="3610211"/>
            <a:ext cx="3384376" cy="830997"/>
          </a:xfrm>
          <a:prstGeom prst="rect">
            <a:avLst/>
          </a:prstGeom>
          <a:noFill/>
        </p:spPr>
        <p:txBody>
          <a:bodyPr wrap="square" rtlCol="0">
            <a:spAutoFit/>
          </a:bodyPr>
          <a:lstStyle/>
          <a:p>
            <a:pPr algn="r"/>
            <a:r>
              <a:rPr lang="en-IN" sz="1200" dirty="0"/>
              <a:t>Mumbai University, Mumbai</a:t>
            </a:r>
          </a:p>
          <a:p>
            <a:pPr algn="r"/>
            <a:r>
              <a:rPr lang="en-IN" sz="1200" dirty="0"/>
              <a:t>North Maharashtra University, Jalgaon</a:t>
            </a:r>
          </a:p>
          <a:p>
            <a:pPr algn="r"/>
            <a:r>
              <a:rPr lang="en-IN" sz="1200" dirty="0" err="1"/>
              <a:t>Marathwara</a:t>
            </a:r>
            <a:r>
              <a:rPr lang="en-IN" sz="1200" dirty="0"/>
              <a:t> University, Aurangabad</a:t>
            </a:r>
          </a:p>
          <a:p>
            <a:pPr algn="r"/>
            <a:r>
              <a:rPr lang="en-IN" sz="1200" dirty="0" err="1"/>
              <a:t>Agarkar</a:t>
            </a:r>
            <a:r>
              <a:rPr lang="en-IN" sz="1200" dirty="0"/>
              <a:t> Research Institute, Pune</a:t>
            </a:r>
          </a:p>
        </p:txBody>
      </p:sp>
      <p:sp>
        <p:nvSpPr>
          <p:cNvPr id="15" name="TextBox 14">
            <a:extLst>
              <a:ext uri="{FF2B5EF4-FFF2-40B4-BE49-F238E27FC236}">
                <a16:creationId xmlns:a16="http://schemas.microsoft.com/office/drawing/2014/main" id="{F3DDD3F7-4412-4FA1-973F-25241E393BD0}"/>
              </a:ext>
            </a:extLst>
          </p:cNvPr>
          <p:cNvSpPr txBox="1"/>
          <p:nvPr/>
        </p:nvSpPr>
        <p:spPr>
          <a:xfrm flipH="1">
            <a:off x="3084031" y="3004401"/>
            <a:ext cx="3384376" cy="461665"/>
          </a:xfrm>
          <a:prstGeom prst="rect">
            <a:avLst/>
          </a:prstGeom>
          <a:noFill/>
        </p:spPr>
        <p:txBody>
          <a:bodyPr wrap="square" rtlCol="0">
            <a:spAutoFit/>
          </a:bodyPr>
          <a:lstStyle/>
          <a:p>
            <a:pPr algn="r"/>
            <a:r>
              <a:rPr lang="en-IN" sz="1200" dirty="0"/>
              <a:t>RD University, Jabalpur</a:t>
            </a:r>
          </a:p>
          <a:p>
            <a:pPr algn="r"/>
            <a:r>
              <a:rPr lang="en-IN" sz="1200" dirty="0"/>
              <a:t>APS University, </a:t>
            </a:r>
            <a:r>
              <a:rPr lang="en-IN" sz="1200" dirty="0" err="1"/>
              <a:t>Rewa</a:t>
            </a:r>
            <a:endParaRPr lang="en-IN" sz="1200" dirty="0"/>
          </a:p>
        </p:txBody>
      </p:sp>
      <p:sp>
        <p:nvSpPr>
          <p:cNvPr id="16" name="TextBox 15">
            <a:extLst>
              <a:ext uri="{FF2B5EF4-FFF2-40B4-BE49-F238E27FC236}">
                <a16:creationId xmlns:a16="http://schemas.microsoft.com/office/drawing/2014/main" id="{4283651C-FEB0-468E-A307-A0F9757035CF}"/>
              </a:ext>
            </a:extLst>
          </p:cNvPr>
          <p:cNvSpPr txBox="1"/>
          <p:nvPr/>
        </p:nvSpPr>
        <p:spPr>
          <a:xfrm flipH="1">
            <a:off x="6534932" y="3289335"/>
            <a:ext cx="3384376" cy="276999"/>
          </a:xfrm>
          <a:prstGeom prst="rect">
            <a:avLst/>
          </a:prstGeom>
          <a:noFill/>
        </p:spPr>
        <p:txBody>
          <a:bodyPr wrap="square" rtlCol="0">
            <a:spAutoFit/>
          </a:bodyPr>
          <a:lstStyle/>
          <a:p>
            <a:r>
              <a:rPr lang="en-IN" sz="1200" dirty="0"/>
              <a:t>Indira Gandhi Agriculture University, Raipur</a:t>
            </a:r>
          </a:p>
        </p:txBody>
      </p:sp>
      <p:sp>
        <p:nvSpPr>
          <p:cNvPr id="17" name="TextBox 16">
            <a:extLst>
              <a:ext uri="{FF2B5EF4-FFF2-40B4-BE49-F238E27FC236}">
                <a16:creationId xmlns:a16="http://schemas.microsoft.com/office/drawing/2014/main" id="{5704EFBF-696A-496E-9CDF-F4920B3C7CD6}"/>
              </a:ext>
            </a:extLst>
          </p:cNvPr>
          <p:cNvSpPr txBox="1"/>
          <p:nvPr/>
        </p:nvSpPr>
        <p:spPr>
          <a:xfrm flipH="1">
            <a:off x="5821245" y="5099802"/>
            <a:ext cx="3384376" cy="276999"/>
          </a:xfrm>
          <a:prstGeom prst="rect">
            <a:avLst/>
          </a:prstGeom>
          <a:noFill/>
        </p:spPr>
        <p:txBody>
          <a:bodyPr wrap="square" rtlCol="0">
            <a:spAutoFit/>
          </a:bodyPr>
          <a:lstStyle/>
          <a:p>
            <a:r>
              <a:rPr lang="en-IN" sz="1200" dirty="0"/>
              <a:t>Madras University, Chennai</a:t>
            </a:r>
          </a:p>
        </p:txBody>
      </p:sp>
      <p:sp>
        <p:nvSpPr>
          <p:cNvPr id="18" name="TextBox 17">
            <a:extLst>
              <a:ext uri="{FF2B5EF4-FFF2-40B4-BE49-F238E27FC236}">
                <a16:creationId xmlns:a16="http://schemas.microsoft.com/office/drawing/2014/main" id="{402D983E-3B6F-4B6C-A536-2045D9539F5C}"/>
              </a:ext>
            </a:extLst>
          </p:cNvPr>
          <p:cNvSpPr txBox="1"/>
          <p:nvPr/>
        </p:nvSpPr>
        <p:spPr>
          <a:xfrm flipH="1">
            <a:off x="5821245" y="2060936"/>
            <a:ext cx="3384376" cy="461665"/>
          </a:xfrm>
          <a:prstGeom prst="rect">
            <a:avLst/>
          </a:prstGeom>
          <a:noFill/>
        </p:spPr>
        <p:txBody>
          <a:bodyPr wrap="square" rtlCol="0">
            <a:spAutoFit/>
          </a:bodyPr>
          <a:lstStyle/>
          <a:p>
            <a:r>
              <a:rPr lang="en-IN" sz="1200" dirty="0"/>
              <a:t>Indian Agricultural Research Institute, New Delhi</a:t>
            </a:r>
          </a:p>
          <a:p>
            <a:r>
              <a:rPr lang="en-IN" sz="1200" dirty="0"/>
              <a:t>Hamdard University, Delhi</a:t>
            </a:r>
          </a:p>
        </p:txBody>
      </p:sp>
      <p:sp>
        <p:nvSpPr>
          <p:cNvPr id="20" name="TextBox 19">
            <a:extLst>
              <a:ext uri="{FF2B5EF4-FFF2-40B4-BE49-F238E27FC236}">
                <a16:creationId xmlns:a16="http://schemas.microsoft.com/office/drawing/2014/main" id="{C44ED2AF-DA49-4349-9E45-56FA225E9901}"/>
              </a:ext>
            </a:extLst>
          </p:cNvPr>
          <p:cNvSpPr txBox="1"/>
          <p:nvPr/>
        </p:nvSpPr>
        <p:spPr>
          <a:xfrm flipH="1">
            <a:off x="7500317" y="3036803"/>
            <a:ext cx="3384376" cy="276999"/>
          </a:xfrm>
          <a:prstGeom prst="rect">
            <a:avLst/>
          </a:prstGeom>
          <a:noFill/>
        </p:spPr>
        <p:txBody>
          <a:bodyPr wrap="square" rtlCol="0">
            <a:spAutoFit/>
          </a:bodyPr>
          <a:lstStyle/>
          <a:p>
            <a:r>
              <a:rPr lang="en-IN" sz="1200" dirty="0"/>
              <a:t>NIT Durgapur</a:t>
            </a:r>
          </a:p>
        </p:txBody>
      </p:sp>
      <p:sp>
        <p:nvSpPr>
          <p:cNvPr id="21" name="TextBox 20">
            <a:extLst>
              <a:ext uri="{FF2B5EF4-FFF2-40B4-BE49-F238E27FC236}">
                <a16:creationId xmlns:a16="http://schemas.microsoft.com/office/drawing/2014/main" id="{6974B133-4798-4353-93BD-917EE9AB51AF}"/>
              </a:ext>
            </a:extLst>
          </p:cNvPr>
          <p:cNvSpPr txBox="1"/>
          <p:nvPr/>
        </p:nvSpPr>
        <p:spPr>
          <a:xfrm flipH="1">
            <a:off x="3728864" y="4578303"/>
            <a:ext cx="1886441" cy="276999"/>
          </a:xfrm>
          <a:prstGeom prst="rect">
            <a:avLst/>
          </a:prstGeom>
          <a:noFill/>
        </p:spPr>
        <p:txBody>
          <a:bodyPr wrap="square" rtlCol="0">
            <a:spAutoFit/>
          </a:bodyPr>
          <a:lstStyle/>
          <a:p>
            <a:r>
              <a:rPr lang="en-IN" sz="1200" dirty="0" err="1"/>
              <a:t>Tumkur</a:t>
            </a:r>
            <a:r>
              <a:rPr lang="en-IN" sz="1200" dirty="0"/>
              <a:t> University, </a:t>
            </a:r>
            <a:r>
              <a:rPr lang="en-IN" sz="1200" dirty="0" err="1"/>
              <a:t>Tumkur</a:t>
            </a:r>
            <a:endParaRPr lang="en-IN" sz="1200" dirty="0"/>
          </a:p>
        </p:txBody>
      </p:sp>
      <p:sp>
        <p:nvSpPr>
          <p:cNvPr id="22" name="TextBox 21">
            <a:extLst>
              <a:ext uri="{FF2B5EF4-FFF2-40B4-BE49-F238E27FC236}">
                <a16:creationId xmlns:a16="http://schemas.microsoft.com/office/drawing/2014/main" id="{05A89345-3406-4FCB-87A9-095C8602B595}"/>
              </a:ext>
            </a:extLst>
          </p:cNvPr>
          <p:cNvSpPr txBox="1"/>
          <p:nvPr/>
        </p:nvSpPr>
        <p:spPr>
          <a:xfrm flipH="1">
            <a:off x="6445165" y="2495804"/>
            <a:ext cx="3384376" cy="461665"/>
          </a:xfrm>
          <a:prstGeom prst="rect">
            <a:avLst/>
          </a:prstGeom>
          <a:noFill/>
        </p:spPr>
        <p:txBody>
          <a:bodyPr wrap="square" rtlCol="0">
            <a:spAutoFit/>
          </a:bodyPr>
          <a:lstStyle/>
          <a:p>
            <a:r>
              <a:rPr lang="en-IN" sz="1200" dirty="0" err="1"/>
              <a:t>Dayalbag</a:t>
            </a:r>
            <a:r>
              <a:rPr lang="en-IN" sz="1200" dirty="0"/>
              <a:t> Institute, Agra</a:t>
            </a:r>
          </a:p>
          <a:p>
            <a:r>
              <a:rPr lang="en-IN" sz="1200" dirty="0"/>
              <a:t>Banaras Hindu University, Varanasi</a:t>
            </a:r>
          </a:p>
        </p:txBody>
      </p:sp>
      <p:sp>
        <p:nvSpPr>
          <p:cNvPr id="23" name="TextBox 22">
            <a:extLst>
              <a:ext uri="{FF2B5EF4-FFF2-40B4-BE49-F238E27FC236}">
                <a16:creationId xmlns:a16="http://schemas.microsoft.com/office/drawing/2014/main" id="{30D015D3-1867-4BB5-A712-051D48FFA6A8}"/>
              </a:ext>
            </a:extLst>
          </p:cNvPr>
          <p:cNvSpPr txBox="1"/>
          <p:nvPr/>
        </p:nvSpPr>
        <p:spPr>
          <a:xfrm flipH="1">
            <a:off x="5938719" y="4333028"/>
            <a:ext cx="3384376" cy="276999"/>
          </a:xfrm>
          <a:prstGeom prst="rect">
            <a:avLst/>
          </a:prstGeom>
          <a:noFill/>
        </p:spPr>
        <p:txBody>
          <a:bodyPr wrap="square" rtlCol="0">
            <a:spAutoFit/>
          </a:bodyPr>
          <a:lstStyle/>
          <a:p>
            <a:r>
              <a:rPr lang="en-IN" sz="1200" dirty="0"/>
              <a:t>A-IDEA NAARM Hyderabad</a:t>
            </a:r>
          </a:p>
        </p:txBody>
      </p:sp>
    </p:spTree>
    <p:extLst>
      <p:ext uri="{BB962C8B-B14F-4D97-AF65-F5344CB8AC3E}">
        <p14:creationId xmlns:p14="http://schemas.microsoft.com/office/powerpoint/2010/main" val="9593540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6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9905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593685"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93680" y="-1"/>
            <a:ext cx="3312317"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221" y="-1"/>
            <a:ext cx="953277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14424" y="294538"/>
            <a:ext cx="8040460" cy="1033669"/>
          </a:xfrm>
        </p:spPr>
        <p:txBody>
          <a:bodyPr>
            <a:normAutofit/>
          </a:bodyPr>
          <a:lstStyle/>
          <a:p>
            <a:r>
              <a:rPr lang="en-US" sz="3600" dirty="0">
                <a:solidFill>
                  <a:schemeClr val="bg1"/>
                </a:solidFill>
              </a:rPr>
              <a:t>Consultancy </a:t>
            </a:r>
          </a:p>
        </p:txBody>
      </p:sp>
      <p:sp>
        <p:nvSpPr>
          <p:cNvPr id="3" name="Content Placeholder 2"/>
          <p:cNvSpPr>
            <a:spLocks noGrp="1"/>
          </p:cNvSpPr>
          <p:nvPr>
            <p:ph idx="1"/>
          </p:nvPr>
        </p:nvSpPr>
        <p:spPr>
          <a:xfrm>
            <a:off x="1107578" y="1897700"/>
            <a:ext cx="7900775" cy="3683358"/>
          </a:xfrm>
        </p:spPr>
        <p:txBody>
          <a:bodyPr anchor="ctr">
            <a:normAutofit/>
          </a:bodyPr>
          <a:lstStyle/>
          <a:p>
            <a:pPr lvl="1"/>
            <a:r>
              <a:rPr lang="en-IN" dirty="0"/>
              <a:t>On the panel of evaluators of BIRAC (Biotechnology Industry Research Assistance Council) GOI</a:t>
            </a:r>
          </a:p>
          <a:p>
            <a:pPr lvl="1"/>
            <a:r>
              <a:rPr lang="en-IN" dirty="0"/>
              <a:t>On the panel of A-idea of ICAR-National Academy for Agricultural Research Management, Hyderabad for start-up evaluations in Microbiology</a:t>
            </a:r>
          </a:p>
          <a:p>
            <a:pPr lvl="1"/>
            <a:endParaRPr lang="en-US" dirty="0"/>
          </a:p>
        </p:txBody>
      </p:sp>
      <p:sp>
        <p:nvSpPr>
          <p:cNvPr id="4" name="Slide Number Placeholder 3"/>
          <p:cNvSpPr>
            <a:spLocks noGrp="1"/>
          </p:cNvSpPr>
          <p:nvPr>
            <p:ph type="sldNum" sz="quarter" idx="12"/>
          </p:nvPr>
        </p:nvSpPr>
        <p:spPr>
          <a:xfrm>
            <a:off x="9509760" y="6455431"/>
            <a:ext cx="362304" cy="365125"/>
          </a:xfrm>
        </p:spPr>
        <p:txBody>
          <a:bodyPr>
            <a:normAutofit/>
          </a:bodyPr>
          <a:lstStyle/>
          <a:p>
            <a:pPr>
              <a:spcAft>
                <a:spcPts val="600"/>
              </a:spcAft>
            </a:pPr>
            <a:fld id="{451C0E1C-24F6-42DF-81BA-93E878B603BE}" type="slidenum">
              <a:rPr lang="en-US" sz="1000">
                <a:solidFill>
                  <a:schemeClr val="tx1">
                    <a:lumMod val="50000"/>
                    <a:lumOff val="50000"/>
                  </a:schemeClr>
                </a:solidFill>
              </a:rPr>
              <a:pPr>
                <a:spcAft>
                  <a:spcPts val="600"/>
                </a:spcAft>
              </a:pPr>
              <a:t>61</a:t>
            </a:fld>
            <a:endParaRPr lang="en-US" sz="1000">
              <a:solidFill>
                <a:schemeClr val="tx1">
                  <a:lumMod val="50000"/>
                  <a:lumOff val="50000"/>
                </a:schemeClr>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6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3523"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788631" y="1788629"/>
            <a:ext cx="6858000" cy="3280742"/>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788631" y="1798766"/>
            <a:ext cx="6857999" cy="3280744"/>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89377" y="3966633"/>
            <a:ext cx="2501979" cy="3280746"/>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407661" y="969718"/>
            <a:ext cx="3169039"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788638" y="1778490"/>
            <a:ext cx="6858003" cy="3280741"/>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79211" y="586855"/>
            <a:ext cx="2601110" cy="3387497"/>
          </a:xfrm>
        </p:spPr>
        <p:txBody>
          <a:bodyPr anchor="b">
            <a:normAutofit/>
          </a:bodyPr>
          <a:lstStyle/>
          <a:p>
            <a:pPr algn="r"/>
            <a:r>
              <a:rPr lang="en-IN" sz="3600" dirty="0">
                <a:solidFill>
                  <a:srgbClr val="FFFFFF"/>
                </a:solidFill>
              </a:rPr>
              <a:t>Extension Activities </a:t>
            </a:r>
            <a:endParaRPr lang="en-US" sz="3600" dirty="0">
              <a:solidFill>
                <a:srgbClr val="FFFFFF"/>
              </a:solidFill>
            </a:endParaRPr>
          </a:p>
        </p:txBody>
      </p:sp>
      <p:sp>
        <p:nvSpPr>
          <p:cNvPr id="3" name="Content Placeholder 2"/>
          <p:cNvSpPr>
            <a:spLocks noGrp="1"/>
          </p:cNvSpPr>
          <p:nvPr>
            <p:ph idx="1"/>
          </p:nvPr>
        </p:nvSpPr>
        <p:spPr>
          <a:xfrm>
            <a:off x="3908335" y="260648"/>
            <a:ext cx="5326219" cy="6336704"/>
          </a:xfrm>
        </p:spPr>
        <p:txBody>
          <a:bodyPr anchor="ctr">
            <a:normAutofit lnSpcReduction="10000"/>
          </a:bodyPr>
          <a:lstStyle/>
          <a:p>
            <a:r>
              <a:rPr lang="en-US" sz="2400" dirty="0"/>
              <a:t>Two day workshop on Small Enterprise in Microbiology on 15-16 February 2016 imparted training on the importance and cultivation of </a:t>
            </a:r>
            <a:r>
              <a:rPr lang="en-US" sz="2400" i="1" dirty="0"/>
              <a:t>Azolla</a:t>
            </a:r>
            <a:r>
              <a:rPr lang="en-US" sz="2400" dirty="0"/>
              <a:t>, Blue Green Algae Biofertilizer, </a:t>
            </a:r>
            <a:r>
              <a:rPr lang="en-US" sz="2400" i="1" dirty="0"/>
              <a:t>Spirulina</a:t>
            </a:r>
            <a:r>
              <a:rPr lang="en-US" sz="2400" dirty="0"/>
              <a:t> and Vermicomposting. Out of 85 participants, 39 were rural youth representing 13 districts of Rajasthan, besides them there were 8 teachers, 5 research scholars, 1 retired agricultural officer, 1 medical officer and students at the university.</a:t>
            </a:r>
          </a:p>
          <a:p>
            <a:r>
              <a:rPr lang="en-US" sz="2400" dirty="0"/>
              <a:t>Awareness campaign by Microconcern (16.3.2020) for protection against coronavirus at campus, distribution of 900 posters in the city and the departments, providing sanitizer to the various sections of the University</a:t>
            </a:r>
          </a:p>
          <a:p>
            <a:pPr lvl="1"/>
            <a:endParaRPr lang="en-US" sz="2400" dirty="0"/>
          </a:p>
        </p:txBody>
      </p:sp>
      <p:sp>
        <p:nvSpPr>
          <p:cNvPr id="4" name="Slide Number Placeholder 3"/>
          <p:cNvSpPr>
            <a:spLocks noGrp="1"/>
          </p:cNvSpPr>
          <p:nvPr>
            <p:ph type="sldNum" sz="quarter" idx="12"/>
          </p:nvPr>
        </p:nvSpPr>
        <p:spPr>
          <a:xfrm>
            <a:off x="9509760" y="6455664"/>
            <a:ext cx="364045" cy="365125"/>
          </a:xfrm>
        </p:spPr>
        <p:txBody>
          <a:bodyPr>
            <a:normAutofit/>
          </a:bodyPr>
          <a:lstStyle/>
          <a:p>
            <a:pPr>
              <a:spcAft>
                <a:spcPts val="600"/>
              </a:spcAft>
            </a:pPr>
            <a:fld id="{451C0E1C-24F6-42DF-81BA-93E878B603BE}" type="slidenum">
              <a:rPr lang="en-US" sz="1000">
                <a:solidFill>
                  <a:schemeClr val="tx1">
                    <a:lumMod val="50000"/>
                    <a:lumOff val="50000"/>
                  </a:schemeClr>
                </a:solidFill>
              </a:rPr>
              <a:pPr>
                <a:spcAft>
                  <a:spcPts val="600"/>
                </a:spcAft>
              </a:pPr>
              <a:t>62</a:t>
            </a:fld>
            <a:endParaRPr lang="en-US" sz="1000">
              <a:solidFill>
                <a:schemeClr val="tx1">
                  <a:lumMod val="50000"/>
                  <a:lumOff val="50000"/>
                </a:schemeClr>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6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3523"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788631" y="1788629"/>
            <a:ext cx="6858000" cy="3280742"/>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788631" y="1798766"/>
            <a:ext cx="6857999" cy="3280744"/>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89377" y="3966633"/>
            <a:ext cx="2501979" cy="3280746"/>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407661" y="969718"/>
            <a:ext cx="3169039"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788638" y="1778490"/>
            <a:ext cx="6858003" cy="3280741"/>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79211" y="586855"/>
            <a:ext cx="2601110" cy="3387497"/>
          </a:xfrm>
        </p:spPr>
        <p:txBody>
          <a:bodyPr anchor="b">
            <a:normAutofit/>
          </a:bodyPr>
          <a:lstStyle/>
          <a:p>
            <a:pPr algn="r"/>
            <a:r>
              <a:rPr lang="en-IN" sz="3100">
                <a:solidFill>
                  <a:srgbClr val="FFFFFF"/>
                </a:solidFill>
              </a:rPr>
              <a:t>Academic Collaborations</a:t>
            </a:r>
            <a:endParaRPr lang="en-US" sz="3100">
              <a:solidFill>
                <a:srgbClr val="FFFFFF"/>
              </a:solidFill>
            </a:endParaRPr>
          </a:p>
        </p:txBody>
      </p:sp>
      <p:sp>
        <p:nvSpPr>
          <p:cNvPr id="3" name="Content Placeholder 2"/>
          <p:cNvSpPr>
            <a:spLocks noGrp="1"/>
          </p:cNvSpPr>
          <p:nvPr>
            <p:ph idx="1"/>
          </p:nvPr>
        </p:nvSpPr>
        <p:spPr>
          <a:xfrm>
            <a:off x="3359532" y="37211"/>
            <a:ext cx="6514273" cy="6783578"/>
          </a:xfrm>
        </p:spPr>
        <p:txBody>
          <a:bodyPr anchor="ctr">
            <a:normAutofit/>
          </a:bodyPr>
          <a:lstStyle/>
          <a:p>
            <a:pPr>
              <a:lnSpc>
                <a:spcPct val="90000"/>
              </a:lnSpc>
              <a:buNone/>
            </a:pPr>
            <a:r>
              <a:rPr lang="en-US" sz="2000" b="1" dirty="0"/>
              <a:t>International </a:t>
            </a:r>
          </a:p>
          <a:p>
            <a:pPr lvl="1">
              <a:lnSpc>
                <a:spcPct val="90000"/>
              </a:lnSpc>
            </a:pPr>
            <a:r>
              <a:rPr lang="en-IN" sz="2000" dirty="0"/>
              <a:t>Earth Microbiome Project (&gt;500 investigators, 161 institutions)</a:t>
            </a:r>
            <a:endParaRPr lang="en-US" sz="2000" dirty="0"/>
          </a:p>
          <a:p>
            <a:pPr lvl="1">
              <a:lnSpc>
                <a:spcPct val="90000"/>
              </a:lnSpc>
            </a:pPr>
            <a:r>
              <a:rPr lang="en-US" sz="2000" dirty="0"/>
              <a:t>Material and Energy Research Institute of Iran, University of Hongkong; University of Georgia</a:t>
            </a:r>
          </a:p>
          <a:p>
            <a:pPr marL="0" lvl="1" indent="0">
              <a:lnSpc>
                <a:spcPct val="90000"/>
              </a:lnSpc>
              <a:buNone/>
            </a:pPr>
            <a:r>
              <a:rPr lang="en-US" altLang="en-US" sz="2000" b="1" dirty="0"/>
              <a:t>National </a:t>
            </a:r>
            <a:endParaRPr lang="en-US" altLang="en-US" sz="2000" dirty="0"/>
          </a:p>
          <a:p>
            <a:pPr>
              <a:lnSpc>
                <a:spcPct val="90000"/>
              </a:lnSpc>
            </a:pPr>
            <a:r>
              <a:rPr lang="en-US" altLang="en-US" sz="2000" dirty="0"/>
              <a:t>The Research project "</a:t>
            </a:r>
            <a:r>
              <a:rPr lang="en-US" altLang="en-US" sz="2000" dirty="0" err="1"/>
              <a:t>Prosthecate</a:t>
            </a:r>
            <a:r>
              <a:rPr lang="en-US" altLang="en-US" sz="2000" dirty="0"/>
              <a:t> Bacteria &amp; Micrococcus Centre" was a Collaborative Unit of Centre for Research on Bacteria &amp; Archaea under AICOPTAX of Ministry of Environment &amp; Forests. National Coordinator was Prof. T. </a:t>
            </a:r>
            <a:r>
              <a:rPr lang="en-US" altLang="en-US" sz="2000" dirty="0" err="1"/>
              <a:t>Satyanarayan</a:t>
            </a:r>
            <a:r>
              <a:rPr lang="en-US" altLang="en-US" sz="2000" dirty="0"/>
              <a:t>, Delhi University South campus and the other collaborators are from, G.B. Pant University, </a:t>
            </a:r>
            <a:r>
              <a:rPr lang="en-US" altLang="en-US" sz="2000" dirty="0" err="1"/>
              <a:t>Pantnagar</a:t>
            </a:r>
            <a:r>
              <a:rPr lang="en-US" altLang="en-US" sz="2000" dirty="0"/>
              <a:t>, Banaras Hindu University, RD University Jabalpur and </a:t>
            </a:r>
            <a:r>
              <a:rPr lang="en-US" altLang="en-US" sz="2000" dirty="0" err="1"/>
              <a:t>Agharkar</a:t>
            </a:r>
            <a:r>
              <a:rPr lang="en-US" altLang="en-US" sz="2000" dirty="0"/>
              <a:t> Research Institute, Pune.  </a:t>
            </a:r>
          </a:p>
          <a:p>
            <a:pPr>
              <a:lnSpc>
                <a:spcPct val="90000"/>
              </a:lnSpc>
            </a:pPr>
            <a:r>
              <a:rPr lang="en-US" sz="2000" dirty="0"/>
              <a:t>The Research project “Developing low water demanding cultivation systems for algae in Rajasthan” funded by DBT, GOI had </a:t>
            </a:r>
            <a:r>
              <a:rPr lang="en-US" sz="2000" dirty="0" err="1"/>
              <a:t>CUoR</a:t>
            </a:r>
            <a:r>
              <a:rPr lang="en-US" sz="2000" dirty="0"/>
              <a:t> as Collaborating Institute while MDS University Ajmer was the </a:t>
            </a:r>
            <a:r>
              <a:rPr lang="en-US" sz="2000" b="1" dirty="0"/>
              <a:t>lead University</a:t>
            </a:r>
          </a:p>
          <a:p>
            <a:pPr>
              <a:lnSpc>
                <a:spcPct val="90000"/>
              </a:lnSpc>
            </a:pPr>
            <a:r>
              <a:rPr lang="en-US" sz="2000" dirty="0"/>
              <a:t>IARI New Delhi; IIEST </a:t>
            </a:r>
            <a:r>
              <a:rPr lang="en-US" sz="2000" dirty="0" err="1"/>
              <a:t>Shibpur</a:t>
            </a:r>
            <a:r>
              <a:rPr lang="en-US" sz="2000" dirty="0"/>
              <a:t>; NIT Durgapur; </a:t>
            </a:r>
            <a:r>
              <a:rPr lang="en-US" sz="2000" dirty="0" err="1"/>
              <a:t>CUoR</a:t>
            </a:r>
            <a:r>
              <a:rPr lang="en-US" sz="2000" dirty="0"/>
              <a:t>, Ajmer, NRCSS Ajmer and NGRC Pune are frequently involved in collaborative proposals</a:t>
            </a:r>
          </a:p>
        </p:txBody>
      </p:sp>
      <p:sp>
        <p:nvSpPr>
          <p:cNvPr id="4" name="Slide Number Placeholder 3"/>
          <p:cNvSpPr>
            <a:spLocks noGrp="1"/>
          </p:cNvSpPr>
          <p:nvPr>
            <p:ph type="sldNum" sz="quarter" idx="12"/>
          </p:nvPr>
        </p:nvSpPr>
        <p:spPr>
          <a:xfrm>
            <a:off x="9509760" y="6455664"/>
            <a:ext cx="364045" cy="365125"/>
          </a:xfrm>
        </p:spPr>
        <p:txBody>
          <a:bodyPr>
            <a:normAutofit/>
          </a:bodyPr>
          <a:lstStyle/>
          <a:p>
            <a:pPr>
              <a:spcAft>
                <a:spcPts val="600"/>
              </a:spcAft>
            </a:pPr>
            <a:fld id="{451C0E1C-24F6-42DF-81BA-93E878B603BE}" type="slidenum">
              <a:rPr lang="en-US" sz="1000">
                <a:solidFill>
                  <a:schemeClr val="tx1">
                    <a:lumMod val="50000"/>
                    <a:lumOff val="50000"/>
                  </a:schemeClr>
                </a:solidFill>
              </a:rPr>
              <a:pPr>
                <a:spcAft>
                  <a:spcPts val="600"/>
                </a:spcAft>
              </a:pPr>
              <a:t>63</a:t>
            </a:fld>
            <a:endParaRPr lang="en-US" sz="1000">
              <a:solidFill>
                <a:schemeClr val="tx1">
                  <a:lumMod val="50000"/>
                  <a:lumOff val="50000"/>
                </a:schemeClr>
              </a:solidFill>
            </a:endParaRPr>
          </a:p>
        </p:txBody>
      </p:sp>
    </p:spTree>
    <p:extLst>
      <p:ext uri="{BB962C8B-B14F-4D97-AF65-F5344CB8AC3E}">
        <p14:creationId xmlns:p14="http://schemas.microsoft.com/office/powerpoint/2010/main" val="31992653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6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3523"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788631" y="1788629"/>
            <a:ext cx="6858000" cy="3280742"/>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788631" y="1798766"/>
            <a:ext cx="6857999" cy="3280744"/>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89377" y="3966633"/>
            <a:ext cx="2501979" cy="3280746"/>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407661" y="969718"/>
            <a:ext cx="3169039"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788638" y="1778490"/>
            <a:ext cx="6858003" cy="3280741"/>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908335" y="188640"/>
            <a:ext cx="5326219" cy="6006887"/>
          </a:xfrm>
        </p:spPr>
        <p:txBody>
          <a:bodyPr anchor="ctr">
            <a:normAutofit/>
          </a:bodyPr>
          <a:lstStyle/>
          <a:p>
            <a:pPr>
              <a:buNone/>
            </a:pPr>
            <a:r>
              <a:rPr lang="en-US" sz="2800" b="1"/>
              <a:t>DEPARTMENT OF MICROBIOLOGY contributes maximum in The University</a:t>
            </a:r>
          </a:p>
          <a:p>
            <a:r>
              <a:rPr lang="en-US" sz="2800"/>
              <a:t>5 (80% marks of evaluation) out of 7 criteria of NAAC Accreditation</a:t>
            </a:r>
          </a:p>
          <a:p>
            <a:r>
              <a:rPr lang="en-IN" sz="2800"/>
              <a:t>3 (80% marks of evaluation) out of 5 criteria of NIRF ranking</a:t>
            </a:r>
            <a:endParaRPr lang="en-US" sz="2800"/>
          </a:p>
        </p:txBody>
      </p:sp>
      <p:sp>
        <p:nvSpPr>
          <p:cNvPr id="4" name="Slide Number Placeholder 3"/>
          <p:cNvSpPr>
            <a:spLocks noGrp="1"/>
          </p:cNvSpPr>
          <p:nvPr>
            <p:ph type="sldNum" sz="quarter" idx="12"/>
          </p:nvPr>
        </p:nvSpPr>
        <p:spPr>
          <a:xfrm>
            <a:off x="9509760" y="6455664"/>
            <a:ext cx="364045" cy="365125"/>
          </a:xfrm>
        </p:spPr>
        <p:txBody>
          <a:bodyPr>
            <a:normAutofit/>
          </a:bodyPr>
          <a:lstStyle/>
          <a:p>
            <a:pPr>
              <a:spcAft>
                <a:spcPts val="600"/>
              </a:spcAft>
            </a:pPr>
            <a:fld id="{451C0E1C-24F6-42DF-81BA-93E878B603BE}" type="slidenum">
              <a:rPr lang="en-US" sz="1000">
                <a:solidFill>
                  <a:schemeClr val="tx1">
                    <a:lumMod val="50000"/>
                    <a:lumOff val="50000"/>
                  </a:schemeClr>
                </a:solidFill>
              </a:rPr>
              <a:pPr>
                <a:spcAft>
                  <a:spcPts val="600"/>
                </a:spcAft>
              </a:pPr>
              <a:t>64</a:t>
            </a:fld>
            <a:endParaRPr lang="en-US" sz="1000">
              <a:solidFill>
                <a:schemeClr val="tx1">
                  <a:lumMod val="50000"/>
                  <a:lumOff val="50000"/>
                </a:schemeClr>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6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3523"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788631" y="1788629"/>
            <a:ext cx="6858000" cy="3280742"/>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788631" y="1798766"/>
            <a:ext cx="6857999" cy="3280744"/>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89377" y="3966633"/>
            <a:ext cx="2501979" cy="3280746"/>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407661" y="969718"/>
            <a:ext cx="3169039"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788638" y="1778490"/>
            <a:ext cx="6858003" cy="3280741"/>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79211" y="586855"/>
            <a:ext cx="2601110" cy="3387497"/>
          </a:xfrm>
        </p:spPr>
        <p:txBody>
          <a:bodyPr anchor="b">
            <a:normAutofit/>
          </a:bodyPr>
          <a:lstStyle/>
          <a:p>
            <a:pPr algn="r"/>
            <a:r>
              <a:rPr lang="en-IN" sz="3600">
                <a:solidFill>
                  <a:srgbClr val="FFFFFF"/>
                </a:solidFill>
              </a:rPr>
              <a:t>New Education Policy</a:t>
            </a:r>
            <a:endParaRPr lang="en-US" sz="3600">
              <a:solidFill>
                <a:srgbClr val="FFFFFF"/>
              </a:solidFill>
            </a:endParaRPr>
          </a:p>
        </p:txBody>
      </p:sp>
      <p:sp>
        <p:nvSpPr>
          <p:cNvPr id="4" name="Slide Number Placeholder 3"/>
          <p:cNvSpPr>
            <a:spLocks noGrp="1"/>
          </p:cNvSpPr>
          <p:nvPr>
            <p:ph type="sldNum" sz="quarter" idx="12"/>
          </p:nvPr>
        </p:nvSpPr>
        <p:spPr>
          <a:xfrm>
            <a:off x="9509760" y="6455664"/>
            <a:ext cx="364045" cy="365125"/>
          </a:xfrm>
        </p:spPr>
        <p:txBody>
          <a:bodyPr>
            <a:normAutofit/>
          </a:bodyPr>
          <a:lstStyle/>
          <a:p>
            <a:pPr>
              <a:spcAft>
                <a:spcPts val="600"/>
              </a:spcAft>
            </a:pPr>
            <a:fld id="{451C0E1C-24F6-42DF-81BA-93E878B603BE}" type="slidenum">
              <a:rPr lang="en-US" sz="1000">
                <a:solidFill>
                  <a:schemeClr val="tx1">
                    <a:lumMod val="50000"/>
                    <a:lumOff val="50000"/>
                  </a:schemeClr>
                </a:solidFill>
              </a:rPr>
              <a:pPr>
                <a:spcAft>
                  <a:spcPts val="600"/>
                </a:spcAft>
              </a:pPr>
              <a:t>65</a:t>
            </a:fld>
            <a:endParaRPr lang="en-US" sz="1000">
              <a:solidFill>
                <a:schemeClr val="tx1">
                  <a:lumMod val="50000"/>
                  <a:lumOff val="50000"/>
                </a:schemeClr>
              </a:solidFill>
            </a:endParaRPr>
          </a:p>
        </p:txBody>
      </p:sp>
      <p:graphicFrame>
        <p:nvGraphicFramePr>
          <p:cNvPr id="5" name="Table 5">
            <a:extLst>
              <a:ext uri="{FF2B5EF4-FFF2-40B4-BE49-F238E27FC236}">
                <a16:creationId xmlns:a16="http://schemas.microsoft.com/office/drawing/2014/main" id="{90DAABEB-2A87-48AB-9534-0C0DD92DC6B1}"/>
              </a:ext>
            </a:extLst>
          </p:cNvPr>
          <p:cNvGraphicFramePr>
            <a:graphicFrameLocks noGrp="1"/>
          </p:cNvGraphicFramePr>
          <p:nvPr>
            <p:extLst>
              <p:ext uri="{D42A27DB-BD31-4B8C-83A1-F6EECF244321}">
                <p14:modId xmlns:p14="http://schemas.microsoft.com/office/powerpoint/2010/main" val="1360084331"/>
              </p:ext>
            </p:extLst>
          </p:nvPr>
        </p:nvGraphicFramePr>
        <p:xfrm>
          <a:off x="3323261" y="307360"/>
          <a:ext cx="6604000" cy="6223000"/>
        </p:xfrm>
        <a:graphic>
          <a:graphicData uri="http://schemas.openxmlformats.org/drawingml/2006/table">
            <a:tbl>
              <a:tblPr firstRow="1" bandRow="1">
                <a:tableStyleId>{5C22544A-7EE6-4342-B048-85BDC9FD1C3A}</a:tableStyleId>
              </a:tblPr>
              <a:tblGrid>
                <a:gridCol w="3302000">
                  <a:extLst>
                    <a:ext uri="{9D8B030D-6E8A-4147-A177-3AD203B41FA5}">
                      <a16:colId xmlns:a16="http://schemas.microsoft.com/office/drawing/2014/main" val="1122854982"/>
                    </a:ext>
                  </a:extLst>
                </a:gridCol>
                <a:gridCol w="3302000">
                  <a:extLst>
                    <a:ext uri="{9D8B030D-6E8A-4147-A177-3AD203B41FA5}">
                      <a16:colId xmlns:a16="http://schemas.microsoft.com/office/drawing/2014/main" val="2193004218"/>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Emphasis on</a:t>
                      </a:r>
                    </a:p>
                  </a:txBody>
                  <a:tcPr/>
                </a:tc>
                <a:tc>
                  <a:txBody>
                    <a:bodyPr/>
                    <a:lstStyle/>
                    <a:p>
                      <a:r>
                        <a:rPr lang="en-IN" dirty="0"/>
                        <a:t>Action taken</a:t>
                      </a:r>
                    </a:p>
                  </a:txBody>
                  <a:tcPr/>
                </a:tc>
                <a:extLst>
                  <a:ext uri="{0D108BD9-81ED-4DB2-BD59-A6C34878D82A}">
                    <a16:rowId xmlns:a16="http://schemas.microsoft.com/office/drawing/2014/main" val="3752465093"/>
                  </a:ext>
                </a:extLst>
              </a:tr>
              <a:tr h="370840">
                <a:tc>
                  <a:txBody>
                    <a:bodyPr/>
                    <a:lstStyle/>
                    <a:p>
                      <a:r>
                        <a:rPr lang="en-US" sz="1800" b="1" dirty="0"/>
                        <a:t>Life skills </a:t>
                      </a:r>
                      <a:r>
                        <a:rPr lang="en-US" sz="1800" dirty="0"/>
                        <a:t>such as </a:t>
                      </a:r>
                      <a:r>
                        <a:rPr lang="en-US" sz="1800" i="1" dirty="0"/>
                        <a:t>communication, cooperation, teamwork</a:t>
                      </a:r>
                      <a:r>
                        <a:rPr lang="en-US" sz="1800" dirty="0"/>
                        <a:t>, and </a:t>
                      </a:r>
                      <a:r>
                        <a:rPr lang="en-US" sz="1800" b="0" dirty="0"/>
                        <a:t>resilience </a:t>
                      </a:r>
                      <a:endParaRPr lang="en-IN" b="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Through mentoring, seminars, course on scientific writing, Group activities as Club, alumni association, joint projects</a:t>
                      </a:r>
                      <a:endParaRPr lang="en-IN" dirty="0"/>
                    </a:p>
                  </a:txBody>
                  <a:tcPr/>
                </a:tc>
                <a:extLst>
                  <a:ext uri="{0D108BD9-81ED-4DB2-BD59-A6C34878D82A}">
                    <a16:rowId xmlns:a16="http://schemas.microsoft.com/office/drawing/2014/main" val="222589691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Extensive use of technology in teaching and learning</a:t>
                      </a:r>
                      <a:endParaRPr lang="en-US" sz="1800" b="1" i="1" dirty="0"/>
                    </a:p>
                  </a:txBody>
                  <a:tcPr/>
                </a:tc>
                <a:tc>
                  <a:txBody>
                    <a:bodyPr/>
                    <a:lstStyle/>
                    <a:p>
                      <a:r>
                        <a:rPr lang="en-IN" dirty="0"/>
                        <a:t>Use of Computers, Power point presentations, Online platform </a:t>
                      </a:r>
                      <a:r>
                        <a:rPr lang="en-IN" dirty="0" err="1"/>
                        <a:t>Wooqer</a:t>
                      </a:r>
                      <a:r>
                        <a:rPr lang="en-IN" dirty="0"/>
                        <a:t> for Microsphere and now Online teaching</a:t>
                      </a:r>
                    </a:p>
                  </a:txBody>
                  <a:tcPr/>
                </a:tc>
                <a:extLst>
                  <a:ext uri="{0D108BD9-81ED-4DB2-BD59-A6C34878D82A}">
                    <a16:rowId xmlns:a16="http://schemas.microsoft.com/office/drawing/2014/main" val="178163011"/>
                  </a:ext>
                </a:extLst>
              </a:tr>
              <a:tr h="370840">
                <a:tc>
                  <a:txBody>
                    <a:bodyPr/>
                    <a:lstStyle/>
                    <a:p>
                      <a:r>
                        <a:rPr lang="en-US" sz="1800" dirty="0"/>
                        <a:t>Respect for </a:t>
                      </a:r>
                      <a:r>
                        <a:rPr lang="en-US" sz="1800" b="1" dirty="0"/>
                        <a:t>diversity</a:t>
                      </a:r>
                      <a:r>
                        <a:rPr lang="en-US" sz="1800" dirty="0"/>
                        <a:t> and </a:t>
                      </a:r>
                      <a:r>
                        <a:rPr lang="en-US" sz="1800" b="1" dirty="0"/>
                        <a:t>respect for the local context </a:t>
                      </a:r>
                      <a:r>
                        <a:rPr lang="en-US" sz="1800" dirty="0"/>
                        <a:t>in all curriculum, pedagogy, and policy, always keeping in mind that education is a concurrent subject</a:t>
                      </a:r>
                      <a:endParaRPr lang="en-IN"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Included course contents as Biology of Extremes (Desert Microbiology) (Core course), Microbiology of Wastes and Waste Remediation (Disciplinary Elective), Hygiene and Microorganisms and Health dealing with new and emergent pathogens (Foundation courses)</a:t>
                      </a:r>
                    </a:p>
                  </a:txBody>
                  <a:tcPr/>
                </a:tc>
                <a:extLst>
                  <a:ext uri="{0D108BD9-81ED-4DB2-BD59-A6C34878D82A}">
                    <a16:rowId xmlns:a16="http://schemas.microsoft.com/office/drawing/2014/main" val="134228301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Outstanding research </a:t>
                      </a:r>
                      <a:r>
                        <a:rPr lang="en-US" sz="1800" dirty="0"/>
                        <a:t>as a co-requisite for outstanding education and development </a:t>
                      </a:r>
                      <a:endParaRPr lang="en-IN" dirty="0"/>
                    </a:p>
                  </a:txBody>
                  <a:tcPr/>
                </a:tc>
                <a:tc>
                  <a:txBody>
                    <a:bodyPr/>
                    <a:lstStyle/>
                    <a:p>
                      <a:r>
                        <a:rPr lang="en-IN" dirty="0"/>
                        <a:t>As shown above</a:t>
                      </a:r>
                    </a:p>
                  </a:txBody>
                  <a:tcPr/>
                </a:tc>
                <a:extLst>
                  <a:ext uri="{0D108BD9-81ED-4DB2-BD59-A6C34878D82A}">
                    <a16:rowId xmlns:a16="http://schemas.microsoft.com/office/drawing/2014/main" val="4147998060"/>
                  </a:ext>
                </a:extLst>
              </a:tr>
            </a:tbl>
          </a:graphicData>
        </a:graphic>
      </p:graphicFrame>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6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3523"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788631" y="1788629"/>
            <a:ext cx="6858000" cy="3280742"/>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788631" y="1798766"/>
            <a:ext cx="6857999" cy="3280744"/>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89377" y="3966633"/>
            <a:ext cx="2501979" cy="3280746"/>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407661" y="969718"/>
            <a:ext cx="3169039"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788638" y="1778490"/>
            <a:ext cx="6858003" cy="3280741"/>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79211" y="586855"/>
            <a:ext cx="2601110" cy="3387497"/>
          </a:xfrm>
        </p:spPr>
        <p:txBody>
          <a:bodyPr anchor="b">
            <a:normAutofit/>
          </a:bodyPr>
          <a:lstStyle/>
          <a:p>
            <a:pPr algn="r"/>
            <a:r>
              <a:rPr lang="en-IN" sz="3600">
                <a:solidFill>
                  <a:srgbClr val="FFFFFF"/>
                </a:solidFill>
              </a:rPr>
              <a:t>Compliance with New Education Policy</a:t>
            </a:r>
            <a:endParaRPr lang="en-US" sz="3600">
              <a:solidFill>
                <a:srgbClr val="FFFFFF"/>
              </a:solidFill>
            </a:endParaRPr>
          </a:p>
        </p:txBody>
      </p:sp>
      <p:sp>
        <p:nvSpPr>
          <p:cNvPr id="3" name="Content Placeholder 2"/>
          <p:cNvSpPr>
            <a:spLocks noGrp="1"/>
          </p:cNvSpPr>
          <p:nvPr>
            <p:ph idx="1"/>
          </p:nvPr>
        </p:nvSpPr>
        <p:spPr>
          <a:xfrm>
            <a:off x="3359532" y="-10142"/>
            <a:ext cx="6514273" cy="6830931"/>
          </a:xfrm>
        </p:spPr>
        <p:txBody>
          <a:bodyPr anchor="ctr">
            <a:normAutofit/>
          </a:bodyPr>
          <a:lstStyle/>
          <a:p>
            <a:pPr>
              <a:lnSpc>
                <a:spcPct val="90000"/>
              </a:lnSpc>
            </a:pPr>
            <a:r>
              <a:rPr lang="en-IN" sz="2000" b="1" dirty="0"/>
              <a:t>Multiple entries and multiple exits, </a:t>
            </a:r>
            <a:r>
              <a:rPr lang="en-IN" sz="2000" dirty="0"/>
              <a:t>Adopted but cancelled by the Academic Council since 2021</a:t>
            </a:r>
            <a:endParaRPr lang="en-US" sz="2000" dirty="0"/>
          </a:p>
          <a:p>
            <a:pPr>
              <a:lnSpc>
                <a:spcPct val="90000"/>
              </a:lnSpc>
            </a:pPr>
            <a:r>
              <a:rPr lang="en-US" sz="2000" b="1" dirty="0"/>
              <a:t>No hard separations between arts and sciences, </a:t>
            </a:r>
            <a:r>
              <a:rPr lang="en-US" sz="2000" dirty="0"/>
              <a:t>The Curriculum has no restriction on subject choice of student in other departments and faculty</a:t>
            </a:r>
          </a:p>
          <a:p>
            <a:pPr>
              <a:lnSpc>
                <a:spcPct val="90000"/>
              </a:lnSpc>
            </a:pPr>
            <a:r>
              <a:rPr lang="en-US" sz="2000" b="1" dirty="0" err="1"/>
              <a:t>Multidisciplinarity</a:t>
            </a:r>
            <a:r>
              <a:rPr lang="en-US" sz="2000" b="1" dirty="0"/>
              <a:t> and a holistic education </a:t>
            </a:r>
            <a:r>
              <a:rPr lang="en-US" sz="2000" dirty="0"/>
              <a:t>No restrictions on students on interdisciplinary electives</a:t>
            </a:r>
          </a:p>
          <a:p>
            <a:pPr>
              <a:lnSpc>
                <a:spcPct val="90000"/>
              </a:lnSpc>
            </a:pPr>
            <a:r>
              <a:rPr lang="en-US" sz="2000" b="1" dirty="0"/>
              <a:t>Emphasis on conceptual understanding </a:t>
            </a:r>
            <a:r>
              <a:rPr lang="en-US" sz="2000" dirty="0"/>
              <a:t>Emphasize learning through laboratory experiments, short term project, long term project, workshops/training (49% time of core courses)</a:t>
            </a:r>
            <a:r>
              <a:rPr lang="en-US" sz="2000" b="1" dirty="0"/>
              <a:t> </a:t>
            </a:r>
            <a:r>
              <a:rPr lang="en-US" sz="2000" dirty="0"/>
              <a:t>rather than rote learning and learning-for-exams.</a:t>
            </a:r>
          </a:p>
          <a:p>
            <a:pPr>
              <a:lnSpc>
                <a:spcPct val="90000"/>
              </a:lnSpc>
            </a:pPr>
            <a:r>
              <a:rPr lang="en-US" sz="2000" b="1" dirty="0"/>
              <a:t>Creativity and critical thinking </a:t>
            </a:r>
            <a:r>
              <a:rPr lang="en-US" sz="2000" dirty="0"/>
              <a:t>to encourage </a:t>
            </a:r>
            <a:r>
              <a:rPr lang="en-US" sz="2000" b="1" dirty="0"/>
              <a:t>logical decision-making </a:t>
            </a:r>
            <a:r>
              <a:rPr lang="en-US" sz="2000" dirty="0"/>
              <a:t>and </a:t>
            </a:r>
            <a:r>
              <a:rPr lang="en-US" sz="2000" b="1" dirty="0"/>
              <a:t>innovation </a:t>
            </a:r>
            <a:r>
              <a:rPr lang="en-US" sz="2000" dirty="0"/>
              <a:t>through project works</a:t>
            </a:r>
          </a:p>
          <a:p>
            <a:pPr>
              <a:lnSpc>
                <a:spcPct val="90000"/>
              </a:lnSpc>
            </a:pPr>
            <a:r>
              <a:rPr lang="en-US" sz="2000" b="1" dirty="0"/>
              <a:t>Ethics and human &amp; Constitutional values</a:t>
            </a:r>
            <a:r>
              <a:rPr lang="en-US" sz="2000" dirty="0"/>
              <a:t> like </a:t>
            </a:r>
            <a:r>
              <a:rPr lang="en-US" sz="2000" b="1" dirty="0"/>
              <a:t>empathy, respect for others, cleanliness</a:t>
            </a:r>
            <a:r>
              <a:rPr lang="en-US" sz="2000" dirty="0"/>
              <a:t>, courtesy, </a:t>
            </a:r>
            <a:r>
              <a:rPr lang="en-US" sz="2000" b="1" dirty="0"/>
              <a:t>democratic spirit, spirit of service</a:t>
            </a:r>
            <a:r>
              <a:rPr lang="en-US" sz="2000" dirty="0"/>
              <a:t>, </a:t>
            </a:r>
            <a:r>
              <a:rPr lang="en-US" sz="2000" b="1" dirty="0"/>
              <a:t>respect for public property,</a:t>
            </a:r>
            <a:r>
              <a:rPr lang="en-US" sz="2000" dirty="0"/>
              <a:t> </a:t>
            </a:r>
            <a:r>
              <a:rPr lang="en-US" sz="2000" b="1" dirty="0"/>
              <a:t>scientific temper</a:t>
            </a:r>
            <a:r>
              <a:rPr lang="en-US" sz="2000" dirty="0"/>
              <a:t>, </a:t>
            </a:r>
            <a:r>
              <a:rPr lang="en-US" sz="2000" b="1" dirty="0"/>
              <a:t>liberty,</a:t>
            </a:r>
            <a:r>
              <a:rPr lang="en-US" sz="2000" dirty="0"/>
              <a:t> </a:t>
            </a:r>
            <a:r>
              <a:rPr lang="en-US" sz="2000" b="1" dirty="0"/>
              <a:t>responsibility</a:t>
            </a:r>
            <a:r>
              <a:rPr lang="en-US" sz="2000" dirty="0"/>
              <a:t>, </a:t>
            </a:r>
            <a:r>
              <a:rPr lang="en-US" sz="2000" b="1" dirty="0"/>
              <a:t>pluralism, equality </a:t>
            </a:r>
            <a:r>
              <a:rPr lang="en-US" sz="2000" dirty="0"/>
              <a:t>are inculcated through group activities, PG club, alumni association and foundation courses</a:t>
            </a:r>
          </a:p>
          <a:p>
            <a:pPr>
              <a:lnSpc>
                <a:spcPct val="90000"/>
              </a:lnSpc>
            </a:pPr>
            <a:endParaRPr lang="en-US" sz="2000" dirty="0"/>
          </a:p>
        </p:txBody>
      </p:sp>
      <p:sp>
        <p:nvSpPr>
          <p:cNvPr id="4" name="Slide Number Placeholder 3"/>
          <p:cNvSpPr>
            <a:spLocks noGrp="1"/>
          </p:cNvSpPr>
          <p:nvPr>
            <p:ph type="sldNum" sz="quarter" idx="12"/>
          </p:nvPr>
        </p:nvSpPr>
        <p:spPr>
          <a:xfrm>
            <a:off x="9509760" y="6455664"/>
            <a:ext cx="364045" cy="365125"/>
          </a:xfrm>
        </p:spPr>
        <p:txBody>
          <a:bodyPr>
            <a:normAutofit/>
          </a:bodyPr>
          <a:lstStyle/>
          <a:p>
            <a:pPr>
              <a:spcAft>
                <a:spcPts val="600"/>
              </a:spcAft>
            </a:pPr>
            <a:fld id="{451C0E1C-24F6-42DF-81BA-93E878B603BE}" type="slidenum">
              <a:rPr lang="en-US" sz="1000">
                <a:solidFill>
                  <a:schemeClr val="tx1">
                    <a:lumMod val="50000"/>
                    <a:lumOff val="50000"/>
                  </a:schemeClr>
                </a:solidFill>
              </a:rPr>
              <a:pPr>
                <a:spcAft>
                  <a:spcPts val="600"/>
                </a:spcAft>
              </a:pPr>
              <a:t>66</a:t>
            </a:fld>
            <a:endParaRPr lang="en-US" sz="1000">
              <a:solidFill>
                <a:schemeClr val="tx1">
                  <a:lumMod val="50000"/>
                  <a:lumOff val="50000"/>
                </a:schemeClr>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6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524" y="-1"/>
            <a:ext cx="9933585"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59091" y="-3"/>
            <a:ext cx="95649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2350" y="0"/>
            <a:ext cx="2943991"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898" y="-3"/>
            <a:ext cx="9939784"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000215" y="-55775"/>
            <a:ext cx="6861931" cy="6985760"/>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498709" y="1556711"/>
            <a:ext cx="4967533" cy="4053067"/>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2578" name="Rectangle 2">
            <a:extLst>
              <a:ext uri="{FF2B5EF4-FFF2-40B4-BE49-F238E27FC236}">
                <a16:creationId xmlns:a16="http://schemas.microsoft.com/office/drawing/2014/main" id="{8D9E4EA9-90A5-47E8-BCC8-FB0E8221408A}"/>
              </a:ext>
            </a:extLst>
          </p:cNvPr>
          <p:cNvSpPr>
            <a:spLocks noGrp="1" noChangeArrowheads="1"/>
          </p:cNvSpPr>
          <p:nvPr>
            <p:ph type="title"/>
          </p:nvPr>
        </p:nvSpPr>
        <p:spPr>
          <a:xfrm>
            <a:off x="3382085" y="818984"/>
            <a:ext cx="5455693" cy="3178689"/>
          </a:xfrm>
        </p:spPr>
        <p:txBody>
          <a:bodyPr vert="horz" lIns="91440" tIns="45720" rIns="91440" bIns="45720" rtlCol="0" anchor="b">
            <a:normAutofit/>
          </a:bodyPr>
          <a:lstStyle/>
          <a:p>
            <a:pPr algn="l">
              <a:lnSpc>
                <a:spcPct val="90000"/>
              </a:lnSpc>
            </a:pPr>
            <a:r>
              <a:rPr lang="en-US" altLang="en-US" sz="4300" kern="1200">
                <a:solidFill>
                  <a:srgbClr val="FFFFFF"/>
                </a:solidFill>
                <a:latin typeface="+mj-lt"/>
                <a:ea typeface="+mj-ea"/>
                <a:cs typeface="+mj-cs"/>
              </a:rPr>
              <a:t>Vision</a:t>
            </a:r>
          </a:p>
        </p:txBody>
      </p:sp>
      <p:sp>
        <p:nvSpPr>
          <p:cNvPr id="86" name="Rectangle 85">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490110"/>
            <a:ext cx="9926888"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579" name="Rectangle 3">
            <a:extLst>
              <a:ext uri="{FF2B5EF4-FFF2-40B4-BE49-F238E27FC236}">
                <a16:creationId xmlns:a16="http://schemas.microsoft.com/office/drawing/2014/main" id="{4BCDFDA3-FC6A-48B3-B617-E7F700DC6281}"/>
              </a:ext>
            </a:extLst>
          </p:cNvPr>
          <p:cNvSpPr>
            <a:spLocks noGrp="1" noChangeArrowheads="1"/>
          </p:cNvSpPr>
          <p:nvPr>
            <p:ph type="body" sz="half" idx="1"/>
          </p:nvPr>
        </p:nvSpPr>
        <p:spPr>
          <a:xfrm>
            <a:off x="3481885" y="4960961"/>
            <a:ext cx="5732913" cy="1078054"/>
          </a:xfrm>
        </p:spPr>
        <p:txBody>
          <a:bodyPr vert="horz" lIns="91440" tIns="45720" rIns="91440" bIns="45720" rtlCol="0">
            <a:normAutofit/>
          </a:bodyPr>
          <a:lstStyle/>
          <a:p>
            <a:pPr marL="0" indent="0">
              <a:lnSpc>
                <a:spcPct val="90000"/>
              </a:lnSpc>
              <a:spcBef>
                <a:spcPts val="1000"/>
              </a:spcBef>
              <a:buNone/>
            </a:pPr>
            <a:r>
              <a:rPr lang="en-US" altLang="en-US" sz="2400" b="1" kern="1200" dirty="0">
                <a:solidFill>
                  <a:srgbClr val="FFFFFF"/>
                </a:solidFill>
                <a:latin typeface="+mn-lt"/>
                <a:ea typeface="+mn-ea"/>
                <a:cs typeface="+mn-cs"/>
              </a:rPr>
              <a:t>Centre for Desert Microbiology &amp; Biotechnology</a:t>
            </a:r>
          </a:p>
        </p:txBody>
      </p:sp>
      <p:sp>
        <p:nvSpPr>
          <p:cNvPr id="7" name="Slide Number Placeholder 6">
            <a:extLst>
              <a:ext uri="{FF2B5EF4-FFF2-40B4-BE49-F238E27FC236}">
                <a16:creationId xmlns:a16="http://schemas.microsoft.com/office/drawing/2014/main" id="{8FBEE41D-A772-40DC-BDA5-ED17D1DA6594}"/>
              </a:ext>
            </a:extLst>
          </p:cNvPr>
          <p:cNvSpPr>
            <a:spLocks noGrp="1"/>
          </p:cNvSpPr>
          <p:nvPr>
            <p:ph type="sldNum" sz="quarter" idx="12"/>
          </p:nvPr>
        </p:nvSpPr>
        <p:spPr>
          <a:xfrm>
            <a:off x="9509760" y="6455664"/>
            <a:ext cx="364045" cy="365125"/>
          </a:xfrm>
        </p:spPr>
        <p:txBody>
          <a:bodyPr vert="horz" lIns="91440" tIns="45720" rIns="91440" bIns="45720" rtlCol="0" anchor="ctr">
            <a:normAutofit/>
          </a:bodyPr>
          <a:lstStyle/>
          <a:p>
            <a:pPr>
              <a:spcAft>
                <a:spcPts val="600"/>
              </a:spcAft>
            </a:pPr>
            <a:fld id="{4DF57F76-B30F-4AB3-9E66-1220D93931A6}" type="slidenum">
              <a:rPr lang="en-US" altLang="en-US" sz="1000">
                <a:solidFill>
                  <a:srgbClr val="FFFFFF"/>
                </a:solidFill>
              </a:rPr>
              <a:pPr>
                <a:spcAft>
                  <a:spcPts val="600"/>
                </a:spcAft>
              </a:pPr>
              <a:t>67</a:t>
            </a:fld>
            <a:endParaRPr lang="en-US" altLang="en-US" sz="1000">
              <a:solidFill>
                <a:srgbClr val="FFFFFF"/>
              </a:solidFill>
            </a:endParaRPr>
          </a:p>
        </p:txBody>
      </p:sp>
      <p:pic>
        <p:nvPicPr>
          <p:cNvPr id="2" name="Picture 1">
            <a:extLst>
              <a:ext uri="{FF2B5EF4-FFF2-40B4-BE49-F238E27FC236}">
                <a16:creationId xmlns:a16="http://schemas.microsoft.com/office/drawing/2014/main" id="{947F31DD-ED0D-4D42-91A3-F67AA893EAB4}"/>
              </a:ext>
            </a:extLst>
          </p:cNvPr>
          <p:cNvPicPr>
            <a:picLocks noChangeAspect="1"/>
          </p:cNvPicPr>
          <p:nvPr/>
        </p:nvPicPr>
        <p:blipFill rotWithShape="1">
          <a:blip r:embed="rId2"/>
          <a:srcRect l="29937" t="22107" r="30126"/>
          <a:stretch/>
        </p:blipFill>
        <p:spPr>
          <a:xfrm>
            <a:off x="563820" y="3429000"/>
            <a:ext cx="2113390" cy="2564333"/>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2E17E911-875F-4DE5-8699-99D9F1805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906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788631" y="1788629"/>
            <a:ext cx="6858000" cy="3280742"/>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788631" y="1798766"/>
            <a:ext cx="6857999" cy="3280744"/>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89377" y="3966633"/>
            <a:ext cx="2501979" cy="3280746"/>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Freeform: Shape 80">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407661" y="969718"/>
            <a:ext cx="3169039"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3" name="Rectangle 82">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788640" y="1788626"/>
            <a:ext cx="6858003" cy="3280741"/>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378" name="Rectangle 2">
            <a:extLst>
              <a:ext uri="{FF2B5EF4-FFF2-40B4-BE49-F238E27FC236}">
                <a16:creationId xmlns:a16="http://schemas.microsoft.com/office/drawing/2014/main" id="{F483C917-182D-4C30-A6CF-B50D4E636C5F}"/>
              </a:ext>
            </a:extLst>
          </p:cNvPr>
          <p:cNvSpPr>
            <a:spLocks noGrp="1" noChangeArrowheads="1"/>
          </p:cNvSpPr>
          <p:nvPr>
            <p:ph type="title"/>
          </p:nvPr>
        </p:nvSpPr>
        <p:spPr>
          <a:xfrm>
            <a:off x="379211" y="586855"/>
            <a:ext cx="2601110" cy="3387497"/>
          </a:xfrm>
        </p:spPr>
        <p:txBody>
          <a:bodyPr anchor="b">
            <a:normAutofit/>
          </a:bodyPr>
          <a:lstStyle/>
          <a:p>
            <a:pPr algn="r"/>
            <a:r>
              <a:rPr lang="en-US" altLang="en-US" sz="3300">
                <a:solidFill>
                  <a:srgbClr val="FFFFFF"/>
                </a:solidFill>
              </a:rPr>
              <a:t>Centre for Desert Microbiology</a:t>
            </a:r>
          </a:p>
        </p:txBody>
      </p:sp>
      <p:sp>
        <p:nvSpPr>
          <p:cNvPr id="101379" name="Rectangle 3">
            <a:extLst>
              <a:ext uri="{FF2B5EF4-FFF2-40B4-BE49-F238E27FC236}">
                <a16:creationId xmlns:a16="http://schemas.microsoft.com/office/drawing/2014/main" id="{42AF66F0-2A4E-4708-9AAA-CE1D83B770CB}"/>
              </a:ext>
            </a:extLst>
          </p:cNvPr>
          <p:cNvSpPr>
            <a:spLocks noGrp="1" noChangeArrowheads="1"/>
          </p:cNvSpPr>
          <p:nvPr>
            <p:ph type="body" idx="1"/>
          </p:nvPr>
        </p:nvSpPr>
        <p:spPr>
          <a:xfrm>
            <a:off x="3317031" y="10138"/>
            <a:ext cx="3239744" cy="6810651"/>
          </a:xfrm>
        </p:spPr>
        <p:txBody>
          <a:bodyPr anchor="ctr">
            <a:normAutofit/>
          </a:bodyPr>
          <a:lstStyle/>
          <a:p>
            <a:pPr marL="457200" lvl="1" indent="0">
              <a:lnSpc>
                <a:spcPct val="90000"/>
              </a:lnSpc>
              <a:buNone/>
            </a:pPr>
            <a:r>
              <a:rPr lang="en-US" altLang="en-US" sz="1400" b="1" dirty="0">
                <a:latin typeface="Arial" panose="020B0604020202020204" pitchFamily="34" charset="0"/>
                <a:cs typeface="Arial" panose="020B0604020202020204" pitchFamily="34" charset="0"/>
              </a:rPr>
              <a:t>Objective</a:t>
            </a:r>
            <a:r>
              <a:rPr lang="en-US" altLang="en-US" sz="1400" dirty="0">
                <a:latin typeface="Arial" panose="020B0604020202020204" pitchFamily="34" charset="0"/>
                <a:cs typeface="Arial" panose="020B0604020202020204" pitchFamily="34" charset="0"/>
              </a:rPr>
              <a:t> </a:t>
            </a:r>
          </a:p>
          <a:p>
            <a:pPr marL="457200" lvl="1" indent="0">
              <a:lnSpc>
                <a:spcPct val="90000"/>
              </a:lnSpc>
              <a:buNone/>
            </a:pPr>
            <a:r>
              <a:rPr lang="en-US" altLang="en-US" sz="1400" dirty="0">
                <a:latin typeface="Arial" panose="020B0604020202020204" pitchFamily="34" charset="0"/>
                <a:cs typeface="Arial" panose="020B0604020202020204" pitchFamily="34" charset="0"/>
              </a:rPr>
              <a:t>To study and teach Stress Biology of Microorganisms &amp; Biotechnology for the hot arid environments</a:t>
            </a:r>
          </a:p>
          <a:p>
            <a:pPr marL="457200" lvl="1" indent="0">
              <a:lnSpc>
                <a:spcPct val="90000"/>
              </a:lnSpc>
              <a:buNone/>
            </a:pPr>
            <a:endParaRPr lang="en-US" altLang="en-US" sz="1400" dirty="0"/>
          </a:p>
          <a:p>
            <a:pPr marL="361950" indent="0">
              <a:lnSpc>
                <a:spcPct val="90000"/>
              </a:lnSpc>
              <a:buNone/>
            </a:pPr>
            <a:r>
              <a:rPr lang="en-US" altLang="en-US" sz="1400" dirty="0"/>
              <a:t>AIMS</a:t>
            </a:r>
          </a:p>
          <a:p>
            <a:pPr>
              <a:lnSpc>
                <a:spcPct val="90000"/>
              </a:lnSpc>
              <a:buFontTx/>
              <a:buChar char="•"/>
            </a:pPr>
            <a:r>
              <a:rPr lang="en-US" altLang="en-US" sz="1400" dirty="0"/>
              <a:t>Train and build up human resources </a:t>
            </a:r>
          </a:p>
          <a:p>
            <a:pPr>
              <a:lnSpc>
                <a:spcPct val="90000"/>
              </a:lnSpc>
              <a:buFontTx/>
              <a:buChar char="•"/>
            </a:pPr>
            <a:r>
              <a:rPr lang="en-US" altLang="en-US" sz="1400" dirty="0"/>
              <a:t> Identify stress tolerant germplasm of the unique arid habitats</a:t>
            </a:r>
          </a:p>
          <a:p>
            <a:pPr>
              <a:lnSpc>
                <a:spcPct val="90000"/>
              </a:lnSpc>
              <a:buFontTx/>
              <a:buChar char="•"/>
            </a:pPr>
            <a:r>
              <a:rPr lang="en-US" altLang="en-US" sz="1400" dirty="0"/>
              <a:t>Conserve microorganisms </a:t>
            </a:r>
            <a:r>
              <a:rPr lang="en-US" altLang="en-US" sz="1400" i="1" dirty="0"/>
              <a:t>in vitro</a:t>
            </a:r>
            <a:endParaRPr lang="en-US" altLang="en-US" sz="1400" dirty="0"/>
          </a:p>
          <a:p>
            <a:pPr>
              <a:lnSpc>
                <a:spcPct val="90000"/>
              </a:lnSpc>
              <a:buFontTx/>
              <a:buChar char="•"/>
            </a:pPr>
            <a:r>
              <a:rPr lang="en-US" altLang="en-US" sz="1400" dirty="0"/>
              <a:t> Develop technology for agriculture and industry </a:t>
            </a:r>
          </a:p>
          <a:p>
            <a:pPr marL="361950" indent="-361950">
              <a:lnSpc>
                <a:spcPct val="90000"/>
              </a:lnSpc>
              <a:buFontTx/>
              <a:buChar char="•"/>
              <a:tabLst/>
            </a:pPr>
            <a:r>
              <a:rPr lang="en-US" altLang="en-US" sz="1400" dirty="0"/>
              <a:t>Generate strategies for ecomanagement</a:t>
            </a:r>
          </a:p>
          <a:p>
            <a:pPr>
              <a:lnSpc>
                <a:spcPct val="90000"/>
              </a:lnSpc>
              <a:buFontTx/>
              <a:buChar char="•"/>
            </a:pPr>
            <a:r>
              <a:rPr lang="en-US" altLang="en-US" sz="1400" dirty="0"/>
              <a:t>Disseminate technology to the stakeholders (farmers, offices, NGOs and entrepreneurs) </a:t>
            </a:r>
          </a:p>
          <a:p>
            <a:pPr marL="361950" indent="-361950">
              <a:lnSpc>
                <a:spcPct val="90000"/>
              </a:lnSpc>
              <a:buFontTx/>
              <a:buChar char="•"/>
              <a:tabLst/>
            </a:pPr>
            <a:r>
              <a:rPr lang="en-US" altLang="en-US" sz="1400" dirty="0"/>
              <a:t>Create awareness and sensitivity towards microorganisms</a:t>
            </a:r>
          </a:p>
        </p:txBody>
      </p:sp>
      <p:pic>
        <p:nvPicPr>
          <p:cNvPr id="101381" name="Picture 101380" descr="Microscopic view of algae">
            <a:extLst>
              <a:ext uri="{FF2B5EF4-FFF2-40B4-BE49-F238E27FC236}">
                <a16:creationId xmlns:a16="http://schemas.microsoft.com/office/drawing/2014/main" id="{329BC951-08F3-4E8A-BEC3-71F81D9B6891}"/>
              </a:ext>
            </a:extLst>
          </p:cNvPr>
          <p:cNvPicPr>
            <a:picLocks noChangeAspect="1"/>
          </p:cNvPicPr>
          <p:nvPr/>
        </p:nvPicPr>
        <p:blipFill rotWithShape="1">
          <a:blip r:embed="rId2"/>
          <a:srcRect l="49890" r="13835"/>
          <a:stretch/>
        </p:blipFill>
        <p:spPr>
          <a:xfrm>
            <a:off x="6588970" y="10"/>
            <a:ext cx="3317030" cy="6857990"/>
          </a:xfrm>
          <a:prstGeom prst="rect">
            <a:avLst/>
          </a:prstGeom>
        </p:spPr>
      </p:pic>
      <p:sp>
        <p:nvSpPr>
          <p:cNvPr id="5" name="Slide Number Placeholder 5">
            <a:extLst>
              <a:ext uri="{FF2B5EF4-FFF2-40B4-BE49-F238E27FC236}">
                <a16:creationId xmlns:a16="http://schemas.microsoft.com/office/drawing/2014/main" id="{78BC7B58-F819-4EC0-8C3C-D261AB3E0E27}"/>
              </a:ext>
            </a:extLst>
          </p:cNvPr>
          <p:cNvSpPr>
            <a:spLocks noGrp="1"/>
          </p:cNvSpPr>
          <p:nvPr>
            <p:ph type="sldNum" sz="quarter" idx="12"/>
          </p:nvPr>
        </p:nvSpPr>
        <p:spPr>
          <a:xfrm>
            <a:off x="9509760" y="6455664"/>
            <a:ext cx="364045" cy="365125"/>
          </a:xfrm>
        </p:spPr>
        <p:txBody>
          <a:bodyPr>
            <a:normAutofit/>
          </a:bodyPr>
          <a:lstStyle/>
          <a:p>
            <a:pPr>
              <a:spcAft>
                <a:spcPts val="600"/>
              </a:spcAft>
            </a:pPr>
            <a:fld id="{A9967634-EE00-49DF-A5FF-0907FEF89FFE}" type="slidenum">
              <a:rPr lang="en-US" altLang="en-US" sz="1000">
                <a:solidFill>
                  <a:srgbClr val="FFFFFF"/>
                </a:solidFill>
              </a:rPr>
              <a:pPr>
                <a:spcAft>
                  <a:spcPts val="600"/>
                </a:spcAft>
              </a:pPr>
              <a:t>68</a:t>
            </a:fld>
            <a:endParaRPr lang="en-US" altLang="en-US" sz="1000">
              <a:solidFill>
                <a:srgbClr val="FFFFFF"/>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6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796358" y="1796358"/>
            <a:ext cx="6875818" cy="3283105"/>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Rectangle 138">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37114" y="3039092"/>
            <a:ext cx="4355594" cy="3281365"/>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602364" y="1973841"/>
            <a:ext cx="6857572" cy="2909888"/>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Freeform: Shape 142">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058004" y="1584624"/>
            <a:ext cx="4808302" cy="3322041"/>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3298" name="Rectangle 2">
            <a:extLst>
              <a:ext uri="{FF2B5EF4-FFF2-40B4-BE49-F238E27FC236}">
                <a16:creationId xmlns:a16="http://schemas.microsoft.com/office/drawing/2014/main" id="{7C6B158D-C451-4F05-82A4-4CC3167A5E59}"/>
              </a:ext>
            </a:extLst>
          </p:cNvPr>
          <p:cNvSpPr>
            <a:spLocks noGrp="1" noChangeArrowheads="1"/>
          </p:cNvSpPr>
          <p:nvPr>
            <p:ph type="title"/>
          </p:nvPr>
        </p:nvSpPr>
        <p:spPr>
          <a:xfrm>
            <a:off x="536283" y="2767106"/>
            <a:ext cx="2340673" cy="3071906"/>
          </a:xfrm>
        </p:spPr>
        <p:txBody>
          <a:bodyPr vert="horz" lIns="91440" tIns="45720" rIns="91440" bIns="45720" rtlCol="0" anchor="t">
            <a:normAutofit/>
          </a:bodyPr>
          <a:lstStyle/>
          <a:p>
            <a:pPr algn="l">
              <a:lnSpc>
                <a:spcPct val="90000"/>
              </a:lnSpc>
            </a:pPr>
            <a:r>
              <a:rPr lang="en-US" altLang="en-US" sz="3600" kern="1200">
                <a:solidFill>
                  <a:srgbClr val="FFFFFF"/>
                </a:solidFill>
                <a:latin typeface="+mj-lt"/>
                <a:ea typeface="+mj-ea"/>
                <a:cs typeface="+mj-cs"/>
              </a:rPr>
              <a:t>Inter-disciplinary Centre</a:t>
            </a:r>
          </a:p>
        </p:txBody>
      </p:sp>
      <p:pic>
        <p:nvPicPr>
          <p:cNvPr id="2" name="Picture 1">
            <a:extLst>
              <a:ext uri="{FF2B5EF4-FFF2-40B4-BE49-F238E27FC236}">
                <a16:creationId xmlns:a16="http://schemas.microsoft.com/office/drawing/2014/main" id="{8639DF65-3B55-4D52-9A2D-2F6A32902ABF}"/>
              </a:ext>
            </a:extLst>
          </p:cNvPr>
          <p:cNvPicPr>
            <a:picLocks noChangeAspect="1"/>
          </p:cNvPicPr>
          <p:nvPr/>
        </p:nvPicPr>
        <p:blipFill>
          <a:blip r:embed="rId2"/>
          <a:stretch>
            <a:fillRect/>
          </a:stretch>
        </p:blipFill>
        <p:spPr>
          <a:xfrm>
            <a:off x="3658222" y="794423"/>
            <a:ext cx="5870921" cy="5269153"/>
          </a:xfrm>
          <a:prstGeom prst="rect">
            <a:avLst/>
          </a:prstGeom>
        </p:spPr>
      </p:pic>
      <p:sp>
        <p:nvSpPr>
          <p:cNvPr id="20" name="Slide Number Placeholder 5">
            <a:extLst>
              <a:ext uri="{FF2B5EF4-FFF2-40B4-BE49-F238E27FC236}">
                <a16:creationId xmlns:a16="http://schemas.microsoft.com/office/drawing/2014/main" id="{E40B76F2-3AD0-4167-B3DD-B3F09A73E748}"/>
              </a:ext>
            </a:extLst>
          </p:cNvPr>
          <p:cNvSpPr>
            <a:spLocks noGrp="1"/>
          </p:cNvSpPr>
          <p:nvPr>
            <p:ph type="sldNum" sz="quarter" idx="12"/>
          </p:nvPr>
        </p:nvSpPr>
        <p:spPr>
          <a:xfrm>
            <a:off x="9509760" y="6455664"/>
            <a:ext cx="364045" cy="365125"/>
          </a:xfrm>
        </p:spPr>
        <p:txBody>
          <a:bodyPr vert="horz" lIns="91440" tIns="45720" rIns="91440" bIns="45720" rtlCol="0" anchor="ctr">
            <a:normAutofit/>
          </a:bodyPr>
          <a:lstStyle/>
          <a:p>
            <a:pPr>
              <a:spcAft>
                <a:spcPts val="600"/>
              </a:spcAft>
            </a:pPr>
            <a:fld id="{E2305B2C-765B-49AD-B088-F6EFE703F72A}" type="slidenum">
              <a:rPr lang="en-US" altLang="en-US" sz="1000">
                <a:solidFill>
                  <a:schemeClr val="tx1">
                    <a:lumMod val="50000"/>
                    <a:lumOff val="50000"/>
                  </a:schemeClr>
                </a:solidFill>
              </a:rPr>
              <a:pPr>
                <a:spcAft>
                  <a:spcPts val="600"/>
                </a:spcAft>
              </a:pPr>
              <a:t>69</a:t>
            </a:fld>
            <a:endParaRPr lang="en-US" altLang="en-US" sz="1000">
              <a:solidFill>
                <a:schemeClr val="tx1">
                  <a:lumMod val="50000"/>
                  <a:lumOff val="50000"/>
                </a:schemeClr>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6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9905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593685"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93680" y="-1"/>
            <a:ext cx="3312317"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221" y="-1"/>
            <a:ext cx="953277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7F5D67-D727-459A-94C3-3BF724A74BA8}"/>
              </a:ext>
            </a:extLst>
          </p:cNvPr>
          <p:cNvSpPr>
            <a:spLocks noGrp="1"/>
          </p:cNvSpPr>
          <p:nvPr>
            <p:ph type="title"/>
          </p:nvPr>
        </p:nvSpPr>
        <p:spPr>
          <a:xfrm>
            <a:off x="1114424" y="294538"/>
            <a:ext cx="8040460" cy="1033669"/>
          </a:xfrm>
        </p:spPr>
        <p:txBody>
          <a:bodyPr>
            <a:normAutofit/>
          </a:bodyPr>
          <a:lstStyle/>
          <a:p>
            <a:r>
              <a:rPr lang="en-IN" sz="3600">
                <a:solidFill>
                  <a:srgbClr val="FFFFFF"/>
                </a:solidFill>
              </a:rPr>
              <a:t>Progression to Further Education</a:t>
            </a:r>
          </a:p>
        </p:txBody>
      </p:sp>
      <p:sp>
        <p:nvSpPr>
          <p:cNvPr id="3" name="Content Placeholder 2">
            <a:extLst>
              <a:ext uri="{FF2B5EF4-FFF2-40B4-BE49-F238E27FC236}">
                <a16:creationId xmlns:a16="http://schemas.microsoft.com/office/drawing/2014/main" id="{FCB26F88-B130-45F4-A29D-B8489C26F11E}"/>
              </a:ext>
            </a:extLst>
          </p:cNvPr>
          <p:cNvSpPr>
            <a:spLocks noGrp="1"/>
          </p:cNvSpPr>
          <p:nvPr>
            <p:ph idx="1"/>
          </p:nvPr>
        </p:nvSpPr>
        <p:spPr>
          <a:xfrm>
            <a:off x="1114424" y="2318197"/>
            <a:ext cx="7900775" cy="3683358"/>
          </a:xfrm>
        </p:spPr>
        <p:txBody>
          <a:bodyPr anchor="ctr">
            <a:normAutofit/>
          </a:bodyPr>
          <a:lstStyle/>
          <a:p>
            <a:pPr marL="270510">
              <a:spcAft>
                <a:spcPts val="1000"/>
              </a:spcAft>
            </a:pPr>
            <a:r>
              <a:rPr lang="en-US" sz="1800" dirty="0">
                <a:effectLst/>
                <a:latin typeface="Tahoma" panose="020B0604030504040204" pitchFamily="34" charset="0"/>
                <a:ea typeface="Calibri" panose="020F0502020204030204" pitchFamily="34" charset="0"/>
                <a:cs typeface="Mangal" panose="02040503050203030202" pitchFamily="18" charset="0"/>
              </a:rPr>
              <a:t>Several students joined M Phil or PhD or Post Doctoral research at International and national institutes viz. IISc Bangalore, IISER Pune, RMIT University Melbourne, National Centre for Cell Science, Pune, National Chemical Laboratory Pune, </a:t>
            </a:r>
            <a:r>
              <a:rPr lang="en-US" sz="1800" dirty="0" err="1">
                <a:effectLst/>
                <a:latin typeface="Tahoma" panose="020B0604030504040204" pitchFamily="34" charset="0"/>
                <a:ea typeface="Calibri" panose="020F0502020204030204" pitchFamily="34" charset="0"/>
                <a:cs typeface="Mangal" panose="02040503050203030202" pitchFamily="18" charset="0"/>
              </a:rPr>
              <a:t>Defence</a:t>
            </a:r>
            <a:r>
              <a:rPr lang="en-US" sz="1800" dirty="0">
                <a:effectLst/>
                <a:latin typeface="Tahoma" panose="020B0604030504040204" pitchFamily="34" charset="0"/>
                <a:ea typeface="Calibri" panose="020F0502020204030204" pitchFamily="34" charset="0"/>
                <a:cs typeface="Mangal" panose="02040503050203030202" pitchFamily="18" charset="0"/>
              </a:rPr>
              <a:t> lab Jodhpur, IIT Jodhpur, CAZARI Jodhpur, CDRI Lucknow,  IITR Lucknow, NIO Goa, IARI Delhi, IIT Delhi, NII Delhi, CSIR-IGIB Delhi, </a:t>
            </a:r>
            <a:r>
              <a:rPr lang="en-US" sz="1800" dirty="0" err="1">
                <a:effectLst/>
                <a:latin typeface="Tahoma" panose="020B0604030504040204" pitchFamily="34" charset="0"/>
                <a:ea typeface="Calibri" panose="020F0502020204030204" pitchFamily="34" charset="0"/>
                <a:cs typeface="Mangal" panose="02040503050203030202" pitchFamily="18" charset="0"/>
              </a:rPr>
              <a:t>Defence</a:t>
            </a:r>
            <a:r>
              <a:rPr lang="en-US" sz="1800" dirty="0">
                <a:effectLst/>
                <a:latin typeface="Tahoma" panose="020B0604030504040204" pitchFamily="34" charset="0"/>
                <a:ea typeface="Calibri" panose="020F0502020204030204" pitchFamily="34" charset="0"/>
                <a:cs typeface="Mangal" panose="02040503050203030202" pitchFamily="18" charset="0"/>
              </a:rPr>
              <a:t> lab Gwalior, </a:t>
            </a:r>
            <a:r>
              <a:rPr lang="en-US" sz="1800" dirty="0" err="1">
                <a:effectLst/>
                <a:latin typeface="Tahoma" panose="020B0604030504040204" pitchFamily="34" charset="0"/>
                <a:ea typeface="Calibri" panose="020F0502020204030204" pitchFamily="34" charset="0"/>
                <a:cs typeface="Mangal" panose="02040503050203030202" pitchFamily="18" charset="0"/>
              </a:rPr>
              <a:t>Defence</a:t>
            </a:r>
            <a:r>
              <a:rPr lang="en-US" sz="1800" dirty="0">
                <a:effectLst/>
                <a:latin typeface="Tahoma" panose="020B0604030504040204" pitchFamily="34" charset="0"/>
                <a:ea typeface="Calibri" panose="020F0502020204030204" pitchFamily="34" charset="0"/>
                <a:cs typeface="Mangal" panose="02040503050203030202" pitchFamily="18" charset="0"/>
              </a:rPr>
              <a:t> lab New Delhi, IISER Mohali, BITS </a:t>
            </a:r>
            <a:r>
              <a:rPr lang="en-US" sz="1800" dirty="0" err="1">
                <a:effectLst/>
                <a:latin typeface="Tahoma" panose="020B0604030504040204" pitchFamily="34" charset="0"/>
                <a:ea typeface="Calibri" panose="020F0502020204030204" pitchFamily="34" charset="0"/>
                <a:cs typeface="Mangal" panose="02040503050203030202" pitchFamily="18" charset="0"/>
              </a:rPr>
              <a:t>Pilani</a:t>
            </a:r>
            <a:r>
              <a:rPr lang="en-US" sz="1800" dirty="0">
                <a:effectLst/>
                <a:latin typeface="Tahoma" panose="020B0604030504040204" pitchFamily="34" charset="0"/>
                <a:ea typeface="Calibri" panose="020F0502020204030204" pitchFamily="34" charset="0"/>
                <a:cs typeface="Mangal" panose="02040503050203030202" pitchFamily="18" charset="0"/>
              </a:rPr>
              <a:t>, BISR Jaipur, FRI Dehradun, NDRI Karnal, NDDB Anand and </a:t>
            </a:r>
            <a:r>
              <a:rPr lang="de-DE" sz="1800" dirty="0">
                <a:effectLst/>
                <a:latin typeface="Tahoma" panose="020B0604030504040204" pitchFamily="34" charset="0"/>
                <a:ea typeface="Calibri" panose="020F0502020204030204" pitchFamily="34" charset="0"/>
                <a:cs typeface="Mangal" panose="02040503050203030202" pitchFamily="18" charset="0"/>
              </a:rPr>
              <a:t>Universities: DU &amp; JNU, New Delhi; BHU, Varanasi; GBPUA&amp;T, Pantnagar; MSU, Vadodara, PU Chandigarh CUoR, MDSU, Ajmer JLNTU, Hyderabad, KGMU, Lucknow. There is a record of </a:t>
            </a:r>
            <a:r>
              <a:rPr lang="en-US" sz="1800" dirty="0">
                <a:effectLst/>
                <a:latin typeface="Tahoma" panose="020B0604030504040204" pitchFamily="34" charset="0"/>
                <a:ea typeface="Calibri" panose="020F0502020204030204" pitchFamily="34" charset="0"/>
                <a:cs typeface="Mangal" panose="02040503050203030202" pitchFamily="18" charset="0"/>
              </a:rPr>
              <a:t>87 students that qualified National level tests such as NET, GATE and SLET</a:t>
            </a:r>
            <a:r>
              <a:rPr lang="en-US" sz="1800" b="1" dirty="0">
                <a:effectLst/>
                <a:latin typeface="Tahoma" panose="020B0604030504040204" pitchFamily="34" charset="0"/>
                <a:ea typeface="Calibri" panose="020F0502020204030204" pitchFamily="34" charset="0"/>
                <a:cs typeface="Mangal" panose="02040503050203030202" pitchFamily="18" charset="0"/>
              </a:rPr>
              <a:t>.</a:t>
            </a:r>
            <a:endParaRPr lang="en-IN" sz="1800" dirty="0">
              <a:effectLst/>
              <a:latin typeface="Calibri" panose="020F0502020204030204" pitchFamily="34" charset="0"/>
              <a:ea typeface="Calibri" panose="020F0502020204030204" pitchFamily="34" charset="0"/>
              <a:cs typeface="Mangal" panose="02040503050203030202" pitchFamily="18" charset="0"/>
            </a:endParaRPr>
          </a:p>
        </p:txBody>
      </p:sp>
      <p:sp>
        <p:nvSpPr>
          <p:cNvPr id="4" name="Slide Number Placeholder 3">
            <a:extLst>
              <a:ext uri="{FF2B5EF4-FFF2-40B4-BE49-F238E27FC236}">
                <a16:creationId xmlns:a16="http://schemas.microsoft.com/office/drawing/2014/main" id="{0F925FA2-1BFC-4483-9F23-6444CD8E71D3}"/>
              </a:ext>
            </a:extLst>
          </p:cNvPr>
          <p:cNvSpPr>
            <a:spLocks noGrp="1"/>
          </p:cNvSpPr>
          <p:nvPr>
            <p:ph type="sldNum" sz="quarter" idx="12"/>
          </p:nvPr>
        </p:nvSpPr>
        <p:spPr>
          <a:xfrm>
            <a:off x="9509760" y="6455431"/>
            <a:ext cx="362304" cy="365125"/>
          </a:xfrm>
        </p:spPr>
        <p:txBody>
          <a:bodyPr>
            <a:normAutofit/>
          </a:bodyPr>
          <a:lstStyle/>
          <a:p>
            <a:pPr>
              <a:spcAft>
                <a:spcPts val="600"/>
              </a:spcAft>
            </a:pPr>
            <a:fld id="{451C0E1C-24F6-42DF-81BA-93E878B603BE}" type="slidenum">
              <a:rPr lang="en-US" sz="1000">
                <a:solidFill>
                  <a:schemeClr val="tx1">
                    <a:lumMod val="50000"/>
                    <a:lumOff val="50000"/>
                  </a:schemeClr>
                </a:solidFill>
              </a:rPr>
              <a:pPr>
                <a:spcAft>
                  <a:spcPts val="600"/>
                </a:spcAft>
              </a:pPr>
              <a:t>7</a:t>
            </a:fld>
            <a:endParaRPr lang="en-US" sz="1000">
              <a:solidFill>
                <a:schemeClr val="tx1">
                  <a:lumMod val="50000"/>
                  <a:lumOff val="50000"/>
                </a:schemeClr>
              </a:solidFill>
            </a:endParaRPr>
          </a:p>
        </p:txBody>
      </p:sp>
    </p:spTree>
    <p:extLst>
      <p:ext uri="{BB962C8B-B14F-4D97-AF65-F5344CB8AC3E}">
        <p14:creationId xmlns:p14="http://schemas.microsoft.com/office/powerpoint/2010/main" val="26167909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6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4" name="Rectangle 7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3523"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788631" y="1788629"/>
            <a:ext cx="6858000" cy="3280742"/>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788631" y="1798766"/>
            <a:ext cx="6857999" cy="3280744"/>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89377" y="3966633"/>
            <a:ext cx="2501979" cy="3280746"/>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Freeform: Shape 8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407661" y="969718"/>
            <a:ext cx="3169039"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4" name="Rectangle 8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788638" y="1778490"/>
            <a:ext cx="6858003" cy="3280741"/>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986" name="Rectangle 2">
            <a:extLst>
              <a:ext uri="{FF2B5EF4-FFF2-40B4-BE49-F238E27FC236}">
                <a16:creationId xmlns:a16="http://schemas.microsoft.com/office/drawing/2014/main" id="{8467630F-63F3-4996-874C-DCCA3BDC0345}"/>
              </a:ext>
            </a:extLst>
          </p:cNvPr>
          <p:cNvSpPr>
            <a:spLocks noGrp="1" noChangeArrowheads="1"/>
          </p:cNvSpPr>
          <p:nvPr>
            <p:ph type="title"/>
          </p:nvPr>
        </p:nvSpPr>
        <p:spPr>
          <a:xfrm>
            <a:off x="379211" y="586855"/>
            <a:ext cx="2601110" cy="3387497"/>
          </a:xfrm>
        </p:spPr>
        <p:txBody>
          <a:bodyPr anchor="b">
            <a:normAutofit/>
          </a:bodyPr>
          <a:lstStyle/>
          <a:p>
            <a:pPr algn="r"/>
            <a:r>
              <a:rPr lang="en-US" altLang="en-US" sz="3600" dirty="0">
                <a:solidFill>
                  <a:srgbClr val="FFFFFF"/>
                </a:solidFill>
              </a:rPr>
              <a:t>Ken:</a:t>
            </a:r>
            <a:br>
              <a:rPr lang="en-US" altLang="en-US" sz="3600" dirty="0">
                <a:solidFill>
                  <a:srgbClr val="FFFFFF"/>
                </a:solidFill>
              </a:rPr>
            </a:br>
            <a:r>
              <a:rPr lang="en-US" altLang="en-US" sz="3600" dirty="0">
                <a:solidFill>
                  <a:srgbClr val="FFFFFF"/>
                </a:solidFill>
              </a:rPr>
              <a:t>The Beyond</a:t>
            </a:r>
            <a:br>
              <a:rPr lang="en-US" altLang="en-US" sz="3600" dirty="0">
                <a:solidFill>
                  <a:srgbClr val="FFFFFF"/>
                </a:solidFill>
              </a:rPr>
            </a:br>
            <a:r>
              <a:rPr lang="en-US" altLang="en-US" sz="2000" dirty="0">
                <a:solidFill>
                  <a:srgbClr val="FFFFFF"/>
                </a:solidFill>
              </a:rPr>
              <a:t>UG/School students’ Cross Talk Program</a:t>
            </a:r>
            <a:endParaRPr lang="en-US" altLang="en-US" sz="3600" dirty="0">
              <a:solidFill>
                <a:srgbClr val="FFFFFF"/>
              </a:solidFill>
            </a:endParaRPr>
          </a:p>
        </p:txBody>
      </p:sp>
      <p:sp>
        <p:nvSpPr>
          <p:cNvPr id="169987" name="Rectangle 3">
            <a:extLst>
              <a:ext uri="{FF2B5EF4-FFF2-40B4-BE49-F238E27FC236}">
                <a16:creationId xmlns:a16="http://schemas.microsoft.com/office/drawing/2014/main" id="{346F2D0D-9D4B-4437-85EA-6B971D54811D}"/>
              </a:ext>
            </a:extLst>
          </p:cNvPr>
          <p:cNvSpPr>
            <a:spLocks noGrp="1" noChangeArrowheads="1"/>
          </p:cNvSpPr>
          <p:nvPr>
            <p:ph type="body" idx="1"/>
          </p:nvPr>
        </p:nvSpPr>
        <p:spPr>
          <a:xfrm>
            <a:off x="3908335" y="649480"/>
            <a:ext cx="5326219" cy="5546047"/>
          </a:xfrm>
        </p:spPr>
        <p:txBody>
          <a:bodyPr anchor="ctr">
            <a:normAutofit/>
          </a:bodyPr>
          <a:lstStyle/>
          <a:p>
            <a:pPr>
              <a:buFontTx/>
              <a:buNone/>
            </a:pPr>
            <a:r>
              <a:rPr lang="en-US" altLang="en-US" sz="2400" dirty="0"/>
              <a:t>Why?</a:t>
            </a:r>
          </a:p>
          <a:p>
            <a:r>
              <a:rPr lang="en-US" altLang="en-US" sz="2400" dirty="0"/>
              <a:t>Declining interest in science</a:t>
            </a:r>
          </a:p>
          <a:p>
            <a:r>
              <a:rPr lang="en-US" altLang="en-US" sz="2400" dirty="0"/>
              <a:t>Absence of proper measures of assurance of quality of higher education</a:t>
            </a:r>
          </a:p>
          <a:p>
            <a:r>
              <a:rPr lang="en-US" altLang="en-US" sz="2400" dirty="0"/>
              <a:t>Growing privatization lead business of teaching is cheating unaware students and their parents</a:t>
            </a:r>
          </a:p>
          <a:p>
            <a:r>
              <a:rPr lang="en-US" altLang="en-US" sz="2400" dirty="0"/>
              <a:t>Breeding of population carrying tags of being expert but not at all capable to deal with their subject of specialization</a:t>
            </a:r>
          </a:p>
        </p:txBody>
      </p:sp>
      <p:sp>
        <p:nvSpPr>
          <p:cNvPr id="4" name="Slide Number Placeholder 5">
            <a:extLst>
              <a:ext uri="{FF2B5EF4-FFF2-40B4-BE49-F238E27FC236}">
                <a16:creationId xmlns:a16="http://schemas.microsoft.com/office/drawing/2014/main" id="{A238E7C0-DA4D-49AD-BD4B-74C174A9780A}"/>
              </a:ext>
            </a:extLst>
          </p:cNvPr>
          <p:cNvSpPr>
            <a:spLocks noGrp="1"/>
          </p:cNvSpPr>
          <p:nvPr>
            <p:ph type="sldNum" sz="quarter" idx="12"/>
          </p:nvPr>
        </p:nvSpPr>
        <p:spPr>
          <a:xfrm>
            <a:off x="9509760" y="6455664"/>
            <a:ext cx="364045" cy="365125"/>
          </a:xfrm>
        </p:spPr>
        <p:txBody>
          <a:bodyPr>
            <a:normAutofit/>
          </a:bodyPr>
          <a:lstStyle/>
          <a:p>
            <a:pPr>
              <a:spcAft>
                <a:spcPts val="600"/>
              </a:spcAft>
            </a:pPr>
            <a:fld id="{2309F4C2-B169-4D3B-AB0C-071AAA1B779D}" type="slidenum">
              <a:rPr lang="en-US" altLang="en-US" sz="1000">
                <a:solidFill>
                  <a:schemeClr val="tx1">
                    <a:lumMod val="50000"/>
                    <a:lumOff val="50000"/>
                  </a:schemeClr>
                </a:solidFill>
              </a:rPr>
              <a:pPr>
                <a:spcAft>
                  <a:spcPts val="600"/>
                </a:spcAft>
              </a:pPr>
              <a:t>70</a:t>
            </a:fld>
            <a:endParaRPr lang="en-US" altLang="en-US" sz="1000">
              <a:solidFill>
                <a:schemeClr val="tx1">
                  <a:lumMod val="50000"/>
                  <a:lumOff val="50000"/>
                </a:schemeClr>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6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4" name="Rectangle 7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3523"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788631" y="1788629"/>
            <a:ext cx="6858000" cy="3280742"/>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788631" y="1798766"/>
            <a:ext cx="6857999" cy="3280744"/>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89377" y="3966633"/>
            <a:ext cx="2501979" cy="3280746"/>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Freeform: Shape 8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407661" y="969718"/>
            <a:ext cx="3169039"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4" name="Rectangle 8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788638" y="1778490"/>
            <a:ext cx="6858003" cy="3280741"/>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010" name="Rectangle 2">
            <a:extLst>
              <a:ext uri="{FF2B5EF4-FFF2-40B4-BE49-F238E27FC236}">
                <a16:creationId xmlns:a16="http://schemas.microsoft.com/office/drawing/2014/main" id="{808F23B6-CDE6-430A-A600-A5FA75E69847}"/>
              </a:ext>
            </a:extLst>
          </p:cNvPr>
          <p:cNvSpPr>
            <a:spLocks noGrp="1" noChangeArrowheads="1"/>
          </p:cNvSpPr>
          <p:nvPr>
            <p:ph type="title"/>
          </p:nvPr>
        </p:nvSpPr>
        <p:spPr>
          <a:xfrm>
            <a:off x="379211" y="586855"/>
            <a:ext cx="2601110" cy="3387497"/>
          </a:xfrm>
        </p:spPr>
        <p:txBody>
          <a:bodyPr anchor="b">
            <a:normAutofit/>
          </a:bodyPr>
          <a:lstStyle/>
          <a:p>
            <a:pPr algn="r"/>
            <a:r>
              <a:rPr lang="en-US" altLang="en-US" sz="3600" dirty="0">
                <a:solidFill>
                  <a:srgbClr val="FFFFFF"/>
                </a:solidFill>
              </a:rPr>
              <a:t>Ken: </a:t>
            </a:r>
            <a:br>
              <a:rPr lang="en-US" altLang="en-US" sz="3600" dirty="0">
                <a:solidFill>
                  <a:srgbClr val="FFFFFF"/>
                </a:solidFill>
              </a:rPr>
            </a:br>
            <a:r>
              <a:rPr lang="en-US" altLang="en-US" sz="3600" dirty="0">
                <a:solidFill>
                  <a:srgbClr val="FFFFFF"/>
                </a:solidFill>
              </a:rPr>
              <a:t>The Beyond</a:t>
            </a:r>
          </a:p>
        </p:txBody>
      </p:sp>
      <p:sp>
        <p:nvSpPr>
          <p:cNvPr id="171011" name="Rectangle 3">
            <a:extLst>
              <a:ext uri="{FF2B5EF4-FFF2-40B4-BE49-F238E27FC236}">
                <a16:creationId xmlns:a16="http://schemas.microsoft.com/office/drawing/2014/main" id="{D6FD16DB-7D5F-4BBA-AAD6-33D33AA7A2CA}"/>
              </a:ext>
            </a:extLst>
          </p:cNvPr>
          <p:cNvSpPr>
            <a:spLocks noGrp="1" noChangeArrowheads="1"/>
          </p:cNvSpPr>
          <p:nvPr>
            <p:ph type="body" idx="1"/>
          </p:nvPr>
        </p:nvSpPr>
        <p:spPr>
          <a:xfrm>
            <a:off x="3908335" y="649480"/>
            <a:ext cx="5326219" cy="5546047"/>
          </a:xfrm>
        </p:spPr>
        <p:txBody>
          <a:bodyPr anchor="ctr">
            <a:normAutofit/>
          </a:bodyPr>
          <a:lstStyle/>
          <a:p>
            <a:r>
              <a:rPr lang="en-US" altLang="en-US" sz="2400" dirty="0"/>
              <a:t>Expose budding beings to the pleasure of discovery, challenges that are ahead and to the fact that development moves on the wheels of science and technology</a:t>
            </a:r>
          </a:p>
          <a:p>
            <a:r>
              <a:rPr lang="en-US" altLang="en-US" sz="2400" dirty="0"/>
              <a:t>Informing what is expected by industry, institutes and other stakeholders</a:t>
            </a:r>
          </a:p>
          <a:p>
            <a:r>
              <a:rPr lang="en-US" altLang="en-US" sz="2400" dirty="0"/>
              <a:t>Information on possible enterprises</a:t>
            </a:r>
          </a:p>
          <a:p>
            <a:r>
              <a:rPr lang="en-US" altLang="en-US" sz="2400" dirty="0"/>
              <a:t>Methods to evaluate institutes/departments that impart teaching in biology-based courses</a:t>
            </a:r>
          </a:p>
        </p:txBody>
      </p:sp>
      <p:sp>
        <p:nvSpPr>
          <p:cNvPr id="4" name="Slide Number Placeholder 5">
            <a:extLst>
              <a:ext uri="{FF2B5EF4-FFF2-40B4-BE49-F238E27FC236}">
                <a16:creationId xmlns:a16="http://schemas.microsoft.com/office/drawing/2014/main" id="{60A2F7E3-741A-4ABA-9E2A-9A133BCBC158}"/>
              </a:ext>
            </a:extLst>
          </p:cNvPr>
          <p:cNvSpPr>
            <a:spLocks noGrp="1"/>
          </p:cNvSpPr>
          <p:nvPr>
            <p:ph type="sldNum" sz="quarter" idx="12"/>
          </p:nvPr>
        </p:nvSpPr>
        <p:spPr>
          <a:xfrm>
            <a:off x="9509760" y="6455664"/>
            <a:ext cx="364045" cy="365125"/>
          </a:xfrm>
        </p:spPr>
        <p:txBody>
          <a:bodyPr>
            <a:normAutofit/>
          </a:bodyPr>
          <a:lstStyle/>
          <a:p>
            <a:pPr>
              <a:spcAft>
                <a:spcPts val="600"/>
              </a:spcAft>
            </a:pPr>
            <a:fld id="{2D73E58C-B36D-4C4B-862E-006A3DFDDD1B}" type="slidenum">
              <a:rPr lang="en-US" altLang="en-US" sz="1000">
                <a:solidFill>
                  <a:schemeClr val="tx1">
                    <a:lumMod val="50000"/>
                    <a:lumOff val="50000"/>
                  </a:schemeClr>
                </a:solidFill>
              </a:rPr>
              <a:pPr>
                <a:spcAft>
                  <a:spcPts val="600"/>
                </a:spcAft>
              </a:pPr>
              <a:t>71</a:t>
            </a:fld>
            <a:endParaRPr lang="en-US" altLang="en-US" sz="1000">
              <a:solidFill>
                <a:schemeClr val="tx1">
                  <a:lumMod val="50000"/>
                  <a:lumOff val="50000"/>
                </a:schemeClr>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704" y="1500174"/>
            <a:ext cx="8915400" cy="5357826"/>
          </a:xfrm>
        </p:spPr>
        <p:txBody>
          <a:bodyPr>
            <a:noAutofit/>
          </a:bodyPr>
          <a:lstStyle/>
          <a:p>
            <a:pPr algn="ctr"/>
            <a:r>
              <a:rPr lang="en-IN" sz="11500" dirty="0"/>
              <a:t>Thank you </a:t>
            </a:r>
            <a:br>
              <a:rPr lang="en-IN" sz="6600" dirty="0"/>
            </a:br>
            <a:r>
              <a:rPr lang="en-IN" sz="6600" dirty="0"/>
              <a:t>for your kind attention</a:t>
            </a:r>
            <a:endParaRPr lang="en-US" sz="6600" dirty="0"/>
          </a:p>
        </p:txBody>
      </p:sp>
      <p:sp>
        <p:nvSpPr>
          <p:cNvPr id="4" name="Slide Number Placeholder 3"/>
          <p:cNvSpPr>
            <a:spLocks noGrp="1"/>
          </p:cNvSpPr>
          <p:nvPr>
            <p:ph type="sldNum" sz="quarter" idx="12"/>
          </p:nvPr>
        </p:nvSpPr>
        <p:spPr/>
        <p:txBody>
          <a:bodyPr/>
          <a:lstStyle/>
          <a:p>
            <a:fld id="{451C0E1C-24F6-42DF-81BA-93E878B603BE}" type="slidenum">
              <a:rPr lang="en-US" smtClean="0"/>
              <a:pPr/>
              <a:t>72</a:t>
            </a:fld>
            <a:endParaRPr lang="en-US"/>
          </a:p>
        </p:txBody>
      </p:sp>
      <p:sp>
        <p:nvSpPr>
          <p:cNvPr id="5" name="Rectangle 4"/>
          <p:cNvSpPr/>
          <p:nvPr/>
        </p:nvSpPr>
        <p:spPr>
          <a:xfrm>
            <a:off x="2786048" y="357167"/>
            <a:ext cx="3964547" cy="830997"/>
          </a:xfrm>
          <a:prstGeom prst="rect">
            <a:avLst/>
          </a:prstGeom>
        </p:spPr>
        <p:txBody>
          <a:bodyPr wrap="none">
            <a:spAutoFit/>
          </a:bodyPr>
          <a:lstStyle/>
          <a:p>
            <a:r>
              <a:rPr lang="hi-IN" sz="4800" b="1" dirty="0">
                <a:solidFill>
                  <a:schemeClr val="bg1"/>
                </a:solidFill>
              </a:rPr>
              <a:t>स्वान्तः सुखाय</a:t>
            </a:r>
            <a:r>
              <a:rPr lang="en-IN" sz="4800" b="1" dirty="0">
                <a:solidFill>
                  <a:schemeClr val="bg1"/>
                </a:solidFill>
              </a:rPr>
              <a:t> </a:t>
            </a:r>
            <a:endParaRPr lang="en-IN" sz="4800" dirty="0">
              <a:solidFill>
                <a:schemeClr val="bg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7C4A6-6571-4FDD-BB2B-FEF1135803EB}"/>
              </a:ext>
            </a:extLst>
          </p:cNvPr>
          <p:cNvSpPr>
            <a:spLocks noGrp="1"/>
          </p:cNvSpPr>
          <p:nvPr>
            <p:ph type="title"/>
          </p:nvPr>
        </p:nvSpPr>
        <p:spPr>
          <a:xfrm>
            <a:off x="460018" y="38155"/>
            <a:ext cx="8915400" cy="540590"/>
          </a:xfrm>
        </p:spPr>
        <p:txBody>
          <a:bodyPr>
            <a:noAutofit/>
          </a:bodyPr>
          <a:lstStyle/>
          <a:p>
            <a:r>
              <a:rPr lang="en-IN" sz="3600" dirty="0"/>
              <a:t>Subject Weightage in Programs of Learning</a:t>
            </a:r>
          </a:p>
        </p:txBody>
      </p:sp>
      <p:sp>
        <p:nvSpPr>
          <p:cNvPr id="4" name="Slide Number Placeholder 3">
            <a:extLst>
              <a:ext uri="{FF2B5EF4-FFF2-40B4-BE49-F238E27FC236}">
                <a16:creationId xmlns:a16="http://schemas.microsoft.com/office/drawing/2014/main" id="{9D692DC2-1DCC-4A5E-8369-6ED98F0A0C75}"/>
              </a:ext>
            </a:extLst>
          </p:cNvPr>
          <p:cNvSpPr>
            <a:spLocks noGrp="1"/>
          </p:cNvSpPr>
          <p:nvPr>
            <p:ph type="sldNum" sz="quarter" idx="12"/>
          </p:nvPr>
        </p:nvSpPr>
        <p:spPr/>
        <p:txBody>
          <a:bodyPr/>
          <a:lstStyle/>
          <a:p>
            <a:fld id="{451C0E1C-24F6-42DF-81BA-93E878B603BE}" type="slidenum">
              <a:rPr lang="en-US" smtClean="0"/>
              <a:pPr/>
              <a:t>8</a:t>
            </a:fld>
            <a:endParaRPr lang="en-US"/>
          </a:p>
        </p:txBody>
      </p:sp>
      <p:graphicFrame>
        <p:nvGraphicFramePr>
          <p:cNvPr id="5" name="Content Placeholder 4">
            <a:extLst>
              <a:ext uri="{FF2B5EF4-FFF2-40B4-BE49-F238E27FC236}">
                <a16:creationId xmlns:a16="http://schemas.microsoft.com/office/drawing/2014/main" id="{00000000-0008-0000-0000-000005000000}"/>
              </a:ext>
            </a:extLst>
          </p:cNvPr>
          <p:cNvGraphicFramePr>
            <a:graphicFrameLocks noGrp="1"/>
          </p:cNvGraphicFramePr>
          <p:nvPr>
            <p:ph idx="1"/>
            <p:extLst>
              <p:ext uri="{D42A27DB-BD31-4B8C-83A1-F6EECF244321}">
                <p14:modId xmlns:p14="http://schemas.microsoft.com/office/powerpoint/2010/main" val="181146455"/>
              </p:ext>
            </p:extLst>
          </p:nvPr>
        </p:nvGraphicFramePr>
        <p:xfrm>
          <a:off x="164468" y="815228"/>
          <a:ext cx="9577064" cy="604277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460468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6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3523"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788631" y="1788629"/>
            <a:ext cx="6858000" cy="3280742"/>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788631" y="1798766"/>
            <a:ext cx="6857999" cy="3280744"/>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89377" y="3966633"/>
            <a:ext cx="2501979" cy="3280746"/>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407661" y="969718"/>
            <a:ext cx="3169039"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788638" y="1778490"/>
            <a:ext cx="6858003" cy="3280741"/>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200523" y="861889"/>
            <a:ext cx="2601110" cy="980726"/>
          </a:xfrm>
        </p:spPr>
        <p:txBody>
          <a:bodyPr anchor="b">
            <a:normAutofit/>
          </a:bodyPr>
          <a:lstStyle/>
          <a:p>
            <a:pPr algn="r"/>
            <a:r>
              <a:rPr lang="en-US" sz="3600" dirty="0">
                <a:solidFill>
                  <a:srgbClr val="FFFFFF"/>
                </a:solidFill>
              </a:rPr>
              <a:t>PEDAGOGY</a:t>
            </a:r>
          </a:p>
        </p:txBody>
      </p:sp>
      <p:sp>
        <p:nvSpPr>
          <p:cNvPr id="3" name="Content Placeholder 2"/>
          <p:cNvSpPr>
            <a:spLocks noGrp="1"/>
          </p:cNvSpPr>
          <p:nvPr>
            <p:ph idx="1"/>
          </p:nvPr>
        </p:nvSpPr>
        <p:spPr>
          <a:xfrm>
            <a:off x="3657242" y="188639"/>
            <a:ext cx="6048285" cy="6632149"/>
          </a:xfrm>
        </p:spPr>
        <p:txBody>
          <a:bodyPr anchor="ctr">
            <a:normAutofit lnSpcReduction="10000"/>
          </a:bodyPr>
          <a:lstStyle/>
          <a:p>
            <a:pPr lvl="0" hangingPunct="0">
              <a:lnSpc>
                <a:spcPct val="90000"/>
              </a:lnSpc>
            </a:pPr>
            <a:endParaRPr lang="en-US" sz="1800" b="1" dirty="0"/>
          </a:p>
          <a:p>
            <a:pPr lvl="0" hangingPunct="0">
              <a:lnSpc>
                <a:spcPct val="90000"/>
              </a:lnSpc>
            </a:pPr>
            <a:endParaRPr lang="en-US" sz="1800" b="1" dirty="0"/>
          </a:p>
          <a:p>
            <a:pPr lvl="0" hangingPunct="0">
              <a:lnSpc>
                <a:spcPct val="90000"/>
              </a:lnSpc>
            </a:pPr>
            <a:r>
              <a:rPr lang="en-US" sz="1800" b="1" dirty="0"/>
              <a:t>Learner-centered education</a:t>
            </a:r>
          </a:p>
          <a:p>
            <a:pPr lvl="0" hangingPunct="0">
              <a:lnSpc>
                <a:spcPct val="90000"/>
              </a:lnSpc>
            </a:pPr>
            <a:r>
              <a:rPr lang="en-IN" sz="1800" b="1" dirty="0"/>
              <a:t>Microsphere: </a:t>
            </a:r>
            <a:r>
              <a:rPr lang="en-IN" sz="1800" u="sng" dirty="0">
                <a:hlinkClick r:id="rId3"/>
              </a:rPr>
              <a:t>https://microsphere.wooqer.com/loginRegister.do#</a:t>
            </a:r>
            <a:r>
              <a:rPr lang="en-IN" sz="1800" dirty="0"/>
              <a:t>A platform provided by </a:t>
            </a:r>
            <a:r>
              <a:rPr lang="en-IN" sz="1800" dirty="0" err="1"/>
              <a:t>Wooqer</a:t>
            </a:r>
            <a:r>
              <a:rPr lang="en-IN" sz="1800" dirty="0"/>
              <a:t> to deliver presentations (</a:t>
            </a:r>
            <a:r>
              <a:rPr lang="en-IN" sz="1800" dirty="0" err="1"/>
              <a:t>powerpoint</a:t>
            </a:r>
            <a:r>
              <a:rPr lang="en-IN" sz="1800" dirty="0"/>
              <a:t> and video) to the students, obtain assignments, provide literature and extra teaching material to the students. </a:t>
            </a:r>
          </a:p>
          <a:p>
            <a:pPr hangingPunct="0">
              <a:lnSpc>
                <a:spcPct val="90000"/>
              </a:lnSpc>
            </a:pPr>
            <a:r>
              <a:rPr lang="en-IN" sz="1800" b="1" dirty="0"/>
              <a:t>Online classes: Zoom, Microsoft Team, Google Meets, Canvas</a:t>
            </a:r>
          </a:p>
          <a:p>
            <a:pPr hangingPunct="0">
              <a:lnSpc>
                <a:spcPct val="90000"/>
              </a:lnSpc>
            </a:pPr>
            <a:r>
              <a:rPr lang="en-IN" sz="1800" dirty="0"/>
              <a:t>Power point presentations</a:t>
            </a:r>
            <a:endParaRPr lang="en-US" sz="1800" dirty="0"/>
          </a:p>
          <a:p>
            <a:pPr lvl="0" hangingPunct="0">
              <a:lnSpc>
                <a:spcPct val="90000"/>
              </a:lnSpc>
            </a:pPr>
            <a:r>
              <a:rPr lang="en-IN" sz="1800" dirty="0"/>
              <a:t>Chalk-board, interactive board, visualizer</a:t>
            </a:r>
            <a:endParaRPr lang="en-US" sz="1800" dirty="0"/>
          </a:p>
          <a:p>
            <a:pPr lvl="0" hangingPunct="0">
              <a:lnSpc>
                <a:spcPct val="90000"/>
              </a:lnSpc>
            </a:pPr>
            <a:r>
              <a:rPr lang="en-IN" sz="1800" b="1" dirty="0"/>
              <a:t>Socratic seminar</a:t>
            </a:r>
            <a:endParaRPr lang="en-US" sz="1800" b="1" dirty="0"/>
          </a:p>
          <a:p>
            <a:pPr lvl="0" hangingPunct="0">
              <a:lnSpc>
                <a:spcPct val="90000"/>
              </a:lnSpc>
            </a:pPr>
            <a:r>
              <a:rPr lang="en-IN" sz="1800" b="1" dirty="0"/>
              <a:t>Student seminars </a:t>
            </a:r>
            <a:r>
              <a:rPr lang="en-IN" sz="1800" dirty="0"/>
              <a:t>to develop presentation skills</a:t>
            </a:r>
            <a:endParaRPr lang="en-US" sz="1800" dirty="0"/>
          </a:p>
          <a:p>
            <a:pPr lvl="0" hangingPunct="0">
              <a:lnSpc>
                <a:spcPct val="90000"/>
              </a:lnSpc>
            </a:pPr>
            <a:r>
              <a:rPr lang="en-IN" sz="1800" dirty="0"/>
              <a:t>Library hours</a:t>
            </a:r>
            <a:endParaRPr lang="en-US" sz="1800" dirty="0"/>
          </a:p>
          <a:p>
            <a:pPr lvl="0" hangingPunct="0">
              <a:lnSpc>
                <a:spcPct val="90000"/>
              </a:lnSpc>
            </a:pPr>
            <a:r>
              <a:rPr lang="en-IN" sz="1800" b="1" dirty="0"/>
              <a:t>Tracking and site seeing </a:t>
            </a:r>
            <a:r>
              <a:rPr lang="en-IN" sz="1800" dirty="0"/>
              <a:t>for aquatic, lithic and edaphic microflora. Showing students features like </a:t>
            </a:r>
            <a:r>
              <a:rPr lang="en-IN" sz="1800" dirty="0" err="1"/>
              <a:t>microbiotic</a:t>
            </a:r>
            <a:r>
              <a:rPr lang="en-IN" sz="1800" dirty="0"/>
              <a:t> crusts, rock varnish, lichens, biofilms, wood rot fungi, root nodules, </a:t>
            </a:r>
            <a:r>
              <a:rPr lang="en-IN" sz="1800" dirty="0" err="1"/>
              <a:t>rhizosheath</a:t>
            </a:r>
            <a:r>
              <a:rPr lang="en-IN" sz="1800" dirty="0"/>
              <a:t>, algal flocks, micro crustacean and microphyte blooms etc. </a:t>
            </a:r>
            <a:endParaRPr lang="en-US" sz="1800" dirty="0"/>
          </a:p>
          <a:p>
            <a:pPr lvl="0" hangingPunct="0">
              <a:lnSpc>
                <a:spcPct val="90000"/>
              </a:lnSpc>
            </a:pPr>
            <a:r>
              <a:rPr lang="en-IN" sz="1800" b="1" dirty="0"/>
              <a:t>Open laboratory 24x7</a:t>
            </a:r>
            <a:endParaRPr lang="en-US" sz="1800" b="1" dirty="0"/>
          </a:p>
          <a:p>
            <a:pPr lvl="0" hangingPunct="0">
              <a:lnSpc>
                <a:spcPct val="90000"/>
              </a:lnSpc>
            </a:pPr>
            <a:r>
              <a:rPr lang="en-IN" sz="1800" b="1" dirty="0"/>
              <a:t>Hands on Experience</a:t>
            </a:r>
            <a:r>
              <a:rPr lang="en-IN" sz="1800" dirty="0"/>
              <a:t>: Short term projects in three semesters and long-term project in fourth semester.</a:t>
            </a:r>
            <a:endParaRPr lang="en-US" sz="1800" dirty="0"/>
          </a:p>
          <a:p>
            <a:pPr lvl="1">
              <a:lnSpc>
                <a:spcPct val="90000"/>
              </a:lnSpc>
            </a:pPr>
            <a:endParaRPr lang="en-US" sz="1800" dirty="0"/>
          </a:p>
          <a:p>
            <a:pPr lvl="1">
              <a:lnSpc>
                <a:spcPct val="90000"/>
              </a:lnSpc>
            </a:pPr>
            <a:endParaRPr lang="en-US" sz="1800" dirty="0"/>
          </a:p>
        </p:txBody>
      </p:sp>
      <p:sp>
        <p:nvSpPr>
          <p:cNvPr id="4" name="Slide Number Placeholder 3"/>
          <p:cNvSpPr>
            <a:spLocks noGrp="1"/>
          </p:cNvSpPr>
          <p:nvPr>
            <p:ph type="sldNum" sz="quarter" idx="12"/>
          </p:nvPr>
        </p:nvSpPr>
        <p:spPr>
          <a:xfrm>
            <a:off x="9509760" y="6455664"/>
            <a:ext cx="364045" cy="365125"/>
          </a:xfrm>
        </p:spPr>
        <p:txBody>
          <a:bodyPr>
            <a:normAutofit/>
          </a:bodyPr>
          <a:lstStyle/>
          <a:p>
            <a:pPr>
              <a:spcAft>
                <a:spcPts val="600"/>
              </a:spcAft>
            </a:pPr>
            <a:fld id="{451C0E1C-24F6-42DF-81BA-93E878B603BE}" type="slidenum">
              <a:rPr lang="en-US" sz="1000">
                <a:solidFill>
                  <a:schemeClr val="tx1">
                    <a:lumMod val="50000"/>
                    <a:lumOff val="50000"/>
                  </a:schemeClr>
                </a:solidFill>
              </a:rPr>
              <a:pPr>
                <a:spcAft>
                  <a:spcPts val="600"/>
                </a:spcAft>
              </a:pPr>
              <a:t>9</a:t>
            </a:fld>
            <a:endParaRPr lang="en-US" sz="1000">
              <a:solidFill>
                <a:schemeClr val="tx1">
                  <a:lumMod val="50000"/>
                  <a:lumOff val="50000"/>
                </a:schemeClr>
              </a:solidFil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14014</TotalTime>
  <Words>6581</Words>
  <Application>Microsoft Office PowerPoint</Application>
  <PresentationFormat>A4 Paper (210x297 mm)</PresentationFormat>
  <Paragraphs>631</Paragraphs>
  <Slides>72</Slides>
  <Notes>32</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0</vt:i4>
      </vt:variant>
      <vt:variant>
        <vt:lpstr>Slide Titles</vt:lpstr>
      </vt:variant>
      <vt:variant>
        <vt:i4>72</vt:i4>
      </vt:variant>
    </vt:vector>
  </HeadingPairs>
  <TitlesOfParts>
    <vt:vector size="81" baseType="lpstr">
      <vt:lpstr>Arial</vt:lpstr>
      <vt:lpstr>Calibri</vt:lpstr>
      <vt:lpstr>CIDFont+F1</vt:lpstr>
      <vt:lpstr>Lydian</vt:lpstr>
      <vt:lpstr>Symbol</vt:lpstr>
      <vt:lpstr>Tahoma</vt:lpstr>
      <vt:lpstr>Times New Roman</vt:lpstr>
      <vt:lpstr>Wingdings</vt:lpstr>
      <vt:lpstr>Office Theme</vt:lpstr>
      <vt:lpstr>The DoM (Department of Microbiology)</vt:lpstr>
      <vt:lpstr>The DoMe</vt:lpstr>
      <vt:lpstr>Join the DoMe</vt:lpstr>
      <vt:lpstr>Programs of Study</vt:lpstr>
      <vt:lpstr>M.Sc. Microbiology &amp; M.Sc. Biotechnology Program Outcome</vt:lpstr>
      <vt:lpstr>Employment</vt:lpstr>
      <vt:lpstr>Progression to Further Education</vt:lpstr>
      <vt:lpstr>Subject Weightage in Programs of Learning</vt:lpstr>
      <vt:lpstr>PEDAGOGY</vt:lpstr>
      <vt:lpstr>PowerPoint Presentation</vt:lpstr>
      <vt:lpstr>First to begin online classes in the University with the first lockdown during Covid19 since 4.4.2020</vt:lpstr>
      <vt:lpstr>Curricular Aspects – Most Progressive and forward looking</vt:lpstr>
      <vt:lpstr>NEP: Multiple Entry and Exit System </vt:lpstr>
      <vt:lpstr>Skill Enhancement Courses (SEC) as workshops</vt:lpstr>
      <vt:lpstr>Mentors/Advisors </vt:lpstr>
      <vt:lpstr>Financial Assistance</vt:lpstr>
      <vt:lpstr>PowerPoint Presentation</vt:lpstr>
      <vt:lpstr>PowerPoint Presentation</vt:lpstr>
      <vt:lpstr>Microconcern: The PG club All that concerns</vt:lpstr>
      <vt:lpstr>ConServe: Field Experience </vt:lpstr>
      <vt:lpstr>आत्रेय व्याख्यानमाला</vt:lpstr>
      <vt:lpstr>VISITORS</vt:lpstr>
      <vt:lpstr>VISITORS</vt:lpstr>
      <vt:lpstr>VISITORS</vt:lpstr>
      <vt:lpstr>The wall magazine</vt:lpstr>
      <vt:lpstr>माधवकर Awareness Campaign for Covid19</vt:lpstr>
      <vt:lpstr>माधवकर Awareness Campaign for Covid19</vt:lpstr>
      <vt:lpstr>माधवकर Awareness Campaign for Covid19</vt:lpstr>
      <vt:lpstr>माधवकर Awareness Campaign for Covid19</vt:lpstr>
      <vt:lpstr>Biodictyon: The Alumni Interface The Network of Life</vt:lpstr>
      <vt:lpstr>14th Atrey lecture, Jagjeevan Kapoor</vt:lpstr>
      <vt:lpstr>Funds generated till 2020-21</vt:lpstr>
      <vt:lpstr>Student Support</vt:lpstr>
      <vt:lpstr>Graduation Outcome</vt:lpstr>
      <vt:lpstr>PowerPoint Presentation</vt:lpstr>
      <vt:lpstr>Glorious moments</vt:lpstr>
      <vt:lpstr>Reach in Higher Education</vt:lpstr>
      <vt:lpstr>Illustrious alumni (Private sector)</vt:lpstr>
      <vt:lpstr>PowerPoint Presentation</vt:lpstr>
      <vt:lpstr>Illustrious alumni (Public sector)</vt:lpstr>
      <vt:lpstr>PowerPoint Presentation</vt:lpstr>
      <vt:lpstr>Illustrious alumni (Public sector)</vt:lpstr>
      <vt:lpstr>Student Progression Progression to higher studies and/or to employment</vt:lpstr>
      <vt:lpstr>Best Practices Algae Biofuel &amp; Biomolecules Centre</vt:lpstr>
      <vt:lpstr>ALGAE BIOFUEL &amp; BIOMOLECULES CENTRE</vt:lpstr>
      <vt:lpstr>Best Practices</vt:lpstr>
      <vt:lpstr>Research and Innovation</vt:lpstr>
      <vt:lpstr>PowerPoint Presentation</vt:lpstr>
      <vt:lpstr>Satellite Centre for Microalgal Biodiversity in Arid Zones of Rajasthan   (DBT, GoI, ~Rs. 19 lakh) 23.7.1999-31.10.2003</vt:lpstr>
      <vt:lpstr>Prosthecate Bacteria &amp; Micrococcus Centre  (MoEF, GOI, ~Rs. 30 lakh) 25.3.2000-31.3.12</vt:lpstr>
      <vt:lpstr>Competence of the Permanent Faculty</vt:lpstr>
      <vt:lpstr>Competence of the Permanent Faculty</vt:lpstr>
      <vt:lpstr>Research &amp; Innovation</vt:lpstr>
      <vt:lpstr>Research and Innovation</vt:lpstr>
      <vt:lpstr>Research and Innovation</vt:lpstr>
      <vt:lpstr>Research &amp; Innovation</vt:lpstr>
      <vt:lpstr>PowerPoint Presentation</vt:lpstr>
      <vt:lpstr>International Presentations</vt:lpstr>
      <vt:lpstr>   </vt:lpstr>
      <vt:lpstr>Thesis/ Project report Evaluations</vt:lpstr>
      <vt:lpstr>Consultancy </vt:lpstr>
      <vt:lpstr>Extension Activities </vt:lpstr>
      <vt:lpstr>Academic Collaborations</vt:lpstr>
      <vt:lpstr>PowerPoint Presentation</vt:lpstr>
      <vt:lpstr>New Education Policy</vt:lpstr>
      <vt:lpstr>Compliance with New Education Policy</vt:lpstr>
      <vt:lpstr>Vision</vt:lpstr>
      <vt:lpstr>Centre for Desert Microbiology</vt:lpstr>
      <vt:lpstr>Inter-disciplinary Centre</vt:lpstr>
      <vt:lpstr>Ken: The Beyond UG/School students’ Cross Talk Program</vt:lpstr>
      <vt:lpstr>Ken:  The Beyond</vt:lpstr>
      <vt:lpstr>Thank you  for your kind attention</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IQAC</dc:title>
  <dc:creator>HP</dc:creator>
  <cp:lastModifiedBy>Ashish Bhatnagar</cp:lastModifiedBy>
  <cp:revision>105</cp:revision>
  <dcterms:created xsi:type="dcterms:W3CDTF">2019-12-13T14:44:29Z</dcterms:created>
  <dcterms:modified xsi:type="dcterms:W3CDTF">2021-12-04T06:09:54Z</dcterms:modified>
</cp:coreProperties>
</file>